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64" r:id="rId2"/>
    <p:sldId id="257" r:id="rId3"/>
    <p:sldId id="285" r:id="rId4"/>
    <p:sldId id="291" r:id="rId5"/>
    <p:sldId id="284" r:id="rId6"/>
    <p:sldId id="287" r:id="rId7"/>
    <p:sldId id="286" r:id="rId8"/>
    <p:sldId id="279" r:id="rId9"/>
    <p:sldId id="280" r:id="rId10"/>
    <p:sldId id="281" r:id="rId11"/>
    <p:sldId id="282" r:id="rId12"/>
    <p:sldId id="283" r:id="rId13"/>
    <p:sldId id="277" r:id="rId14"/>
    <p:sldId id="288" r:id="rId15"/>
    <p:sldId id="278" r:id="rId16"/>
    <p:sldId id="289" r:id="rId17"/>
    <p:sldId id="290" r:id="rId18"/>
    <p:sldId id="260" r:id="rId19"/>
    <p:sldId id="274" r:id="rId20"/>
    <p:sldId id="266" r:id="rId21"/>
    <p:sldId id="276" r:id="rId22"/>
    <p:sldId id="268" r:id="rId23"/>
    <p:sldId id="272" r:id="rId24"/>
    <p:sldId id="27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79613" autoAdjust="0"/>
  </p:normalViewPr>
  <p:slideViewPr>
    <p:cSldViewPr snapToGrid="0" snapToObjects="1">
      <p:cViewPr varScale="1">
        <p:scale>
          <a:sx n="62" d="100"/>
          <a:sy n="62" d="100"/>
        </p:scale>
        <p:origin x="1277"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2" d="100"/>
          <a:sy n="112" d="100"/>
        </p:scale>
        <p:origin x="-174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3D194A-0702-4CE6-8FE2-B446781FFDEE}" type="datetimeFigureOut">
              <a:rPr lang="en-US" smtClean="0"/>
              <a:pPr/>
              <a:t>6/22/2023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08B05-725E-40B1-A40E-24FD4DA82056}" type="slidenum">
              <a:rPr lang="en-US" smtClean="0"/>
              <a:pPr/>
              <a:t>‹#›</a:t>
            </a:fld>
            <a:endParaRPr lang="en-US"/>
          </a:p>
        </p:txBody>
      </p:sp>
    </p:spTree>
    <p:extLst>
      <p:ext uri="{BB962C8B-B14F-4D97-AF65-F5344CB8AC3E}">
        <p14:creationId xmlns:p14="http://schemas.microsoft.com/office/powerpoint/2010/main" val="1754957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Ceramic"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What is clay?</a:t>
            </a:r>
          </a:p>
          <a:p>
            <a:r>
              <a:rPr lang="en-US" sz="1200" kern="1200" dirty="0">
                <a:solidFill>
                  <a:schemeClr val="tx1"/>
                </a:solidFill>
                <a:latin typeface="+mn-lt"/>
                <a:ea typeface="+mn-ea"/>
                <a:cs typeface="+mn-cs"/>
              </a:rPr>
              <a:t>Minerals from the earth – specifically silica and alumina.  Often clay is found near rivers where small particles of rock are carried down to a lower part and collect together to form clay.</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Clay characteristics –</a:t>
            </a:r>
          </a:p>
          <a:p>
            <a:r>
              <a:rPr lang="en-US" sz="1200" kern="1200" dirty="0">
                <a:solidFill>
                  <a:schemeClr val="tx1"/>
                </a:solidFill>
                <a:latin typeface="+mn-lt"/>
                <a:ea typeface="+mn-ea"/>
                <a:cs typeface="+mn-cs"/>
              </a:rPr>
              <a:t>Clay</a:t>
            </a:r>
            <a:r>
              <a:rPr lang="en-US" sz="1200" kern="1200" baseline="0" dirty="0">
                <a:solidFill>
                  <a:schemeClr val="tx1"/>
                </a:solidFill>
                <a:latin typeface="+mn-lt"/>
                <a:ea typeface="+mn-ea"/>
                <a:cs typeface="+mn-cs"/>
              </a:rPr>
              <a:t> is</a:t>
            </a:r>
            <a:r>
              <a:rPr lang="en-US" sz="1200" kern="1200" dirty="0">
                <a:solidFill>
                  <a:schemeClr val="tx1"/>
                </a:solidFill>
                <a:latin typeface="+mn-lt"/>
                <a:ea typeface="+mn-ea"/>
                <a:cs typeface="+mn-cs"/>
              </a:rPr>
              <a:t> plastic when</a:t>
            </a:r>
            <a:r>
              <a:rPr lang="en-US" sz="1200" kern="1200" baseline="0" dirty="0">
                <a:solidFill>
                  <a:schemeClr val="tx1"/>
                </a:solidFill>
                <a:latin typeface="+mn-lt"/>
                <a:ea typeface="+mn-ea"/>
                <a:cs typeface="+mn-cs"/>
              </a:rPr>
              <a:t> it’s wet –clay can be pushed, stretched, stamped, or impressed</a:t>
            </a:r>
          </a:p>
          <a:p>
            <a:r>
              <a:rPr lang="en-US" sz="1200" kern="1200" baseline="0" dirty="0">
                <a:solidFill>
                  <a:schemeClr val="tx1"/>
                </a:solidFill>
                <a:latin typeface="+mn-lt"/>
                <a:ea typeface="+mn-ea"/>
                <a:cs typeface="+mn-cs"/>
              </a:rPr>
              <a:t>Clay shrinks as it dries </a:t>
            </a:r>
          </a:p>
          <a:p>
            <a:r>
              <a:rPr lang="en-US" sz="1200" kern="1200" baseline="0" dirty="0">
                <a:solidFill>
                  <a:schemeClr val="tx1"/>
                </a:solidFill>
                <a:latin typeface="+mn-lt"/>
                <a:ea typeface="+mn-ea"/>
                <a:cs typeface="+mn-cs"/>
              </a:rPr>
              <a:t>Clay hardens as it dries – when wet it has no structural strength (can slump or distort if handled roughly)  Bone dry clay, before heated, is quite brittle</a:t>
            </a:r>
          </a:p>
          <a:p>
            <a:r>
              <a:rPr lang="en-US" sz="1200" kern="1200" baseline="0" dirty="0">
                <a:solidFill>
                  <a:schemeClr val="tx1"/>
                </a:solidFill>
                <a:latin typeface="+mn-lt"/>
                <a:ea typeface="+mn-ea"/>
                <a:cs typeface="+mn-cs"/>
              </a:rPr>
              <a:t>Clay vitrifies when subjected to sufficient heat – clay becomes hard, durable, waterproof</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B208B05-725E-40B1-A40E-24FD4DA8205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Today we use a special electric oven called a kiln to cook the clay.   How hot does your kitchen oven at home reach when you are cooking food?  375 or 400 degrees F?  Our kiln will cook your projects at about 1800 -2000 degrees F. (show photo of kiln)</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Cooking in a kiln is called firing.  This is important because it makes the clay stronger and more waterproof.  Clay that has been kiln fired would not return to a soft state even if it were in water for a long time.  That is because the extreme heat causes permanent physical and chemical changes to occur. These reactions, among other changes, cause the clay to be converted into a </a:t>
            </a:r>
            <a:r>
              <a:rPr lang="en-US" sz="1200" u="none" strike="noStrike" kern="1200" dirty="0">
                <a:solidFill>
                  <a:schemeClr val="tx1"/>
                </a:solidFill>
                <a:latin typeface="+mn-lt"/>
                <a:ea typeface="+mn-ea"/>
                <a:cs typeface="+mn-cs"/>
                <a:hlinkClick r:id="rId3"/>
              </a:rPr>
              <a:t>ceramic</a:t>
            </a:r>
            <a:r>
              <a:rPr lang="en-US" sz="1200" kern="1200" dirty="0">
                <a:solidFill>
                  <a:schemeClr val="tx1"/>
                </a:solidFill>
                <a:latin typeface="+mn-lt"/>
                <a:ea typeface="+mn-ea"/>
                <a:cs typeface="+mn-cs"/>
              </a:rPr>
              <a:t> material.</a:t>
            </a:r>
          </a:p>
          <a:p>
            <a:r>
              <a:rPr lang="en-US" sz="1200"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DB208B05-725E-40B1-A40E-24FD4DA8205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208B05-725E-40B1-A40E-24FD4DA82056}"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208B05-725E-40B1-A40E-24FD4DA82056}"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208B05-725E-40B1-A40E-24FD4DA82056}"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208B05-725E-40B1-A40E-24FD4DA82056}"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is a photo</a:t>
            </a:r>
            <a:r>
              <a:rPr lang="en-US" baseline="0" dirty="0"/>
              <a:t> of the leaf bowls.  We will be making part one today. </a:t>
            </a:r>
            <a:endParaRPr lang="en-US" dirty="0"/>
          </a:p>
        </p:txBody>
      </p:sp>
      <p:sp>
        <p:nvSpPr>
          <p:cNvPr id="4" name="Slide Number Placeholder 3"/>
          <p:cNvSpPr>
            <a:spLocks noGrp="1"/>
          </p:cNvSpPr>
          <p:nvPr>
            <p:ph type="sldNum" sz="quarter" idx="10"/>
          </p:nvPr>
        </p:nvSpPr>
        <p:spPr/>
        <p:txBody>
          <a:bodyPr/>
          <a:lstStyle/>
          <a:p>
            <a:fld id="{DB208B05-725E-40B1-A40E-24FD4DA82056}" type="slidenum">
              <a:rPr lang="en-US" smtClean="0"/>
              <a:pPr/>
              <a:t>23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a:t>
            </a:r>
            <a:r>
              <a:rPr lang="en-US" dirty="0" err="1"/>
              <a:t>www.princetonol.com</a:t>
            </a:r>
            <a:r>
              <a:rPr lang="en-US" dirty="0"/>
              <a:t>/groups/</a:t>
            </a:r>
            <a:r>
              <a:rPr lang="en-US" dirty="0" err="1"/>
              <a:t>iad</a:t>
            </a:r>
            <a:r>
              <a:rPr lang="en-US" dirty="0"/>
              <a:t>/lessons/</a:t>
            </a:r>
            <a:r>
              <a:rPr lang="en-US" dirty="0" err="1"/>
              <a:t>elem</a:t>
            </a:r>
            <a:r>
              <a:rPr lang="en-US" dirty="0"/>
              <a:t>/</a:t>
            </a:r>
            <a:r>
              <a:rPr lang="en-US" dirty="0" err="1"/>
              <a:t>jeryl-leaf.htm</a:t>
            </a:r>
            <a:endParaRPr lang="en-US" dirty="0"/>
          </a:p>
          <a:p>
            <a:r>
              <a:rPr lang="en-US" dirty="0"/>
              <a:t>http://funart4kids.blogspot.com/2010/09/fall-</a:t>
            </a:r>
            <a:r>
              <a:rPr lang="en-US" dirty="0" err="1"/>
              <a:t>favorites.html</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B208B05-725E-40B1-A40E-24FD4DA82056}"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22597E-BCEB-41F0-AAA1-A0564AD277DD}" type="datetimeFigureOut">
              <a:rPr lang="en-US" smtClean="0"/>
              <a:pPr/>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22597E-BCEB-41F0-AAA1-A0564AD277DD}" type="datetimeFigureOut">
              <a:rPr lang="en-US" smtClean="0"/>
              <a:pPr/>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22597E-BCEB-41F0-AAA1-A0564AD277DD}" type="datetimeFigureOut">
              <a:rPr lang="en-US" smtClean="0"/>
              <a:pPr/>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22597E-BCEB-41F0-AAA1-A0564AD277DD}" type="datetimeFigureOut">
              <a:rPr lang="en-US" smtClean="0"/>
              <a:pPr/>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22597E-BCEB-41F0-AAA1-A0564AD277DD}" type="datetimeFigureOut">
              <a:rPr lang="en-US" smtClean="0"/>
              <a:pPr/>
              <a:t>6/22/2023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2597E-BCEB-41F0-AAA1-A0564AD277DD}" type="datetimeFigureOut">
              <a:rPr lang="en-US" smtClean="0"/>
              <a:pPr/>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22597E-BCEB-41F0-AAA1-A0564AD277DD}" type="datetimeFigureOut">
              <a:rPr lang="en-US" smtClean="0"/>
              <a:pPr/>
              <a:t>6/22/2023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22597E-BCEB-41F0-AAA1-A0564AD277DD}" type="datetimeFigureOut">
              <a:rPr lang="en-US" smtClean="0"/>
              <a:pPr/>
              <a:t>6/22/2023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2597E-BCEB-41F0-AAA1-A0564AD277DD}" type="datetimeFigureOut">
              <a:rPr lang="en-US" smtClean="0"/>
              <a:pPr/>
              <a:t>6/22/2023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2597E-BCEB-41F0-AAA1-A0564AD277DD}" type="datetimeFigureOut">
              <a:rPr lang="en-US" smtClean="0"/>
              <a:pPr/>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2597E-BCEB-41F0-AAA1-A0564AD277DD}" type="datetimeFigureOut">
              <a:rPr lang="en-US" smtClean="0"/>
              <a:pPr/>
              <a:t>6/22/2023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BEE29-2973-46E1-999E-B584FC0491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2597E-BCEB-41F0-AAA1-A0564AD277DD}" type="datetimeFigureOut">
              <a:rPr lang="en-US" smtClean="0"/>
              <a:pPr/>
              <a:t>6/22/2023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BEE29-2973-46E1-999E-B584FC0491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1">
            <a:extLst>
              <a:ext uri="{FF2B5EF4-FFF2-40B4-BE49-F238E27FC236}">
                <a16:creationId xmlns:a16="http://schemas.microsoft.com/office/drawing/2014/main" id="{6234BCC6-39B9-47D9-8BF8-C665401AE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3"/>
          <a:srcRect t="17952" r="-2" b="2325"/>
          <a:stretch/>
        </p:blipFill>
        <p:spPr>
          <a:xfrm>
            <a:off x="3662268" y="10"/>
            <a:ext cx="5481732" cy="3364982"/>
          </a:xfrm>
          <a:custGeom>
            <a:avLst/>
            <a:gdLst/>
            <a:ahLst/>
            <a:cxnLst/>
            <a:rect l="l" t="t" r="r" b="b"/>
            <a:pathLst>
              <a:path w="7308975" h="3364992">
                <a:moveTo>
                  <a:pt x="0" y="0"/>
                </a:moveTo>
                <a:lnTo>
                  <a:pt x="7308975" y="0"/>
                </a:lnTo>
                <a:lnTo>
                  <a:pt x="7308975" y="3364992"/>
                </a:lnTo>
                <a:lnTo>
                  <a:pt x="1210305" y="3364992"/>
                </a:lnTo>
                <a:lnTo>
                  <a:pt x="1192705" y="2943200"/>
                </a:lnTo>
                <a:cubicBezTo>
                  <a:pt x="1098874" y="1825108"/>
                  <a:pt x="684692" y="821621"/>
                  <a:pt x="62981" y="69271"/>
                </a:cubicBezTo>
                <a:close/>
              </a:path>
            </a:pathLst>
          </a:custGeom>
        </p:spPr>
      </p:pic>
      <p:pic>
        <p:nvPicPr>
          <p:cNvPr id="6" name="Picture 5"/>
          <p:cNvPicPr>
            <a:picLocks noChangeAspect="1"/>
          </p:cNvPicPr>
          <p:nvPr/>
        </p:nvPicPr>
        <p:blipFill rotWithShape="1">
          <a:blip r:embed="rId4"/>
          <a:srcRect t="5397" b="12537"/>
          <a:stretch/>
        </p:blipFill>
        <p:spPr>
          <a:xfrm>
            <a:off x="3662268" y="3493008"/>
            <a:ext cx="5481732" cy="3364992"/>
          </a:xfrm>
          <a:custGeom>
            <a:avLst/>
            <a:gdLst/>
            <a:ahLst/>
            <a:cxnLst/>
            <a:rect l="l" t="t" r="r" b="b"/>
            <a:pathLst>
              <a:path w="7308975" h="3364992">
                <a:moveTo>
                  <a:pt x="1210305" y="0"/>
                </a:moveTo>
                <a:lnTo>
                  <a:pt x="7308975" y="0"/>
                </a:lnTo>
                <a:lnTo>
                  <a:pt x="7308975" y="3364992"/>
                </a:lnTo>
                <a:lnTo>
                  <a:pt x="0" y="3364992"/>
                </a:lnTo>
                <a:lnTo>
                  <a:pt x="62981" y="3295722"/>
                </a:lnTo>
                <a:cubicBezTo>
                  <a:pt x="684692" y="2543371"/>
                  <a:pt x="1098874" y="1539884"/>
                  <a:pt x="1192705" y="421793"/>
                </a:cubicBezTo>
                <a:close/>
              </a:path>
            </a:pathLst>
          </a:custGeom>
        </p:spPr>
      </p:pic>
      <p:sp useBgFill="1">
        <p:nvSpPr>
          <p:cNvPr id="19" name="Freeform: Shape 13">
            <a:extLst>
              <a:ext uri="{FF2B5EF4-FFF2-40B4-BE49-F238E27FC236}">
                <a16:creationId xmlns:a16="http://schemas.microsoft.com/office/drawing/2014/main" id="{72A9CE9D-DAC3-40AF-B504-78A64A909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0" cy="6858000"/>
          </a:xfrm>
          <a:custGeom>
            <a:avLst/>
            <a:gdLst>
              <a:gd name="connsiteX0" fmla="*/ 0 w 6096001"/>
              <a:gd name="connsiteY0" fmla="*/ 0 h 6858000"/>
              <a:gd name="connsiteX1" fmla="*/ 4883024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4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4" y="0"/>
                </a:lnTo>
                <a:lnTo>
                  <a:pt x="4946006" y="69271"/>
                </a:lnTo>
                <a:cubicBezTo>
                  <a:pt x="5656532" y="929100"/>
                  <a:pt x="6096001" y="2116944"/>
                  <a:pt x="6096001" y="3429000"/>
                </a:cubicBezTo>
                <a:cubicBezTo>
                  <a:pt x="6096001" y="4741056"/>
                  <a:pt x="5656532" y="5928900"/>
                  <a:pt x="4946006" y="6788730"/>
                </a:cubicBezTo>
                <a:lnTo>
                  <a:pt x="4883024"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506D7452-6CDE-4381-86CE-07B2459383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5499" cy="6858000"/>
          </a:xfrm>
          <a:custGeom>
            <a:avLst/>
            <a:gdLst>
              <a:gd name="connsiteX0" fmla="*/ 0 w 6087332"/>
              <a:gd name="connsiteY0" fmla="*/ 0 h 6858000"/>
              <a:gd name="connsiteX1" fmla="*/ 4874355 w 6087332"/>
              <a:gd name="connsiteY1" fmla="*/ 0 h 6858000"/>
              <a:gd name="connsiteX2" fmla="*/ 4937337 w 6087332"/>
              <a:gd name="connsiteY2" fmla="*/ 69271 h 6858000"/>
              <a:gd name="connsiteX3" fmla="*/ 6087332 w 6087332"/>
              <a:gd name="connsiteY3" fmla="*/ 3429000 h 6858000"/>
              <a:gd name="connsiteX4" fmla="*/ 4937337 w 6087332"/>
              <a:gd name="connsiteY4" fmla="*/ 6788730 h 6858000"/>
              <a:gd name="connsiteX5" fmla="*/ 4874355 w 6087332"/>
              <a:gd name="connsiteY5" fmla="*/ 6858000 h 6858000"/>
              <a:gd name="connsiteX6" fmla="*/ 0 w 6087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7332" h="6858000">
                <a:moveTo>
                  <a:pt x="0" y="0"/>
                </a:moveTo>
                <a:lnTo>
                  <a:pt x="4874355" y="0"/>
                </a:lnTo>
                <a:lnTo>
                  <a:pt x="4937337" y="69271"/>
                </a:lnTo>
                <a:cubicBezTo>
                  <a:pt x="5647863" y="929100"/>
                  <a:pt x="6087332" y="2116944"/>
                  <a:pt x="6087332" y="3429000"/>
                </a:cubicBezTo>
                <a:cubicBezTo>
                  <a:pt x="6087332" y="4741056"/>
                  <a:pt x="5647863" y="5928900"/>
                  <a:pt x="4937337" y="6788730"/>
                </a:cubicBezTo>
                <a:lnTo>
                  <a:pt x="487435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C0E3A4-AF71-D36E-9B90-07C97CEA8FFF}"/>
              </a:ext>
            </a:extLst>
          </p:cNvPr>
          <p:cNvSpPr>
            <a:spLocks noGrp="1"/>
          </p:cNvSpPr>
          <p:nvPr>
            <p:ph type="title"/>
          </p:nvPr>
        </p:nvSpPr>
        <p:spPr>
          <a:xfrm>
            <a:off x="329184" y="1524659"/>
            <a:ext cx="3764305" cy="2774088"/>
          </a:xfrm>
        </p:spPr>
        <p:txBody>
          <a:bodyPr vert="horz" lIns="91440" tIns="45720" rIns="91440" bIns="45720" rtlCol="0" anchor="b">
            <a:normAutofit/>
          </a:bodyPr>
          <a:lstStyle/>
          <a:p>
            <a:pPr algn="l" defTabSz="914400">
              <a:lnSpc>
                <a:spcPct val="90000"/>
              </a:lnSpc>
            </a:pPr>
            <a:r>
              <a:rPr lang="en-US" sz="4700" kern="1200">
                <a:solidFill>
                  <a:schemeClr val="tx1"/>
                </a:solidFill>
                <a:latin typeface="+mj-lt"/>
                <a:ea typeface="+mj-ea"/>
                <a:cs typeface="+mj-cs"/>
              </a:rPr>
              <a:t>Lead Kiln Docent – Clay and Kiln information</a:t>
            </a:r>
          </a:p>
        </p:txBody>
      </p:sp>
      <p:sp>
        <p:nvSpPr>
          <p:cNvPr id="18" name="Rectangle 17">
            <a:extLst>
              <a:ext uri="{FF2B5EF4-FFF2-40B4-BE49-F238E27FC236}">
                <a16:creationId xmlns:a16="http://schemas.microsoft.com/office/drawing/2014/main" id="{762DA937-8B55-4317-BD32-98D7AF30E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7704"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a:endParaRPr>
          </a:p>
        </p:txBody>
      </p:sp>
      <p:sp>
        <p:nvSpPr>
          <p:cNvPr id="20" name="Rectangle 19">
            <a:extLst>
              <a:ext uri="{FF2B5EF4-FFF2-40B4-BE49-F238E27FC236}">
                <a16:creationId xmlns:a16="http://schemas.microsoft.com/office/drawing/2014/main" id="{C52EE5A8-045B-4D39-8ED1-51333408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23" y="4461119"/>
            <a:ext cx="376430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4862"/>
          </a:xfrm>
        </p:spPr>
        <p:style>
          <a:lnRef idx="2">
            <a:schemeClr val="accent3"/>
          </a:lnRef>
          <a:fillRef idx="1">
            <a:schemeClr val="lt1"/>
          </a:fillRef>
          <a:effectRef idx="0">
            <a:schemeClr val="accent3"/>
          </a:effectRef>
          <a:fontRef idx="minor">
            <a:schemeClr val="dk1"/>
          </a:fontRef>
        </p:style>
        <p:txBody>
          <a:bodyPr/>
          <a:lstStyle/>
          <a:p>
            <a:r>
              <a:rPr lang="en-US" dirty="0"/>
              <a:t>Clay Stages</a:t>
            </a:r>
          </a:p>
        </p:txBody>
      </p:sp>
      <p:sp>
        <p:nvSpPr>
          <p:cNvPr id="3" name="Content Placeholder 2"/>
          <p:cNvSpPr>
            <a:spLocks noGrp="1"/>
          </p:cNvSpPr>
          <p:nvPr>
            <p:ph idx="1"/>
          </p:nvPr>
        </p:nvSpPr>
        <p:spPr>
          <a:xfrm>
            <a:off x="457200" y="1282700"/>
            <a:ext cx="8229600" cy="4843463"/>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sz="2400" u="sng" dirty="0"/>
              <a:t>Slip</a:t>
            </a:r>
            <a:r>
              <a:rPr lang="en-US" sz="2400" dirty="0"/>
              <a:t> – clay slurry, heavy cream consistency, used to glue together pieces</a:t>
            </a:r>
          </a:p>
          <a:p>
            <a:r>
              <a:rPr lang="en-US" sz="2400" u="sng" dirty="0"/>
              <a:t>Wet/Plastic </a:t>
            </a:r>
            <a:r>
              <a:rPr lang="en-US" sz="2400" dirty="0"/>
              <a:t>– soft workable clay, coils can bend without cracking but won’t stick to your hands</a:t>
            </a:r>
          </a:p>
          <a:p>
            <a:r>
              <a:rPr lang="en-US" sz="2400" u="sng" dirty="0"/>
              <a:t>Leather-Hard</a:t>
            </a:r>
            <a:r>
              <a:rPr lang="en-US" sz="2400" dirty="0"/>
              <a:t> – has been allowed to dry completely, it no longer contains environmental water.  Clay will shrink as it dries about 10%- 15%.  Clay should be dried slowly.</a:t>
            </a:r>
          </a:p>
          <a:p>
            <a:r>
              <a:rPr lang="en-US" sz="2400" u="sng" dirty="0"/>
              <a:t>Green ware </a:t>
            </a:r>
            <a:r>
              <a:rPr lang="en-US" sz="2400" dirty="0"/>
              <a:t>– all unfired ceramic ware.</a:t>
            </a:r>
          </a:p>
          <a:p>
            <a:r>
              <a:rPr lang="en-US" sz="2400" u="sng" dirty="0"/>
              <a:t>Bisque</a:t>
            </a:r>
            <a:r>
              <a:rPr lang="en-US" sz="2400" dirty="0"/>
              <a:t> – after first firing, still water permeable and hard enough to hand easily</a:t>
            </a:r>
          </a:p>
          <a:p>
            <a:r>
              <a:rPr lang="en-US" sz="2400" u="sng" dirty="0"/>
              <a:t>Vitrified</a:t>
            </a:r>
            <a:r>
              <a:rPr lang="en-US" sz="2400" dirty="0"/>
              <a:t> – clay has lost all moisture and has a crystalline structure that gives it strength and durability.</a:t>
            </a:r>
          </a:p>
        </p:txBody>
      </p:sp>
    </p:spTree>
    <p:extLst>
      <p:ext uri="{BB962C8B-B14F-4D97-AF65-F5344CB8AC3E}">
        <p14:creationId xmlns:p14="http://schemas.microsoft.com/office/powerpoint/2010/main" val="875693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7562"/>
          </a:xfrm>
        </p:spPr>
        <p:style>
          <a:lnRef idx="2">
            <a:schemeClr val="accent5"/>
          </a:lnRef>
          <a:fillRef idx="1">
            <a:schemeClr val="lt1"/>
          </a:fillRef>
          <a:effectRef idx="0">
            <a:schemeClr val="accent5"/>
          </a:effectRef>
          <a:fontRef idx="minor">
            <a:schemeClr val="dk1"/>
          </a:fontRef>
        </p:style>
        <p:txBody>
          <a:bodyPr>
            <a:normAutofit/>
          </a:bodyPr>
          <a:lstStyle/>
          <a:p>
            <a:r>
              <a:rPr lang="en-US" dirty="0"/>
              <a:t>Methods of Working </a:t>
            </a:r>
            <a:r>
              <a:rPr lang="en-US"/>
              <a:t>with Clay</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US" dirty="0"/>
              <a:t>	Slab Method</a:t>
            </a:r>
          </a:p>
          <a:p>
            <a:r>
              <a:rPr lang="en-US" dirty="0"/>
              <a:t>Pinch Method</a:t>
            </a:r>
          </a:p>
          <a:p>
            <a:r>
              <a:rPr lang="en-US" dirty="0"/>
              <a:t>	Coil Method</a:t>
            </a:r>
          </a:p>
          <a:p>
            <a:r>
              <a:rPr lang="en-US" dirty="0"/>
              <a:t>	Molds</a:t>
            </a:r>
          </a:p>
          <a:p>
            <a:r>
              <a:rPr lang="en-US" dirty="0"/>
              <a:t>	Joining</a:t>
            </a:r>
          </a:p>
          <a:p>
            <a:endParaRPr lang="en-US" dirty="0"/>
          </a:p>
        </p:txBody>
      </p:sp>
    </p:spTree>
    <p:extLst>
      <p:ext uri="{BB962C8B-B14F-4D97-AF65-F5344CB8AC3E}">
        <p14:creationId xmlns:p14="http://schemas.microsoft.com/office/powerpoint/2010/main" val="4008703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40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t>Firing</a:t>
            </a:r>
          </a:p>
        </p:txBody>
      </p:sp>
      <p:sp>
        <p:nvSpPr>
          <p:cNvPr id="3" name="Content Placeholder 2"/>
          <p:cNvSpPr>
            <a:spLocks noGrp="1"/>
          </p:cNvSpPr>
          <p:nvPr>
            <p:ph idx="1"/>
          </p:nvPr>
        </p:nvSpPr>
        <p:spPr>
          <a:xfrm>
            <a:off x="457200" y="1168400"/>
            <a:ext cx="8229600" cy="542290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US" dirty="0"/>
              <a:t>Clay items are fired twice in our setting</a:t>
            </a:r>
          </a:p>
          <a:p>
            <a:pPr lvl="1"/>
            <a:r>
              <a:rPr lang="en-US" u="sng" dirty="0"/>
              <a:t>BISQUE fire </a:t>
            </a:r>
            <a:r>
              <a:rPr lang="en-US" dirty="0"/>
              <a:t>(Cone 06) - takes clay from a dry, fragile state to a hard, strong state</a:t>
            </a:r>
          </a:p>
          <a:p>
            <a:pPr lvl="1"/>
            <a:r>
              <a:rPr lang="en-US" sz="2400" i="1" dirty="0"/>
              <a:t>If you don’t let it dry completely for 1 to 2 weeks after wet clay lesson, the remaining moisture (water) in the clay turns to steam at 212 degrees F.  If water is still in the clay project it could explode when kiln reaches that temperature</a:t>
            </a:r>
            <a:r>
              <a:rPr lang="en-US" dirty="0"/>
              <a:t>.</a:t>
            </a:r>
          </a:p>
          <a:p>
            <a:pPr lvl="1"/>
            <a:r>
              <a:rPr lang="en-US" u="sng" dirty="0"/>
              <a:t>GLAZE fire </a:t>
            </a:r>
            <a:r>
              <a:rPr lang="en-US" dirty="0"/>
              <a:t>(cone 06) – glaze is melted to a glossy, water tight state</a:t>
            </a:r>
          </a:p>
          <a:p>
            <a:r>
              <a:rPr lang="en-US" dirty="0"/>
              <a:t>Firing takes at Medium speed about 7.5 hours, plus another 12+ hours to cool down.  Plan to load kiln in the morning, and come back the next morning (24 hours) from load to unload of kiln for complete cool down</a:t>
            </a:r>
          </a:p>
        </p:txBody>
      </p:sp>
    </p:spTree>
    <p:extLst>
      <p:ext uri="{BB962C8B-B14F-4D97-AF65-F5344CB8AC3E}">
        <p14:creationId xmlns:p14="http://schemas.microsoft.com/office/powerpoint/2010/main" val="2189434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9962"/>
          </a:xfrm>
        </p:spPr>
        <p:style>
          <a:lnRef idx="2">
            <a:schemeClr val="dk1"/>
          </a:lnRef>
          <a:fillRef idx="1">
            <a:schemeClr val="lt1"/>
          </a:fillRef>
          <a:effectRef idx="0">
            <a:schemeClr val="dk1"/>
          </a:effectRef>
          <a:fontRef idx="minor">
            <a:schemeClr val="dk1"/>
          </a:fontRef>
        </p:style>
        <p:txBody>
          <a:bodyPr>
            <a:normAutofit/>
          </a:bodyPr>
          <a:lstStyle/>
          <a:p>
            <a:r>
              <a:rPr lang="en-US" dirty="0">
                <a:solidFill>
                  <a:srgbClr val="FF0000"/>
                </a:solidFill>
              </a:rPr>
              <a:t>Glazing</a:t>
            </a:r>
          </a:p>
        </p:txBody>
      </p:sp>
      <p:sp>
        <p:nvSpPr>
          <p:cNvPr id="3" name="Content Placeholder 2"/>
          <p:cNvSpPr>
            <a:spLocks noGrp="1"/>
          </p:cNvSpPr>
          <p:nvPr>
            <p:ph idx="1"/>
          </p:nvPr>
        </p:nvSpPr>
        <p:spPr>
          <a:xfrm>
            <a:off x="457200" y="1511300"/>
            <a:ext cx="8229600" cy="5072062"/>
          </a:xfrm>
        </p:spPr>
        <p:txBody>
          <a:bodyPr>
            <a:normAutofit fontScale="25000" lnSpcReduction="20000"/>
          </a:bodyPr>
          <a:lstStyle/>
          <a:p>
            <a:pPr marL="0" indent="0">
              <a:buNone/>
            </a:pPr>
            <a:r>
              <a:rPr lang="en-US" dirty="0"/>
              <a:t> </a:t>
            </a:r>
            <a:endParaRPr lang="en-US" sz="4000" dirty="0"/>
          </a:p>
          <a:p>
            <a:r>
              <a:rPr lang="en-US" sz="9600" b="1" dirty="0"/>
              <a:t>Glaze</a:t>
            </a:r>
            <a:r>
              <a:rPr lang="en-US" sz="9600" dirty="0"/>
              <a:t> – mixture of ground glass, clays, coloring materials and water.  It’s applied to a bisque piece by brushing, sponging, dipping, etc.</a:t>
            </a:r>
          </a:p>
          <a:p>
            <a:r>
              <a:rPr lang="en-US" sz="9600" b="1" dirty="0"/>
              <a:t>Glaze helps strengthen, decorate and waterproof an item</a:t>
            </a:r>
            <a:r>
              <a:rPr lang="en-US" sz="9600" dirty="0"/>
              <a:t>.</a:t>
            </a:r>
          </a:p>
          <a:p>
            <a:r>
              <a:rPr lang="en-US" sz="9600" dirty="0"/>
              <a:t>Make sure students add enough glazed to all parts of their project so there is no visible bisque white visible.</a:t>
            </a:r>
          </a:p>
          <a:p>
            <a:pPr lvl="1"/>
            <a:r>
              <a:rPr lang="en-US" sz="8000" dirty="0"/>
              <a:t>Do not glaze the bottom of the projects, unless you are prepared to Stilt every piece in the kiln to prevent glaze from permanently adhering to the shelf.</a:t>
            </a:r>
          </a:p>
          <a:p>
            <a:r>
              <a:rPr lang="en-US" sz="9600" dirty="0"/>
              <a:t>You can re-glaze (already fired glazed items) to fix any areas after they come out of the kiln.</a:t>
            </a:r>
          </a:p>
          <a:p>
            <a:r>
              <a:rPr lang="en-US" sz="9600" dirty="0"/>
              <a:t>If students want white areas on their projects, use white glaze.  This allows the project to be shiny, waterproof, and look finished.</a:t>
            </a:r>
            <a:endParaRPr lang="en-US" sz="8000" dirty="0"/>
          </a:p>
          <a:p>
            <a:pPr marL="0" indent="0">
              <a:buNone/>
            </a:pPr>
            <a:r>
              <a:rPr lang="en-US" sz="9600" dirty="0"/>
              <a:t> </a:t>
            </a:r>
          </a:p>
          <a:p>
            <a:pPr marL="0" indent="0">
              <a:buNone/>
            </a:pPr>
            <a:r>
              <a:rPr lang="en-US" sz="7200" dirty="0"/>
              <a:t> </a:t>
            </a:r>
          </a:p>
          <a:p>
            <a:endParaRPr lang="en-US" dirty="0"/>
          </a:p>
        </p:txBody>
      </p:sp>
    </p:spTree>
    <p:extLst>
      <p:ext uri="{BB962C8B-B14F-4D97-AF65-F5344CB8AC3E}">
        <p14:creationId xmlns:p14="http://schemas.microsoft.com/office/powerpoint/2010/main" val="139680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3E993-F8B4-46E1-262F-5A692E6925A8}"/>
              </a:ext>
            </a:extLst>
          </p:cNvPr>
          <p:cNvSpPr>
            <a:spLocks noGrp="1"/>
          </p:cNvSpPr>
          <p:nvPr>
            <p:ph type="title"/>
          </p:nvPr>
        </p:nvSpPr>
        <p:spPr/>
        <p:txBody>
          <a:bodyPr/>
          <a:lstStyle/>
          <a:p>
            <a:r>
              <a:rPr lang="en-US" dirty="0"/>
              <a:t>Tips for Glazing Bisque-ware</a:t>
            </a:r>
          </a:p>
        </p:txBody>
      </p:sp>
      <p:sp>
        <p:nvSpPr>
          <p:cNvPr id="3" name="Content Placeholder 2">
            <a:extLst>
              <a:ext uri="{FF2B5EF4-FFF2-40B4-BE49-F238E27FC236}">
                <a16:creationId xmlns:a16="http://schemas.microsoft.com/office/drawing/2014/main" id="{E8FCC0BA-EA27-A8F5-B1A7-DB03801D0DD4}"/>
              </a:ext>
            </a:extLst>
          </p:cNvPr>
          <p:cNvSpPr>
            <a:spLocks noGrp="1"/>
          </p:cNvSpPr>
          <p:nvPr>
            <p:ph idx="1"/>
          </p:nvPr>
        </p:nvSpPr>
        <p:spPr>
          <a:xfrm>
            <a:off x="274320" y="1306286"/>
            <a:ext cx="8412480" cy="5368834"/>
          </a:xfrm>
        </p:spPr>
        <p:txBody>
          <a:bodyPr>
            <a:normAutofit lnSpcReduction="10000"/>
          </a:bodyPr>
          <a:lstStyle/>
          <a:p>
            <a:pPr lvl="0"/>
            <a:r>
              <a:rPr lang="en-US" sz="2000" dirty="0"/>
              <a:t>Make sure glaze is well mixed (use a long-handled spoon or back end of a paintbrush to mix all the sediment at the bottom of the jar or your color will be much lighter)</a:t>
            </a:r>
          </a:p>
          <a:p>
            <a:pPr lvl="1"/>
            <a:r>
              <a:rPr lang="en-US" sz="1600" dirty="0"/>
              <a:t>CG Glazes have bits of glass frit to bring out pops of color.  This needs to be stirred well to get the sediment frit off the bottom of the bottle.</a:t>
            </a:r>
          </a:p>
          <a:p>
            <a:pPr lvl="1"/>
            <a:r>
              <a:rPr lang="en-US" sz="1600" dirty="0"/>
              <a:t>EL  has unique properties and needs to be shaken well</a:t>
            </a:r>
          </a:p>
          <a:p>
            <a:pPr lvl="1"/>
            <a:r>
              <a:rPr lang="en-US" sz="1600" dirty="0"/>
              <a:t>F (Foundation) needs to be shaken.  If it starts looking too thick or chunky, you can add small amount of water and shake well to give it new life. </a:t>
            </a:r>
          </a:p>
          <a:p>
            <a:pPr lvl="0"/>
            <a:r>
              <a:rPr lang="en-US" sz="2400" b="1" u="sng" dirty="0"/>
              <a:t>Setting up for class:  </a:t>
            </a:r>
          </a:p>
          <a:p>
            <a:pPr lvl="1"/>
            <a:r>
              <a:rPr lang="en-US" sz="1600" dirty="0"/>
              <a:t>Use portion cups with lids.  Label the lid and the cup with the glaze name. </a:t>
            </a:r>
          </a:p>
          <a:p>
            <a:pPr lvl="1"/>
            <a:r>
              <a:rPr lang="en-US" sz="1600" dirty="0"/>
              <a:t>Cover the tables with butcher paper.  Place 1 cup of each color onto each table.  </a:t>
            </a:r>
          </a:p>
          <a:p>
            <a:pPr lvl="2"/>
            <a:r>
              <a:rPr lang="en-US" sz="1100" dirty="0"/>
              <a:t>OPTIONAL - label  the glaze name on the butcher paper next to EACH cup.  </a:t>
            </a:r>
          </a:p>
          <a:p>
            <a:pPr lvl="1"/>
            <a:r>
              <a:rPr lang="en-US" sz="1600" dirty="0"/>
              <a:t>ALWAYS - Place a glazed color sample tile next to each corresponding cup color.  This helps students know what the color will look like after it is fired.  Fired glaze does NOT look the same as when in the liquid state  </a:t>
            </a:r>
          </a:p>
          <a:p>
            <a:pPr lvl="2"/>
            <a:r>
              <a:rPr lang="en-US" sz="1100" dirty="0"/>
              <a:t>If another class is using the same colors, you can store the glaze in the portion cups with the lids on. REMEMBER TO REFILL THE CUPS AFTER YOUR CLASS TO BE KIND TO THE NEXT DOCENT.</a:t>
            </a:r>
          </a:p>
          <a:p>
            <a:pPr lvl="2"/>
            <a:r>
              <a:rPr lang="en-US" sz="1100" b="1" dirty="0"/>
              <a:t>any unused glaze should go back in the container – we salvage every drop since it is expensive</a:t>
            </a:r>
          </a:p>
          <a:p>
            <a:pPr lvl="1"/>
            <a:r>
              <a:rPr lang="en-US" sz="1600" dirty="0"/>
              <a:t>Set out multiple brushes per color. Each paint cup should have its own brush(es).  No double dipping in multiple cups with the same brush!</a:t>
            </a:r>
          </a:p>
          <a:p>
            <a:pPr lvl="2"/>
            <a:r>
              <a:rPr lang="en-US" sz="1200" b="1" dirty="0"/>
              <a:t>ONLY USE BRUSHES THAT ARE DESIGNATED FOR GLAZE.</a:t>
            </a:r>
          </a:p>
          <a:p>
            <a:endParaRPr lang="en-US" dirty="0"/>
          </a:p>
        </p:txBody>
      </p:sp>
    </p:spTree>
    <p:extLst>
      <p:ext uri="{BB962C8B-B14F-4D97-AF65-F5344CB8AC3E}">
        <p14:creationId xmlns:p14="http://schemas.microsoft.com/office/powerpoint/2010/main" val="1263252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8962"/>
          </a:xfrm>
        </p:spPr>
        <p:style>
          <a:lnRef idx="2">
            <a:schemeClr val="dk1"/>
          </a:lnRef>
          <a:fillRef idx="1">
            <a:schemeClr val="lt1"/>
          </a:fillRef>
          <a:effectRef idx="0">
            <a:schemeClr val="dk1"/>
          </a:effectRef>
          <a:fontRef idx="minor">
            <a:schemeClr val="dk1"/>
          </a:fontRef>
        </p:style>
        <p:txBody>
          <a:bodyPr>
            <a:normAutofit/>
          </a:bodyPr>
          <a:lstStyle/>
          <a:p>
            <a:r>
              <a:rPr lang="en-US" sz="3200" dirty="0"/>
              <a:t>Glazing Continued</a:t>
            </a:r>
          </a:p>
        </p:txBody>
      </p:sp>
      <p:sp>
        <p:nvSpPr>
          <p:cNvPr id="5" name="Content Placeholder 4">
            <a:extLst>
              <a:ext uri="{FF2B5EF4-FFF2-40B4-BE49-F238E27FC236}">
                <a16:creationId xmlns:a16="http://schemas.microsoft.com/office/drawing/2014/main" id="{D28C73CD-0693-CA7D-69ED-AAD555CF183C}"/>
              </a:ext>
            </a:extLst>
          </p:cNvPr>
          <p:cNvSpPr>
            <a:spLocks noGrp="1"/>
          </p:cNvSpPr>
          <p:nvPr>
            <p:ph idx="1"/>
          </p:nvPr>
        </p:nvSpPr>
        <p:spPr>
          <a:xfrm>
            <a:off x="195943" y="863600"/>
            <a:ext cx="8490857" cy="5719762"/>
          </a:xfrm>
        </p:spPr>
        <p:txBody>
          <a:bodyPr>
            <a:normAutofit lnSpcReduction="10000"/>
          </a:bodyPr>
          <a:lstStyle/>
          <a:p>
            <a:pPr lvl="0"/>
            <a:r>
              <a:rPr lang="en-US" sz="1600" dirty="0"/>
              <a:t>Most glazes look best with </a:t>
            </a:r>
            <a:r>
              <a:rPr lang="en-US" sz="1600" u="sng" dirty="0"/>
              <a:t>a minimum </a:t>
            </a:r>
            <a:r>
              <a:rPr lang="en-US" sz="1600" dirty="0"/>
              <a:t>of </a:t>
            </a:r>
            <a:r>
              <a:rPr lang="en-US" sz="1600" b="1" dirty="0"/>
              <a:t>3 coats of glaze</a:t>
            </a:r>
            <a:r>
              <a:rPr lang="en-US" sz="1600" dirty="0"/>
              <a:t>.  The glaze is applied with a paintbrush but does not go on like paint.  The liquid in the glaze will be pulled into the bisque clay causing it to dry very quickly.    </a:t>
            </a:r>
          </a:p>
          <a:p>
            <a:pPr lvl="1"/>
            <a:r>
              <a:rPr lang="en-US" sz="1200" dirty="0"/>
              <a:t>Apply the glaze in thin layers between each coat, so that it has time to dry before the next coat.</a:t>
            </a:r>
          </a:p>
          <a:p>
            <a:pPr lvl="1"/>
            <a:r>
              <a:rPr lang="en-US" sz="1200" dirty="0"/>
              <a:t>Some glazes (like Red and some Crystal Glazes, need 4-5 coats)</a:t>
            </a:r>
          </a:p>
          <a:p>
            <a:pPr lvl="1"/>
            <a:r>
              <a:rPr lang="en-US" sz="1200" dirty="0"/>
              <a:t>The brush is used to blot the glaze on since it can’t be dragged very far before the liquid dries</a:t>
            </a:r>
          </a:p>
          <a:p>
            <a:pPr lvl="1"/>
            <a:r>
              <a:rPr lang="en-US" sz="1200" dirty="0"/>
              <a:t>Glaze does not run when it is fired.  It stays right where it is painted.  Make sure you do not leave any white bisque showing.  Use the round brushes to dab glaze into deep holes and crevasse in order to get proper coverage.</a:t>
            </a:r>
          </a:p>
          <a:p>
            <a:pPr lvl="1"/>
            <a:r>
              <a:rPr lang="en-US" sz="1200" dirty="0"/>
              <a:t>Remember to glaze the sides of all 3D objects and any place that can be seen from all angles.</a:t>
            </a:r>
          </a:p>
          <a:p>
            <a:pPr lvl="1"/>
            <a:r>
              <a:rPr lang="en-US" sz="1200" dirty="0"/>
              <a:t>Do not glaze the bottom of the projects.   But, if you do, you</a:t>
            </a:r>
            <a:r>
              <a:rPr lang="en-US" sz="1200" b="1" dirty="0"/>
              <a:t> MUST </a:t>
            </a:r>
            <a:r>
              <a:rPr lang="en-US" sz="1200" dirty="0"/>
              <a:t>place the project on stilts so it does not adhere itself permanently to the kiln shelf.</a:t>
            </a:r>
            <a:endParaRPr lang="en-US" sz="1600" dirty="0"/>
          </a:p>
          <a:p>
            <a:pPr lvl="0"/>
            <a:r>
              <a:rPr lang="en-US" sz="1600" dirty="0"/>
              <a:t>Foundations Glaze (by </a:t>
            </a:r>
            <a:r>
              <a:rPr lang="en-US" sz="1600" dirty="0" err="1"/>
              <a:t>Mayca</a:t>
            </a:r>
            <a:r>
              <a:rPr lang="en-US" sz="1600" dirty="0"/>
              <a:t>) can be mixed in small cups prior to painting them on. But, if you are layering different glaze colors on, only the last layer’s color will show.  </a:t>
            </a:r>
            <a:r>
              <a:rPr lang="en-US" sz="1600" i="1" dirty="0"/>
              <a:t>(only mix colors if we do not have the premade color you desire, and do not give the students the option to mix their own)</a:t>
            </a:r>
          </a:p>
          <a:p>
            <a:pPr lvl="0"/>
            <a:r>
              <a:rPr lang="en-US" sz="1600" dirty="0"/>
              <a:t>Glazed pieces can be stored indefinitely until glaze fired in the kiln however they should not be stacked on each other until after firing as the glaze can scratch off</a:t>
            </a:r>
          </a:p>
          <a:p>
            <a:pPr lvl="0"/>
            <a:r>
              <a:rPr lang="en-US" sz="1600" dirty="0"/>
              <a:t>If glaze accidently gets on the bottom of the project, use a wet sponge and wipe off the glaze before firing in the kiln </a:t>
            </a:r>
            <a:r>
              <a:rPr lang="en-US" sz="1600" b="1" dirty="0"/>
              <a:t>(or use stilts to lift it off the kiln shelf)</a:t>
            </a:r>
          </a:p>
          <a:p>
            <a:pPr lvl="0"/>
            <a:r>
              <a:rPr lang="en-US" sz="1600" dirty="0"/>
              <a:t>Glazed pieces should have at least 1/2 inch space between each other in the kiln so that they don’t permanently adhere to each other.  Pieces with CG bits of frit should be placed further apart, as frit has been known to jump off its project and stick to other’s during the firing process.</a:t>
            </a:r>
          </a:p>
          <a:p>
            <a:pPr lvl="0"/>
            <a:r>
              <a:rPr lang="en-US" sz="1600" dirty="0"/>
              <a:t>Fire the glaze load at cone 06 (make sure it’s not 6 because this is much hotter and it will turn your low fire clay into a puddle)</a:t>
            </a:r>
          </a:p>
          <a:p>
            <a:endParaRPr lang="en-US" dirty="0"/>
          </a:p>
        </p:txBody>
      </p:sp>
    </p:spTree>
    <p:extLst>
      <p:ext uri="{BB962C8B-B14F-4D97-AF65-F5344CB8AC3E}">
        <p14:creationId xmlns:p14="http://schemas.microsoft.com/office/powerpoint/2010/main" val="3328168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9C88-F5BC-E624-A74E-194B0E3BD114}"/>
              </a:ext>
            </a:extLst>
          </p:cNvPr>
          <p:cNvSpPr>
            <a:spLocks noGrp="1"/>
          </p:cNvSpPr>
          <p:nvPr>
            <p:ph type="title"/>
          </p:nvPr>
        </p:nvSpPr>
        <p:spPr/>
        <p:txBody>
          <a:bodyPr/>
          <a:lstStyle/>
          <a:p>
            <a:r>
              <a:rPr lang="en-US" dirty="0"/>
              <a:t>Cleaning up after Wet Clay</a:t>
            </a:r>
          </a:p>
        </p:txBody>
      </p:sp>
      <p:sp>
        <p:nvSpPr>
          <p:cNvPr id="3" name="Content Placeholder 2">
            <a:extLst>
              <a:ext uri="{FF2B5EF4-FFF2-40B4-BE49-F238E27FC236}">
                <a16:creationId xmlns:a16="http://schemas.microsoft.com/office/drawing/2014/main" id="{DCA0E770-130B-22EE-02AE-B0FC84B9E4BD}"/>
              </a:ext>
            </a:extLst>
          </p:cNvPr>
          <p:cNvSpPr>
            <a:spLocks noGrp="1"/>
          </p:cNvSpPr>
          <p:nvPr>
            <p:ph idx="1"/>
          </p:nvPr>
        </p:nvSpPr>
        <p:spPr>
          <a:xfrm>
            <a:off x="457200" y="1600200"/>
            <a:ext cx="8229600" cy="4983162"/>
          </a:xfrm>
        </p:spPr>
        <p:txBody>
          <a:bodyPr>
            <a:normAutofit fontScale="62500" lnSpcReduction="20000"/>
          </a:bodyPr>
          <a:lstStyle/>
          <a:p>
            <a:r>
              <a:rPr lang="en-US" b="1" dirty="0"/>
              <a:t>Prevention is the best method.</a:t>
            </a:r>
          </a:p>
          <a:p>
            <a:r>
              <a:rPr lang="en-US" dirty="0"/>
              <a:t>Use butcher paper on the tables, then put the canvas tarps on top of the paper.  This prevents the clay dust from getting onto the tables.</a:t>
            </a:r>
          </a:p>
          <a:p>
            <a:r>
              <a:rPr lang="en-US" b="1" dirty="0"/>
              <a:t>Use the 3 bucket method</a:t>
            </a:r>
            <a:r>
              <a:rPr lang="en-US" dirty="0"/>
              <a:t>. Clay should NEVER go down the drain.  One bucket for tools. One for students to rinse their hands, and the 3</a:t>
            </a:r>
            <a:r>
              <a:rPr lang="en-US" baseline="30000" dirty="0"/>
              <a:t>rd</a:t>
            </a:r>
            <a:r>
              <a:rPr lang="en-US" dirty="0"/>
              <a:t> to use to wash the tables if needed.</a:t>
            </a:r>
          </a:p>
          <a:p>
            <a:r>
              <a:rPr lang="en-US" b="1" dirty="0"/>
              <a:t>Always wash the clay off of the tools and wire brushes </a:t>
            </a:r>
            <a:r>
              <a:rPr lang="en-US" dirty="0"/>
              <a:t>before putting them away.  NEVER leave clay to dry onto the tools.  </a:t>
            </a:r>
          </a:p>
          <a:p>
            <a:pPr lvl="1"/>
            <a:r>
              <a:rPr lang="en-US" dirty="0"/>
              <a:t>Empty the buckets of dirty clay water outside in a garden.</a:t>
            </a:r>
          </a:p>
          <a:p>
            <a:r>
              <a:rPr lang="en-US" b="1" dirty="0"/>
              <a:t>Leftover clay - </a:t>
            </a:r>
            <a:r>
              <a:rPr lang="en-US" dirty="0"/>
              <a:t>If you are making projects using clay slabs, then scrunch up the scraps into tight balls of clay.  Store these balls in tightly closed plastic bags within bins with wet 1 wet bar size towel.  Spritz clay with water as needed.  These will be used for next month’s clay projects.</a:t>
            </a:r>
          </a:p>
          <a:p>
            <a:pPr lvl="1"/>
            <a:r>
              <a:rPr lang="en-US" b="1" dirty="0"/>
              <a:t>Scraps leftover from pinch pot and coil projects </a:t>
            </a:r>
            <a:r>
              <a:rPr lang="en-US" dirty="0"/>
              <a:t>need to be placed in an open container to allow to dry. Consolidate all scraps into as few bags possible. </a:t>
            </a:r>
          </a:p>
          <a:p>
            <a:pPr lvl="1"/>
            <a:r>
              <a:rPr lang="en-US" b="1" dirty="0"/>
              <a:t>NEVER put clay scraps in the main trash cans inside the schools.  </a:t>
            </a:r>
            <a:r>
              <a:rPr lang="en-US" dirty="0"/>
              <a:t>Custodians are not prepared to lift this weight.  Leave bags of scraps in the kiln room until its time to toss them into the dumpsters outside the back kitchen door.</a:t>
            </a:r>
          </a:p>
          <a:p>
            <a:pPr lvl="1"/>
            <a:endParaRPr lang="en-US" dirty="0"/>
          </a:p>
          <a:p>
            <a:endParaRPr lang="en-US" dirty="0"/>
          </a:p>
        </p:txBody>
      </p:sp>
    </p:spTree>
    <p:extLst>
      <p:ext uri="{BB962C8B-B14F-4D97-AF65-F5344CB8AC3E}">
        <p14:creationId xmlns:p14="http://schemas.microsoft.com/office/powerpoint/2010/main" val="1260521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DA6AF-9A72-B271-F237-B6A7852A502C}"/>
              </a:ext>
            </a:extLst>
          </p:cNvPr>
          <p:cNvSpPr>
            <a:spLocks noGrp="1"/>
          </p:cNvSpPr>
          <p:nvPr>
            <p:ph type="title"/>
          </p:nvPr>
        </p:nvSpPr>
        <p:spPr>
          <a:xfrm>
            <a:off x="457200" y="274638"/>
            <a:ext cx="8229600" cy="757208"/>
          </a:xfrm>
        </p:spPr>
        <p:txBody>
          <a:bodyPr>
            <a:normAutofit fontScale="90000"/>
          </a:bodyPr>
          <a:lstStyle/>
          <a:p>
            <a:r>
              <a:rPr lang="en-US" dirty="0"/>
              <a:t>Cleaning up after Glaze Class</a:t>
            </a:r>
          </a:p>
        </p:txBody>
      </p:sp>
      <p:sp>
        <p:nvSpPr>
          <p:cNvPr id="3" name="Content Placeholder 2">
            <a:extLst>
              <a:ext uri="{FF2B5EF4-FFF2-40B4-BE49-F238E27FC236}">
                <a16:creationId xmlns:a16="http://schemas.microsoft.com/office/drawing/2014/main" id="{2C2F35A6-63A7-7AD7-189E-BB256B0AF4C7}"/>
              </a:ext>
            </a:extLst>
          </p:cNvPr>
          <p:cNvSpPr>
            <a:spLocks noGrp="1"/>
          </p:cNvSpPr>
          <p:nvPr>
            <p:ph idx="1"/>
          </p:nvPr>
        </p:nvSpPr>
        <p:spPr>
          <a:xfrm>
            <a:off x="457200" y="1115736"/>
            <a:ext cx="8229600" cy="5010428"/>
          </a:xfrm>
        </p:spPr>
        <p:txBody>
          <a:bodyPr>
            <a:normAutofit fontScale="85000" lnSpcReduction="20000"/>
          </a:bodyPr>
          <a:lstStyle/>
          <a:p>
            <a:r>
              <a:rPr lang="en-US" dirty="0"/>
              <a:t>Cover tables with butcher paper prior to lesson.</a:t>
            </a:r>
          </a:p>
          <a:p>
            <a:r>
              <a:rPr lang="en-US" dirty="0"/>
              <a:t>Wash all glaze brushes in the sink in warm soapy water.  </a:t>
            </a:r>
          </a:p>
          <a:p>
            <a:pPr lvl="1"/>
            <a:r>
              <a:rPr lang="en-US" b="1" dirty="0"/>
              <a:t>NEVER leave glaze on a brush.</a:t>
            </a:r>
          </a:p>
          <a:p>
            <a:pPr lvl="1"/>
            <a:r>
              <a:rPr lang="en-US" b="1" dirty="0"/>
              <a:t>Store brushes by size with bristles facing UP.</a:t>
            </a:r>
          </a:p>
          <a:p>
            <a:r>
              <a:rPr lang="en-US" dirty="0"/>
              <a:t>If you are the last to use the portion cups, </a:t>
            </a:r>
            <a:r>
              <a:rPr lang="en-US" b="1" dirty="0"/>
              <a:t>scrape the glaze back into its original container</a:t>
            </a:r>
            <a:r>
              <a:rPr lang="en-US" dirty="0"/>
              <a:t>.</a:t>
            </a:r>
          </a:p>
          <a:p>
            <a:pPr lvl="1"/>
            <a:r>
              <a:rPr lang="en-US" dirty="0"/>
              <a:t>If colors got mixed, toss out the portion cup with tainted glaze.</a:t>
            </a:r>
          </a:p>
          <a:p>
            <a:r>
              <a:rPr lang="en-US" dirty="0"/>
              <a:t>Store containers by color in the kiln room.</a:t>
            </a:r>
          </a:p>
          <a:p>
            <a:r>
              <a:rPr lang="en-US" dirty="0"/>
              <a:t>Put all glaze sample tiles back on their ring by color, and place the ring attached to the shelf in front of the glaze bottle of that color.</a:t>
            </a:r>
          </a:p>
          <a:p>
            <a:pPr lvl="1"/>
            <a:r>
              <a:rPr lang="en-US" dirty="0"/>
              <a:t>Tiles have their glaze name on the backs of the tiles.</a:t>
            </a:r>
          </a:p>
          <a:p>
            <a:pPr marL="0" indent="0">
              <a:buNone/>
            </a:pPr>
            <a:endParaRPr lang="en-US" dirty="0"/>
          </a:p>
          <a:p>
            <a:endParaRPr lang="en-US" dirty="0"/>
          </a:p>
        </p:txBody>
      </p:sp>
    </p:spTree>
    <p:extLst>
      <p:ext uri="{BB962C8B-B14F-4D97-AF65-F5344CB8AC3E}">
        <p14:creationId xmlns:p14="http://schemas.microsoft.com/office/powerpoint/2010/main" val="2677556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3564"/>
            <a:ext cx="8229600" cy="645054"/>
          </a:xfrm>
        </p:spPr>
        <p:txBody>
          <a:bodyPr>
            <a:normAutofit fontScale="90000"/>
          </a:bodyPr>
          <a:lstStyle/>
          <a:p>
            <a:r>
              <a:rPr lang="en-US" sz="3200" dirty="0"/>
              <a:t>Steps for students to make a clay mask:</a:t>
            </a:r>
            <a:br>
              <a:rPr lang="en-US" sz="3200" dirty="0"/>
            </a:br>
            <a:endParaRPr lang="en-US" sz="3200" dirty="0"/>
          </a:p>
        </p:txBody>
      </p:sp>
      <p:sp>
        <p:nvSpPr>
          <p:cNvPr id="3" name="Content Placeholder 2"/>
          <p:cNvSpPr>
            <a:spLocks noGrp="1"/>
          </p:cNvSpPr>
          <p:nvPr>
            <p:ph idx="1"/>
          </p:nvPr>
        </p:nvSpPr>
        <p:spPr>
          <a:xfrm>
            <a:off x="457200" y="1193800"/>
            <a:ext cx="8229600" cy="5346700"/>
          </a:xfrm>
        </p:spPr>
        <p:txBody>
          <a:bodyPr>
            <a:normAutofit fontScale="62500" lnSpcReduction="20000"/>
          </a:bodyPr>
          <a:lstStyle/>
          <a:p>
            <a:pPr lvl="0">
              <a:buNone/>
            </a:pPr>
            <a:r>
              <a:rPr lang="en-US" dirty="0"/>
              <a:t>1.   Place the template on the clay slab and trace using the knife in an upright manner all the way around the mask.</a:t>
            </a:r>
          </a:p>
          <a:p>
            <a:pPr lvl="0">
              <a:buNone/>
            </a:pPr>
            <a:r>
              <a:rPr lang="en-US" dirty="0"/>
              <a:t>2.  Remove template and lift clay mask up to scratch name on back with dull pencil.</a:t>
            </a:r>
          </a:p>
          <a:p>
            <a:pPr lvl="0">
              <a:buNone/>
            </a:pPr>
            <a:r>
              <a:rPr lang="en-US" dirty="0"/>
              <a:t>3.  Place clay mask aside.</a:t>
            </a:r>
          </a:p>
          <a:p>
            <a:pPr lvl="0">
              <a:buNone/>
            </a:pPr>
            <a:r>
              <a:rPr lang="en-US" dirty="0"/>
              <a:t>4.  Use scrap pieces of clay to practice with texturizing tools to see what effects will help you achieve the look you want for your mask.</a:t>
            </a:r>
          </a:p>
          <a:p>
            <a:pPr lvl="0">
              <a:buNone/>
            </a:pPr>
            <a:r>
              <a:rPr lang="en-US" dirty="0"/>
              <a:t>5.  Take the clay mask and cut holes for eyes and mouth.</a:t>
            </a:r>
          </a:p>
          <a:p>
            <a:pPr lvl="0">
              <a:buNone/>
            </a:pPr>
            <a:r>
              <a:rPr lang="en-US" dirty="0"/>
              <a:t>6.	Use a drinking straw to “punch” places for hanging mask and spots for where raffia will string through along the bottom.</a:t>
            </a:r>
          </a:p>
          <a:p>
            <a:pPr marL="514350" lvl="0" indent="-514350">
              <a:buAutoNum type="arabicPeriod" startAt="6"/>
            </a:pPr>
            <a:r>
              <a:rPr lang="en-US" dirty="0"/>
              <a:t>Use the texturizing tools to add details all over surface of the mask.</a:t>
            </a:r>
          </a:p>
          <a:p>
            <a:pPr marL="514350" lvl="0" indent="-514350">
              <a:buAutoNum type="arabicPeriod" startAt="6"/>
            </a:pPr>
            <a:r>
              <a:rPr lang="en-US" dirty="0"/>
              <a:t>Use scoring method to attach nose made from scrap clay.</a:t>
            </a:r>
          </a:p>
          <a:p>
            <a:pPr marL="514350" lvl="0" indent="-514350">
              <a:buAutoNum type="arabicPeriod" startAt="8"/>
            </a:pPr>
            <a:r>
              <a:rPr lang="en-US" dirty="0"/>
              <a:t>Use a finger with one drop of water (not too much) to smooth all the edges so they won’t be jagged or sharp once fired.</a:t>
            </a:r>
          </a:p>
          <a:p>
            <a:pPr marL="514350" lvl="0" indent="-514350">
              <a:buAutoNum type="arabicPeriod" startAt="8"/>
            </a:pPr>
            <a:r>
              <a:rPr lang="en-US" dirty="0"/>
              <a:t>Lay mask over mold to take shape of rounded mask and allow to air dry.</a:t>
            </a:r>
          </a:p>
          <a:p>
            <a:pPr marL="0" lvl="0" indent="0">
              <a:buNone/>
            </a:pPr>
            <a:r>
              <a:rPr lang="en-US" dirty="0"/>
              <a:t>9.  Clean up – dunk hands in bucket of water first to get big chunks of clay off so they don’t go down the drain and clog it.  Then wash with soap and water in sink.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lay Salmon.jpg"/>
          <p:cNvPicPr>
            <a:picLocks noGrp="1" noChangeAspect="1"/>
          </p:cNvPicPr>
          <p:nvPr>
            <p:ph idx="1"/>
          </p:nvPr>
        </p:nvPicPr>
        <p:blipFill>
          <a:blip r:embed="rId2">
            <a:extLst>
              <a:ext uri="{28A0092B-C50C-407E-A947-70E740481C1C}">
                <a14:useLocalDpi xmlns:a14="http://schemas.microsoft.com/office/drawing/2010/main" val="0"/>
              </a:ext>
            </a:extLst>
          </a:blip>
          <a:srcRect t="88" b="88"/>
          <a:stretch>
            <a:fillRect/>
          </a:stretch>
        </p:blipFill>
        <p:spPr/>
      </p:pic>
    </p:spTree>
    <p:extLst>
      <p:ext uri="{BB962C8B-B14F-4D97-AF65-F5344CB8AC3E}">
        <p14:creationId xmlns:p14="http://schemas.microsoft.com/office/powerpoint/2010/main" val="1153909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Kiln</a:t>
            </a:r>
          </a:p>
        </p:txBody>
      </p:sp>
      <p:pic>
        <p:nvPicPr>
          <p:cNvPr id="3" name="Picture 2" descr="Kiln ful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3850" y="1417638"/>
            <a:ext cx="3416300" cy="51181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3564"/>
            <a:ext cx="8229600" cy="645054"/>
          </a:xfrm>
        </p:spPr>
        <p:txBody>
          <a:bodyPr>
            <a:normAutofit fontScale="90000"/>
          </a:bodyPr>
          <a:lstStyle/>
          <a:p>
            <a:r>
              <a:rPr lang="en-US" sz="3200" dirty="0"/>
              <a:t>Steps for students to make a clay salmon platter:</a:t>
            </a:r>
            <a:br>
              <a:rPr lang="en-US" sz="3200" dirty="0"/>
            </a:br>
            <a:endParaRPr lang="en-US" sz="3200" dirty="0"/>
          </a:p>
        </p:txBody>
      </p:sp>
      <p:sp>
        <p:nvSpPr>
          <p:cNvPr id="3" name="Content Placeholder 2"/>
          <p:cNvSpPr>
            <a:spLocks noGrp="1"/>
          </p:cNvSpPr>
          <p:nvPr>
            <p:ph idx="1"/>
          </p:nvPr>
        </p:nvSpPr>
        <p:spPr/>
        <p:txBody>
          <a:bodyPr>
            <a:normAutofit fontScale="62500" lnSpcReduction="20000"/>
          </a:bodyPr>
          <a:lstStyle/>
          <a:p>
            <a:pPr lvl="0">
              <a:buNone/>
            </a:pPr>
            <a:r>
              <a:rPr lang="en-US" dirty="0"/>
              <a:t>1.   Place the template on the clay slab and trace using the knife in an upright manner all the way around the fish.</a:t>
            </a:r>
          </a:p>
          <a:p>
            <a:pPr lvl="0">
              <a:buNone/>
            </a:pPr>
            <a:r>
              <a:rPr lang="en-US" dirty="0"/>
              <a:t>2.  Remove template and lift clay fish up to scratch name on back with dull pencil</a:t>
            </a:r>
          </a:p>
          <a:p>
            <a:pPr lvl="0">
              <a:buNone/>
            </a:pPr>
            <a:r>
              <a:rPr lang="en-US" dirty="0"/>
              <a:t>3.  Place clay fish on tray to dry and set aside..</a:t>
            </a:r>
          </a:p>
          <a:p>
            <a:pPr lvl="0">
              <a:buNone/>
            </a:pPr>
            <a:r>
              <a:rPr lang="en-US" dirty="0"/>
              <a:t>4.  Use scrap pieces of clay to practice with </a:t>
            </a:r>
            <a:r>
              <a:rPr lang="en-US" dirty="0" err="1"/>
              <a:t>texturizing</a:t>
            </a:r>
            <a:r>
              <a:rPr lang="en-US" dirty="0"/>
              <a:t> tools to see what effects will help you achieve the look of scales, fins, etc.</a:t>
            </a:r>
          </a:p>
          <a:p>
            <a:pPr lvl="0">
              <a:buNone/>
            </a:pPr>
            <a:r>
              <a:rPr lang="en-US" dirty="0"/>
              <a:t>5.  Take the clay salmon and draw the dividing lines on the salmon to separate the different parts of the body</a:t>
            </a:r>
          </a:p>
          <a:p>
            <a:pPr lvl="0">
              <a:buNone/>
            </a:pPr>
            <a:r>
              <a:rPr lang="en-US" dirty="0"/>
              <a:t>6.  Use the texturizing tools to add details like scales, ridges in the fins, eye, etc.</a:t>
            </a:r>
          </a:p>
          <a:p>
            <a:pPr lvl="0">
              <a:buNone/>
            </a:pPr>
            <a:r>
              <a:rPr lang="en-US" dirty="0"/>
              <a:t>7.  Use a finger with one drop of water (not too much) to smooth all the edges so they won’t be jagged or sharp once fired.</a:t>
            </a:r>
          </a:p>
          <a:p>
            <a:pPr lvl="0">
              <a:buNone/>
            </a:pPr>
            <a:r>
              <a:rPr lang="en-US" dirty="0"/>
              <a:t>8.  Clean up – dunk hands in bucket of water first to get big chunks of clay off so they don’t go down the drain and clog it.  Then wash with soap and water in sink.</a:t>
            </a:r>
          </a:p>
        </p:txBody>
      </p:sp>
    </p:spTree>
    <p:extLst>
      <p:ext uri="{BB962C8B-B14F-4D97-AF65-F5344CB8AC3E}">
        <p14:creationId xmlns:p14="http://schemas.microsoft.com/office/powerpoint/2010/main" val="1784644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Project</a:t>
            </a:r>
          </a:p>
        </p:txBody>
      </p:sp>
      <p:pic>
        <p:nvPicPr>
          <p:cNvPr id="4" name="Content Placeholder 3" descr="Clay Lilies.jpg"/>
          <p:cNvPicPr>
            <a:picLocks noGrp="1" noChangeAspect="1"/>
          </p:cNvPicPr>
          <p:nvPr>
            <p:ph idx="1"/>
          </p:nvPr>
        </p:nvPicPr>
        <p:blipFill>
          <a:blip r:embed="rId3">
            <a:extLst>
              <a:ext uri="{28A0092B-C50C-407E-A947-70E740481C1C}">
                <a14:useLocalDpi xmlns:a14="http://schemas.microsoft.com/office/drawing/2010/main" val="0"/>
              </a:ext>
            </a:extLst>
          </a:blip>
          <a:srcRect t="34873" b="34873"/>
          <a:stretch>
            <a:fillRect/>
          </a:stretch>
        </p:blipFill>
        <p:spPr/>
      </p:pic>
    </p:spTree>
    <p:extLst>
      <p:ext uri="{BB962C8B-B14F-4D97-AF65-F5344CB8AC3E}">
        <p14:creationId xmlns:p14="http://schemas.microsoft.com/office/powerpoint/2010/main" val="2433537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3564"/>
            <a:ext cx="8229600" cy="645054"/>
          </a:xfrm>
        </p:spPr>
        <p:txBody>
          <a:bodyPr>
            <a:normAutofit fontScale="90000"/>
          </a:bodyPr>
          <a:lstStyle/>
          <a:p>
            <a:r>
              <a:rPr lang="en-US" sz="3200" dirty="0"/>
              <a:t>Steps for students to make a water lily bowl:</a:t>
            </a:r>
            <a:br>
              <a:rPr lang="en-US" sz="3200" dirty="0"/>
            </a:br>
            <a:endParaRPr lang="en-US" sz="3200" dirty="0"/>
          </a:p>
        </p:txBody>
      </p:sp>
      <p:sp>
        <p:nvSpPr>
          <p:cNvPr id="3" name="Content Placeholder 2"/>
          <p:cNvSpPr>
            <a:spLocks noGrp="1"/>
          </p:cNvSpPr>
          <p:nvPr>
            <p:ph idx="1"/>
          </p:nvPr>
        </p:nvSpPr>
        <p:spPr>
          <a:xfrm>
            <a:off x="457200" y="1244600"/>
            <a:ext cx="8229600" cy="4881563"/>
          </a:xfrm>
        </p:spPr>
        <p:txBody>
          <a:bodyPr>
            <a:normAutofit fontScale="55000" lnSpcReduction="20000"/>
          </a:bodyPr>
          <a:lstStyle/>
          <a:p>
            <a:pPr marL="514350" indent="-514350">
              <a:buAutoNum type="arabicPeriod"/>
            </a:pPr>
            <a:r>
              <a:rPr lang="en-US" dirty="0"/>
              <a:t>Place clay slabs on canvas placemats</a:t>
            </a:r>
          </a:p>
          <a:p>
            <a:pPr marL="514350" indent="-514350">
              <a:buAutoNum type="arabicPeriod" startAt="2"/>
            </a:pPr>
            <a:r>
              <a:rPr lang="en-US" dirty="0"/>
              <a:t>Place the templates on the clay slabs and trace them using the knife (or skewer or opened paper clip) in an upright manner all the way around the leaf template and the flower template.</a:t>
            </a:r>
          </a:p>
          <a:p>
            <a:pPr marL="514350" indent="-514350">
              <a:buAutoNum type="arabicPeriod" startAt="3"/>
            </a:pPr>
            <a:r>
              <a:rPr lang="en-US" dirty="0"/>
              <a:t>Remove templates and lift clay up to scratch name on back (of leaf and flower) with dull pencil (so it doesn’t cut through the slab) Small initials in middle of flower will help it not show once formed upright.</a:t>
            </a:r>
          </a:p>
          <a:p>
            <a:pPr marL="0" indent="0">
              <a:buNone/>
            </a:pPr>
            <a:r>
              <a:rPr lang="en-US" dirty="0"/>
              <a:t>4.	Use scrap pieces of clay to practice texturizing with wooden skewer to draw 	lines on leaves and flower</a:t>
            </a:r>
          </a:p>
          <a:p>
            <a:pPr marL="0" indent="0">
              <a:buNone/>
            </a:pPr>
            <a:r>
              <a:rPr lang="en-US" dirty="0"/>
              <a:t>5.	Now take the clay leaves and draw lines for veins.  Place leaves on plate to dry 	flat. </a:t>
            </a:r>
          </a:p>
          <a:p>
            <a:pPr marL="0" indent="0">
              <a:buNone/>
            </a:pPr>
            <a:r>
              <a:rPr lang="en-US" dirty="0"/>
              <a:t>6.	Take flower slab and form it in the small bowl.  Use skewer to add small dots in 	middle of flower. </a:t>
            </a:r>
          </a:p>
          <a:p>
            <a:pPr marL="0" indent="0">
              <a:buNone/>
            </a:pPr>
            <a:r>
              <a:rPr lang="en-US" dirty="0"/>
              <a:t>7.	Use a finger with one drop of water (not too much) to smooth all the edges on 	both pieces so they won’t be jagged or sharp once fired.</a:t>
            </a:r>
          </a:p>
          <a:p>
            <a:pPr marL="0" indent="0">
              <a:buNone/>
            </a:pPr>
            <a:r>
              <a:rPr lang="en-US" dirty="0"/>
              <a:t> 8.	Clean up – dunk hands in bucket of water first to get big chunks of clay off so they 	don’t go down the drain and clog it.  Then wash with soap and water in sink.</a:t>
            </a:r>
          </a:p>
        </p:txBody>
      </p:sp>
    </p:spTree>
    <p:extLst>
      <p:ext uri="{BB962C8B-B14F-4D97-AF65-F5344CB8AC3E}">
        <p14:creationId xmlns:p14="http://schemas.microsoft.com/office/powerpoint/2010/main" val="4197739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clay leaves.jpg"/>
          <p:cNvPicPr>
            <a:picLocks noGrp="1" noChangeAspect="1"/>
          </p:cNvPicPr>
          <p:nvPr>
            <p:ph idx="1"/>
          </p:nvPr>
        </p:nvPicPr>
        <p:blipFill>
          <a:blip r:embed="rId3">
            <a:extLst>
              <a:ext uri="{28A0092B-C50C-407E-A947-70E740481C1C}">
                <a14:useLocalDpi xmlns:a14="http://schemas.microsoft.com/office/drawing/2010/main" val="0"/>
              </a:ext>
            </a:extLst>
          </a:blip>
          <a:srcRect t="7146" b="7146"/>
          <a:stretch>
            <a:fillRect/>
          </a:stretch>
        </p:blipFill>
        <p:spPr/>
      </p:pic>
    </p:spTree>
    <p:extLst>
      <p:ext uri="{BB962C8B-B14F-4D97-AF65-F5344CB8AC3E}">
        <p14:creationId xmlns:p14="http://schemas.microsoft.com/office/powerpoint/2010/main" val="4104898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Steps for students to make a clay leaf bowl:</a:t>
            </a:r>
          </a:p>
        </p:txBody>
      </p:sp>
      <p:sp>
        <p:nvSpPr>
          <p:cNvPr id="3" name="Content Placeholder 2"/>
          <p:cNvSpPr>
            <a:spLocks noGrp="1"/>
          </p:cNvSpPr>
          <p:nvPr>
            <p:ph idx="1"/>
          </p:nvPr>
        </p:nvSpPr>
        <p:spPr>
          <a:xfrm>
            <a:off x="215900" y="1193800"/>
            <a:ext cx="8674100" cy="4932363"/>
          </a:xfrm>
        </p:spPr>
        <p:txBody>
          <a:bodyPr>
            <a:normAutofit fontScale="70000" lnSpcReduction="20000"/>
          </a:bodyPr>
          <a:lstStyle/>
          <a:p>
            <a:pPr marL="514350" lvl="0" indent="-514350">
              <a:buAutoNum type="arabicPeriod"/>
            </a:pPr>
            <a:r>
              <a:rPr lang="en-US" dirty="0"/>
              <a:t>Place the leaf (vein side down) on the clay slab and use a rolling pin to push leaf firmly into the clay to make an impression.</a:t>
            </a:r>
          </a:p>
          <a:p>
            <a:pPr marL="514350" lvl="0" indent="-514350">
              <a:buAutoNum type="arabicPeriod"/>
            </a:pPr>
            <a:r>
              <a:rPr lang="en-US" dirty="0"/>
              <a:t>Trace around the perimeter of the leaf using the knife or opened paper clip in an upright manner (adults may need to help young kids).</a:t>
            </a:r>
          </a:p>
          <a:p>
            <a:pPr marL="514350" lvl="0" indent="-514350">
              <a:buAutoNum type="arabicPeriod"/>
            </a:pPr>
            <a:r>
              <a:rPr lang="en-US" dirty="0"/>
              <a:t>Remove leaf by lifting stem. </a:t>
            </a:r>
          </a:p>
          <a:p>
            <a:pPr marL="514350" lvl="0" indent="-514350">
              <a:buAutoNum type="arabicPeriod"/>
            </a:pPr>
            <a:r>
              <a:rPr lang="en-US" dirty="0"/>
              <a:t>Lift clay up to scratch student’s name on back with dull pencil.</a:t>
            </a:r>
          </a:p>
          <a:p>
            <a:pPr marL="514350" lvl="0" indent="-514350">
              <a:buAutoNum type="arabicPeriod"/>
            </a:pPr>
            <a:r>
              <a:rPr lang="en-US" dirty="0"/>
              <a:t>Place clay leaf in </a:t>
            </a:r>
            <a:r>
              <a:rPr lang="en-US" dirty="0" err="1"/>
              <a:t>styrofoam</a:t>
            </a:r>
            <a:r>
              <a:rPr lang="en-US" dirty="0"/>
              <a:t> or coated paper bowl and slump by pressing gently to achieve bowl shape with clay leaf</a:t>
            </a:r>
          </a:p>
          <a:p>
            <a:pPr marL="514350" lvl="0" indent="-514350">
              <a:buAutoNum type="arabicPeriod"/>
            </a:pPr>
            <a:r>
              <a:rPr lang="en-US" dirty="0"/>
              <a:t>Use a finger with one drop of water (not too much) to smooth all the edges so they won’t be jagged or sharp once fired.</a:t>
            </a:r>
          </a:p>
          <a:p>
            <a:pPr marL="514350" lvl="0" indent="-514350">
              <a:buAutoNum type="arabicPeriod"/>
            </a:pPr>
            <a:r>
              <a:rPr lang="en-US" dirty="0"/>
              <a:t>Set bowl with clay leaf inside to air dry for 1-2 weeks until ready to fire</a:t>
            </a:r>
          </a:p>
          <a:p>
            <a:pPr marL="514350" lvl="0" indent="-514350">
              <a:buAutoNum type="arabicPeriod"/>
            </a:pPr>
            <a:r>
              <a:rPr lang="en-US" dirty="0"/>
              <a:t>Clean up – dunk hands in bucket of water first to get big chunks of clay off so they don’t go down the drain and clog it.  Then wash with soap and water in sink.</a:t>
            </a:r>
          </a:p>
          <a:p>
            <a:endParaRPr lang="en-US" dirty="0"/>
          </a:p>
        </p:txBody>
      </p:sp>
    </p:spTree>
    <p:extLst>
      <p:ext uri="{BB962C8B-B14F-4D97-AF65-F5344CB8AC3E}">
        <p14:creationId xmlns:p14="http://schemas.microsoft.com/office/powerpoint/2010/main" val="3753731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72418-CD65-EB53-BFCB-E8076A34FA2C}"/>
              </a:ext>
            </a:extLst>
          </p:cNvPr>
          <p:cNvSpPr>
            <a:spLocks noGrp="1"/>
          </p:cNvSpPr>
          <p:nvPr>
            <p:ph type="title"/>
          </p:nvPr>
        </p:nvSpPr>
        <p:spPr/>
        <p:txBody>
          <a:bodyPr/>
          <a:lstStyle/>
          <a:p>
            <a:r>
              <a:rPr lang="en-US" dirty="0"/>
              <a:t>What Clay to Use?</a:t>
            </a:r>
          </a:p>
        </p:txBody>
      </p:sp>
      <p:sp>
        <p:nvSpPr>
          <p:cNvPr id="3" name="Content Placeholder 2">
            <a:extLst>
              <a:ext uri="{FF2B5EF4-FFF2-40B4-BE49-F238E27FC236}">
                <a16:creationId xmlns:a16="http://schemas.microsoft.com/office/drawing/2014/main" id="{A4F6E820-0294-C332-B50C-8569F0126EBA}"/>
              </a:ext>
            </a:extLst>
          </p:cNvPr>
          <p:cNvSpPr>
            <a:spLocks noGrp="1"/>
          </p:cNvSpPr>
          <p:nvPr>
            <p:ph idx="1"/>
          </p:nvPr>
        </p:nvSpPr>
        <p:spPr>
          <a:xfrm>
            <a:off x="457200" y="1417638"/>
            <a:ext cx="8229600" cy="4708525"/>
          </a:xfrm>
        </p:spPr>
        <p:txBody>
          <a:bodyPr>
            <a:normAutofit fontScale="70000" lnSpcReduction="20000"/>
          </a:bodyPr>
          <a:lstStyle/>
          <a:p>
            <a:r>
              <a:rPr lang="en-US" dirty="0"/>
              <a:t>ISD uses Low Fire 06 (LF06) (gray or white in color)</a:t>
            </a:r>
          </a:p>
          <a:p>
            <a:r>
              <a:rPr lang="en-US" dirty="0"/>
              <a:t>Glazes need to be Cone 06 (low fire glaze)</a:t>
            </a:r>
          </a:p>
          <a:p>
            <a:pPr lvl="1"/>
            <a:r>
              <a:rPr lang="en-US" dirty="0"/>
              <a:t>to work with LF06 clay temps</a:t>
            </a:r>
          </a:p>
          <a:p>
            <a:r>
              <a:rPr lang="en-US" dirty="0"/>
              <a:t>Purchased from Seattle Pottery Inc.</a:t>
            </a:r>
          </a:p>
          <a:p>
            <a:pPr lvl="1"/>
            <a:r>
              <a:rPr lang="en-US" dirty="0"/>
              <a:t>They deliver for $85 or you can go pick up</a:t>
            </a:r>
          </a:p>
          <a:p>
            <a:r>
              <a:rPr lang="en-US" dirty="0"/>
              <a:t>To use a Purchase Order (your initials and order date as the PO #, ex: JB10252022)</a:t>
            </a:r>
          </a:p>
          <a:p>
            <a:pPr lvl="1"/>
            <a:r>
              <a:rPr lang="en-US" dirty="0"/>
              <a:t>Must order by phone (or in person)</a:t>
            </a:r>
          </a:p>
          <a:p>
            <a:pPr lvl="1"/>
            <a:r>
              <a:rPr lang="en-US" dirty="0"/>
              <a:t>Mention you are from Issaquah School District</a:t>
            </a:r>
          </a:p>
          <a:p>
            <a:pPr lvl="1"/>
            <a:r>
              <a:rPr lang="en-US" dirty="0"/>
              <a:t>Give your school address (to find your account)</a:t>
            </a:r>
          </a:p>
          <a:p>
            <a:r>
              <a:rPr lang="en-US" dirty="0"/>
              <a:t>Order sooner than you need it, as all schools will be ordering around the same time, and potential for No Stock issues.  </a:t>
            </a:r>
          </a:p>
          <a:p>
            <a:pPr lvl="1"/>
            <a:r>
              <a:rPr lang="en-US" dirty="0"/>
              <a:t>For example, order in early October, or late September</a:t>
            </a:r>
          </a:p>
          <a:p>
            <a:pPr lvl="1"/>
            <a:r>
              <a:rPr lang="en-US" dirty="0"/>
              <a:t>First grade project is in November. </a:t>
            </a:r>
          </a:p>
          <a:p>
            <a:pPr marL="457200" lvl="1" indent="0">
              <a:buNone/>
            </a:pPr>
            <a:endParaRPr lang="en-US" dirty="0"/>
          </a:p>
        </p:txBody>
      </p:sp>
    </p:spTree>
    <p:extLst>
      <p:ext uri="{BB962C8B-B14F-4D97-AF65-F5344CB8AC3E}">
        <p14:creationId xmlns:p14="http://schemas.microsoft.com/office/powerpoint/2010/main" val="2855515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CB87F-DC92-C2CA-8F2E-E41B40200675}"/>
              </a:ext>
            </a:extLst>
          </p:cNvPr>
          <p:cNvSpPr>
            <a:spLocks noGrp="1"/>
          </p:cNvSpPr>
          <p:nvPr>
            <p:ph type="title"/>
          </p:nvPr>
        </p:nvSpPr>
        <p:spPr/>
        <p:txBody>
          <a:bodyPr/>
          <a:lstStyle/>
          <a:p>
            <a:r>
              <a:rPr lang="en-US" dirty="0"/>
              <a:t>To Do in September:</a:t>
            </a:r>
          </a:p>
        </p:txBody>
      </p:sp>
      <p:sp>
        <p:nvSpPr>
          <p:cNvPr id="3" name="Content Placeholder 2">
            <a:extLst>
              <a:ext uri="{FF2B5EF4-FFF2-40B4-BE49-F238E27FC236}">
                <a16:creationId xmlns:a16="http://schemas.microsoft.com/office/drawing/2014/main" id="{44FA862F-C2B7-9E6E-63A0-7A700E00C766}"/>
              </a:ext>
            </a:extLst>
          </p:cNvPr>
          <p:cNvSpPr>
            <a:spLocks noGrp="1"/>
          </p:cNvSpPr>
          <p:nvPr>
            <p:ph idx="1"/>
          </p:nvPr>
        </p:nvSpPr>
        <p:spPr/>
        <p:txBody>
          <a:bodyPr>
            <a:normAutofit fontScale="85000" lnSpcReduction="20000"/>
          </a:bodyPr>
          <a:lstStyle/>
          <a:p>
            <a:r>
              <a:rPr lang="en-US" dirty="0"/>
              <a:t>Evaluate Kiln Shelves to determine if you need to redo the kiln wash.</a:t>
            </a:r>
          </a:p>
          <a:p>
            <a:pPr lvl="1"/>
            <a:r>
              <a:rPr lang="en-US" dirty="0"/>
              <a:t>Excess glaze melted on needs to be removed.</a:t>
            </a:r>
          </a:p>
          <a:p>
            <a:pPr lvl="1"/>
            <a:r>
              <a:rPr lang="en-US" dirty="0"/>
              <a:t>Gouges of kiln wash missing</a:t>
            </a:r>
          </a:p>
          <a:p>
            <a:r>
              <a:rPr lang="en-US" dirty="0"/>
              <a:t>Scrap shelves and apply kiln wash (if needed)</a:t>
            </a:r>
          </a:p>
          <a:p>
            <a:r>
              <a:rPr lang="en-US" dirty="0"/>
              <a:t>Take inventory of last year’s supplies. (restock as needed)</a:t>
            </a:r>
          </a:p>
          <a:p>
            <a:pPr lvl="1"/>
            <a:r>
              <a:rPr lang="en-US" dirty="0"/>
              <a:t>Clay bags, number of full bottles of glaze</a:t>
            </a:r>
          </a:p>
          <a:p>
            <a:pPr lvl="1"/>
            <a:r>
              <a:rPr lang="en-US" dirty="0"/>
              <a:t>Portion cups 3oz with lids</a:t>
            </a:r>
          </a:p>
          <a:p>
            <a:pPr lvl="1"/>
            <a:r>
              <a:rPr lang="en-US" dirty="0"/>
              <a:t>Paper plates or foam trays for each grade level</a:t>
            </a:r>
          </a:p>
          <a:p>
            <a:pPr lvl="1"/>
            <a:r>
              <a:rPr lang="en-US" dirty="0"/>
              <a:t>Kiln Staples to hold heating element coils in the walls of the kiln.</a:t>
            </a:r>
          </a:p>
        </p:txBody>
      </p:sp>
    </p:spTree>
    <p:extLst>
      <p:ext uri="{BB962C8B-B14F-4D97-AF65-F5344CB8AC3E}">
        <p14:creationId xmlns:p14="http://schemas.microsoft.com/office/powerpoint/2010/main" val="38762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8517-B926-F791-8C1B-C953646204F0}"/>
              </a:ext>
            </a:extLst>
          </p:cNvPr>
          <p:cNvSpPr>
            <a:spLocks noGrp="1"/>
          </p:cNvSpPr>
          <p:nvPr>
            <p:ph type="title"/>
          </p:nvPr>
        </p:nvSpPr>
        <p:spPr/>
        <p:txBody>
          <a:bodyPr>
            <a:normAutofit fontScale="90000"/>
          </a:bodyPr>
          <a:lstStyle/>
          <a:p>
            <a:r>
              <a:rPr lang="en-US" dirty="0"/>
              <a:t>Preparing Clay for each Grade Level Projects</a:t>
            </a:r>
          </a:p>
        </p:txBody>
      </p:sp>
      <p:sp>
        <p:nvSpPr>
          <p:cNvPr id="3" name="Content Placeholder 2">
            <a:extLst>
              <a:ext uri="{FF2B5EF4-FFF2-40B4-BE49-F238E27FC236}">
                <a16:creationId xmlns:a16="http://schemas.microsoft.com/office/drawing/2014/main" id="{5B343FF5-02A4-5827-FF56-536DB85F581B}"/>
              </a:ext>
            </a:extLst>
          </p:cNvPr>
          <p:cNvSpPr>
            <a:spLocks noGrp="1"/>
          </p:cNvSpPr>
          <p:nvPr>
            <p:ph idx="1"/>
          </p:nvPr>
        </p:nvSpPr>
        <p:spPr/>
        <p:txBody>
          <a:bodyPr/>
          <a:lstStyle/>
          <a:p>
            <a:r>
              <a:rPr lang="en-US" dirty="0"/>
              <a:t>The Clay Project Schedule is designed to take advantage of the previous grade’s scraps. </a:t>
            </a:r>
          </a:p>
          <a:p>
            <a:r>
              <a:rPr lang="en-US" dirty="0"/>
              <a:t>Scraps can be reused for Pinch Pot type projects (turtles, tidepools, pots, </a:t>
            </a:r>
            <a:r>
              <a:rPr lang="en-US" dirty="0" err="1"/>
              <a:t>etc</a:t>
            </a:r>
            <a:r>
              <a:rPr lang="en-US" dirty="0"/>
              <a:t>)</a:t>
            </a:r>
          </a:p>
          <a:p>
            <a:pPr lvl="1"/>
            <a:r>
              <a:rPr lang="en-US" dirty="0"/>
              <a:t>Ball up scraps and put them into a air tight bucket with a wet “bar” size towel.  </a:t>
            </a:r>
          </a:p>
          <a:p>
            <a:pPr lvl="1"/>
            <a:r>
              <a:rPr lang="en-US" dirty="0"/>
              <a:t>Spritz the clay and sides of bucket with water and clay is good to use for up to a month before needing to be rehydrated again.</a:t>
            </a:r>
          </a:p>
          <a:p>
            <a:pPr lvl="1"/>
            <a:endParaRPr lang="en-US" dirty="0"/>
          </a:p>
          <a:p>
            <a:endParaRPr lang="en-US" dirty="0"/>
          </a:p>
        </p:txBody>
      </p:sp>
    </p:spTree>
    <p:extLst>
      <p:ext uri="{BB962C8B-B14F-4D97-AF65-F5344CB8AC3E}">
        <p14:creationId xmlns:p14="http://schemas.microsoft.com/office/powerpoint/2010/main" val="3836189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08DF-E78B-CC15-BE50-913A10168EA3}"/>
              </a:ext>
            </a:extLst>
          </p:cNvPr>
          <p:cNvSpPr>
            <a:spLocks noGrp="1"/>
          </p:cNvSpPr>
          <p:nvPr>
            <p:ph type="title"/>
          </p:nvPr>
        </p:nvSpPr>
        <p:spPr/>
        <p:txBody>
          <a:bodyPr/>
          <a:lstStyle/>
          <a:p>
            <a:r>
              <a:rPr lang="en-US" dirty="0"/>
              <a:t>How Much to Buy &amp; Cut</a:t>
            </a:r>
          </a:p>
        </p:txBody>
      </p:sp>
      <p:sp>
        <p:nvSpPr>
          <p:cNvPr id="3" name="Content Placeholder 2">
            <a:extLst>
              <a:ext uri="{FF2B5EF4-FFF2-40B4-BE49-F238E27FC236}">
                <a16:creationId xmlns:a16="http://schemas.microsoft.com/office/drawing/2014/main" id="{87A26022-7C52-133F-AD55-DCF38EB61AB4}"/>
              </a:ext>
            </a:extLst>
          </p:cNvPr>
          <p:cNvSpPr>
            <a:spLocks noGrp="1"/>
          </p:cNvSpPr>
          <p:nvPr>
            <p:ph idx="1"/>
          </p:nvPr>
        </p:nvSpPr>
        <p:spPr/>
        <p:txBody>
          <a:bodyPr>
            <a:normAutofit fontScale="77500" lnSpcReduction="20000"/>
          </a:bodyPr>
          <a:lstStyle/>
          <a:p>
            <a:r>
              <a:rPr lang="en-US" dirty="0"/>
              <a:t>Clay comes in 25 </a:t>
            </a:r>
            <a:r>
              <a:rPr lang="en-US" dirty="0" err="1"/>
              <a:t>lb</a:t>
            </a:r>
            <a:r>
              <a:rPr lang="en-US" dirty="0"/>
              <a:t> bags, </a:t>
            </a:r>
          </a:p>
          <a:p>
            <a:r>
              <a:rPr lang="en-US" dirty="0"/>
              <a:t>Depending on the project, will determine how many bags to order.</a:t>
            </a:r>
          </a:p>
          <a:p>
            <a:r>
              <a:rPr lang="en-US" dirty="0"/>
              <a:t>1 slab = 1 student project</a:t>
            </a:r>
          </a:p>
          <a:p>
            <a:pPr lvl="1"/>
            <a:r>
              <a:rPr lang="en-US" b="1" dirty="0"/>
              <a:t>Leaf Bowls </a:t>
            </a:r>
            <a:r>
              <a:rPr lang="en-US" dirty="0"/>
              <a:t>– slice short end at 7/8” = 13 slabs</a:t>
            </a:r>
          </a:p>
          <a:p>
            <a:pPr lvl="1"/>
            <a:r>
              <a:rPr lang="en-US" b="1" dirty="0"/>
              <a:t>Salmon</a:t>
            </a:r>
          </a:p>
          <a:p>
            <a:pPr lvl="2"/>
            <a:r>
              <a:rPr lang="en-US" dirty="0"/>
              <a:t>14” </a:t>
            </a:r>
            <a:r>
              <a:rPr lang="en-US" b="1" dirty="0"/>
              <a:t>Full size platters </a:t>
            </a:r>
            <a:r>
              <a:rPr lang="en-US" dirty="0"/>
              <a:t>– slice lengthwise at 7/8” = 8 slabs </a:t>
            </a:r>
          </a:p>
          <a:p>
            <a:pPr lvl="2"/>
            <a:r>
              <a:rPr lang="en-US" dirty="0"/>
              <a:t>10” </a:t>
            </a:r>
            <a:r>
              <a:rPr lang="en-US" b="1" dirty="0"/>
              <a:t>Small size platters or wall hanger </a:t>
            </a:r>
            <a:r>
              <a:rPr lang="en-US" dirty="0"/>
              <a:t>– slice short end 1”-7/8” = 12- 13 slabs</a:t>
            </a:r>
          </a:p>
          <a:p>
            <a:pPr lvl="1"/>
            <a:r>
              <a:rPr lang="en-US" b="1" dirty="0"/>
              <a:t>Hanging Owls </a:t>
            </a:r>
            <a:r>
              <a:rPr lang="en-US" dirty="0"/>
              <a:t>– slice short end 7/8” = 13 slabs</a:t>
            </a:r>
          </a:p>
          <a:p>
            <a:pPr lvl="1"/>
            <a:r>
              <a:rPr lang="en-US" b="1" dirty="0"/>
              <a:t>Taco Dragons </a:t>
            </a:r>
            <a:r>
              <a:rPr lang="en-US" dirty="0"/>
              <a:t>– slice short end at 1” =  12 slabs</a:t>
            </a:r>
          </a:p>
          <a:p>
            <a:pPr lvl="1"/>
            <a:r>
              <a:rPr lang="en-US" b="1" dirty="0"/>
              <a:t>Turtle </a:t>
            </a:r>
            <a:r>
              <a:rPr lang="en-US" dirty="0"/>
              <a:t>and </a:t>
            </a:r>
            <a:r>
              <a:rPr lang="en-US" b="1" dirty="0"/>
              <a:t>Tide Pool Pinch Pots </a:t>
            </a:r>
            <a:r>
              <a:rPr lang="en-US" dirty="0"/>
              <a:t>– use the scraps from Leaf Bowls and Owls.</a:t>
            </a:r>
          </a:p>
          <a:p>
            <a:endParaRPr lang="en-US" dirty="0"/>
          </a:p>
          <a:p>
            <a:endParaRPr lang="en-US" dirty="0"/>
          </a:p>
          <a:p>
            <a:endParaRPr lang="en-US" dirty="0"/>
          </a:p>
        </p:txBody>
      </p:sp>
    </p:spTree>
    <p:extLst>
      <p:ext uri="{BB962C8B-B14F-4D97-AF65-F5344CB8AC3E}">
        <p14:creationId xmlns:p14="http://schemas.microsoft.com/office/powerpoint/2010/main" val="242761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5D10E-8466-E533-00F0-5639709A68E2}"/>
              </a:ext>
            </a:extLst>
          </p:cNvPr>
          <p:cNvSpPr>
            <a:spLocks noGrp="1"/>
          </p:cNvSpPr>
          <p:nvPr>
            <p:ph type="title"/>
          </p:nvPr>
        </p:nvSpPr>
        <p:spPr/>
        <p:txBody>
          <a:bodyPr/>
          <a:lstStyle/>
          <a:p>
            <a:r>
              <a:rPr lang="en-US" dirty="0"/>
              <a:t>Clay Project Schedule</a:t>
            </a:r>
          </a:p>
        </p:txBody>
      </p:sp>
      <p:sp>
        <p:nvSpPr>
          <p:cNvPr id="3" name="Content Placeholder 2">
            <a:extLst>
              <a:ext uri="{FF2B5EF4-FFF2-40B4-BE49-F238E27FC236}">
                <a16:creationId xmlns:a16="http://schemas.microsoft.com/office/drawing/2014/main" id="{A8AF7494-3959-DBC5-E3B8-D296629FD3A4}"/>
              </a:ext>
            </a:extLst>
          </p:cNvPr>
          <p:cNvSpPr>
            <a:spLocks noGrp="1"/>
          </p:cNvSpPr>
          <p:nvPr>
            <p:ph idx="1"/>
          </p:nvPr>
        </p:nvSpPr>
        <p:spPr/>
        <p:txBody>
          <a:bodyPr/>
          <a:lstStyle/>
          <a:p>
            <a:r>
              <a:rPr lang="en-US" dirty="0"/>
              <a:t>November – Slab – Kindergarten Leaf Bowls</a:t>
            </a:r>
          </a:p>
          <a:p>
            <a:r>
              <a:rPr lang="en-US" dirty="0"/>
              <a:t>January – Pot – 1</a:t>
            </a:r>
            <a:r>
              <a:rPr lang="en-US" baseline="30000" dirty="0"/>
              <a:t>st</a:t>
            </a:r>
            <a:r>
              <a:rPr lang="en-US" dirty="0"/>
              <a:t> Grade Turtles (or other animals)</a:t>
            </a:r>
          </a:p>
          <a:p>
            <a:r>
              <a:rPr lang="en-US" dirty="0"/>
              <a:t>February – Slab – 2</a:t>
            </a:r>
            <a:r>
              <a:rPr lang="en-US" baseline="30000" dirty="0"/>
              <a:t>nd</a:t>
            </a:r>
            <a:r>
              <a:rPr lang="en-US" dirty="0"/>
              <a:t> Grade Hanging Owls</a:t>
            </a:r>
          </a:p>
          <a:p>
            <a:r>
              <a:rPr lang="en-US" dirty="0"/>
              <a:t>March – Pot – 5</a:t>
            </a:r>
            <a:r>
              <a:rPr lang="en-US" baseline="30000" dirty="0"/>
              <a:t>th</a:t>
            </a:r>
            <a:r>
              <a:rPr lang="en-US" dirty="0"/>
              <a:t> Grade Tide Pool bowls</a:t>
            </a:r>
          </a:p>
          <a:p>
            <a:r>
              <a:rPr lang="en-US" dirty="0"/>
              <a:t>April – Slab – 4</a:t>
            </a:r>
            <a:r>
              <a:rPr lang="en-US" baseline="30000" dirty="0"/>
              <a:t>th</a:t>
            </a:r>
            <a:r>
              <a:rPr lang="en-US" dirty="0"/>
              <a:t> Grade Taco Dragons</a:t>
            </a:r>
          </a:p>
          <a:p>
            <a:r>
              <a:rPr lang="en-US" dirty="0"/>
              <a:t>May – Slab – 3</a:t>
            </a:r>
            <a:r>
              <a:rPr lang="en-US" baseline="30000" dirty="0"/>
              <a:t>rd</a:t>
            </a:r>
            <a:r>
              <a:rPr lang="en-US" dirty="0"/>
              <a:t> Grade Hanging Salmon</a:t>
            </a:r>
          </a:p>
        </p:txBody>
      </p:sp>
    </p:spTree>
    <p:extLst>
      <p:ext uri="{BB962C8B-B14F-4D97-AF65-F5344CB8AC3E}">
        <p14:creationId xmlns:p14="http://schemas.microsoft.com/office/powerpoint/2010/main" val="2177828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a:solidFill>
                  <a:srgbClr val="FF6600"/>
                </a:solidFill>
              </a:rPr>
              <a:t>Clay types</a:t>
            </a:r>
            <a:r>
              <a:rPr lang="en-US" sz="3100" dirty="0"/>
              <a:t>: </a:t>
            </a:r>
            <a:br>
              <a:rPr lang="en-US" sz="3100" dirty="0"/>
            </a:br>
            <a:r>
              <a:rPr lang="en-US" sz="3100" dirty="0"/>
              <a:t>clays are defined by the temperature at which the clay body matures/vitrifies</a:t>
            </a:r>
            <a:r>
              <a:rPr lang="en-US" dirty="0"/>
              <a:t>	</a:t>
            </a:r>
          </a:p>
        </p:txBody>
      </p:sp>
      <p:sp>
        <p:nvSpPr>
          <p:cNvPr id="3" name="Content Placeholder 2"/>
          <p:cNvSpPr>
            <a:spLocks noGrp="1"/>
          </p:cNvSpPr>
          <p:nvPr>
            <p:ph idx="1"/>
          </p:nvPr>
        </p:nvSpPr>
        <p:spPr>
          <a:xfrm>
            <a:off x="457200" y="2133600"/>
            <a:ext cx="8229600" cy="3992563"/>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US" sz="2000" u="sng" dirty="0"/>
              <a:t>Low Fire Clay (LF</a:t>
            </a:r>
            <a:r>
              <a:rPr lang="en-US" sz="2000" dirty="0"/>
              <a:t>) fired between cones 09 and 02 (1700-2000 degrees F)</a:t>
            </a:r>
          </a:p>
          <a:p>
            <a:pPr marL="0" indent="0">
              <a:buNone/>
            </a:pPr>
            <a:endParaRPr lang="en-US" sz="2000" dirty="0"/>
          </a:p>
          <a:p>
            <a:pPr marL="0" indent="0">
              <a:buNone/>
            </a:pPr>
            <a:r>
              <a:rPr lang="en-US" sz="2000" u="sng" dirty="0"/>
              <a:t>Mid Fire (MF)</a:t>
            </a:r>
            <a:r>
              <a:rPr lang="en-US" sz="2000" dirty="0"/>
              <a:t> fired between cones 4 and cone 7 (2160-2290 degrees F)</a:t>
            </a:r>
          </a:p>
          <a:p>
            <a:pPr marL="0" indent="0">
              <a:buNone/>
            </a:pPr>
            <a:endParaRPr lang="en-US" sz="2000" dirty="0"/>
          </a:p>
          <a:p>
            <a:pPr marL="0" indent="0">
              <a:buNone/>
            </a:pPr>
            <a:r>
              <a:rPr lang="en-US" sz="2000" u="sng" dirty="0"/>
              <a:t>High Fire (HF) </a:t>
            </a:r>
            <a:r>
              <a:rPr lang="en-US" sz="2000" dirty="0"/>
              <a:t>fired between cones 8 and 11, some porcelains go to 14</a:t>
            </a:r>
          </a:p>
          <a:p>
            <a:pPr marL="0" indent="0">
              <a:buNone/>
            </a:pPr>
            <a:endParaRPr lang="en-US" sz="2000" dirty="0"/>
          </a:p>
          <a:p>
            <a:pPr marL="0" indent="0" algn="ctr">
              <a:buNone/>
            </a:pPr>
            <a:r>
              <a:rPr lang="en-US" sz="2000" u="sng" dirty="0">
                <a:solidFill>
                  <a:srgbClr val="FF6600"/>
                </a:solidFill>
              </a:rPr>
              <a:t>At school we use Low Fire Clay</a:t>
            </a:r>
            <a:r>
              <a:rPr lang="en-US" sz="2000" dirty="0">
                <a:solidFill>
                  <a:srgbClr val="FF6600"/>
                </a:solidFill>
              </a:rPr>
              <a:t> </a:t>
            </a:r>
          </a:p>
          <a:p>
            <a:pPr marL="0" indent="0" algn="ctr">
              <a:buNone/>
            </a:pPr>
            <a:r>
              <a:rPr lang="en-US" sz="2000" dirty="0">
                <a:solidFill>
                  <a:srgbClr val="FF6600"/>
                </a:solidFill>
              </a:rPr>
              <a:t>Bisque fire at cone 06</a:t>
            </a:r>
          </a:p>
          <a:p>
            <a:pPr marL="0" indent="0" algn="ctr">
              <a:buNone/>
            </a:pPr>
            <a:r>
              <a:rPr lang="en-US" sz="2000" dirty="0">
                <a:solidFill>
                  <a:srgbClr val="FF6600"/>
                </a:solidFill>
              </a:rPr>
              <a:t>Glaze fire at cone 06</a:t>
            </a:r>
          </a:p>
          <a:p>
            <a:pPr marL="0" indent="0" algn="ctr">
              <a:buNone/>
            </a:pPr>
            <a:endParaRPr lang="en-US" sz="2000" dirty="0">
              <a:solidFill>
                <a:srgbClr val="FF6600"/>
              </a:solidFill>
            </a:endParaRPr>
          </a:p>
          <a:p>
            <a:pPr marL="0" indent="0">
              <a:buNone/>
            </a:pPr>
            <a:endParaRPr lang="en-US" sz="2000" dirty="0"/>
          </a:p>
        </p:txBody>
      </p:sp>
    </p:spTree>
    <p:extLst>
      <p:ext uri="{BB962C8B-B14F-4D97-AF65-F5344CB8AC3E}">
        <p14:creationId xmlns:p14="http://schemas.microsoft.com/office/powerpoint/2010/main" val="2018711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dirty="0">
                <a:solidFill>
                  <a:srgbClr val="3366FF"/>
                </a:solidFill>
              </a:rPr>
              <a:t>Clay Characteristics</a:t>
            </a:r>
          </a:p>
        </p:txBody>
      </p:sp>
      <p:sp>
        <p:nvSpPr>
          <p:cNvPr id="3" name="Content Placeholder 2"/>
          <p:cNvSpPr>
            <a:spLocks noGrp="1"/>
          </p:cNvSpPr>
          <p:nvPr>
            <p:ph idx="1"/>
          </p:nvPr>
        </p:nvSpPr>
        <p:spPr>
          <a:xfrm>
            <a:off x="266700" y="1219200"/>
            <a:ext cx="8712200" cy="5283200"/>
          </a:xfrm>
        </p:spPr>
        <p:style>
          <a:lnRef idx="1">
            <a:schemeClr val="accent6"/>
          </a:lnRef>
          <a:fillRef idx="2">
            <a:schemeClr val="accent6"/>
          </a:fillRef>
          <a:effectRef idx="1">
            <a:schemeClr val="accent6"/>
          </a:effectRef>
          <a:fontRef idx="minor">
            <a:schemeClr val="dk1"/>
          </a:fontRef>
        </p:style>
        <p:txBody>
          <a:bodyPr>
            <a:normAutofit/>
          </a:bodyPr>
          <a:lstStyle/>
          <a:p>
            <a:r>
              <a:rPr lang="en-US" sz="2400" u="sng" dirty="0"/>
              <a:t>Clay is plastic when wet </a:t>
            </a:r>
            <a:r>
              <a:rPr lang="en-US" sz="2400" dirty="0"/>
              <a:t>– can be pushed, stretched, stamped, or impressed, with out losing it’s cohesion</a:t>
            </a:r>
          </a:p>
          <a:p>
            <a:r>
              <a:rPr lang="en-US" sz="2400" u="sng" dirty="0"/>
              <a:t>Clay shrinks as it dries </a:t>
            </a:r>
            <a:r>
              <a:rPr lang="en-US" sz="2400" dirty="0"/>
              <a:t>and when it vitrifies as water evaporates from the piece</a:t>
            </a:r>
          </a:p>
          <a:p>
            <a:r>
              <a:rPr lang="en-US" sz="2400" u="sng" dirty="0"/>
              <a:t>Clay hardens as it dries </a:t>
            </a:r>
            <a:r>
              <a:rPr lang="en-US" sz="2400" dirty="0"/>
              <a:t>– when wet it has no structural strength. It is very likely to slump or distort if handled roughly.  Leather hard clay can support its own weight while still bending.  Bone dry clay is quite brittle and must be handled with care.</a:t>
            </a:r>
          </a:p>
          <a:p>
            <a:r>
              <a:rPr lang="en-US" sz="2400" u="sng" dirty="0"/>
              <a:t>Clay vitrifies </a:t>
            </a:r>
            <a:r>
              <a:rPr lang="en-US" sz="2400" dirty="0"/>
              <a:t>when subjected to sufficient heat – clay becomes hard and durable, stoneware and porcelain become impervious to water and acids </a:t>
            </a:r>
          </a:p>
          <a:p>
            <a:r>
              <a:rPr lang="en-US" sz="2400" u="sng" dirty="0"/>
              <a:t>Clay has memory </a:t>
            </a:r>
            <a:r>
              <a:rPr lang="en-US" sz="2400" dirty="0"/>
              <a:t>– when you move, pull or push clay it remembers.  For example, a slab project may curl as it dries. </a:t>
            </a:r>
          </a:p>
          <a:p>
            <a:endParaRPr lang="en-US" sz="2400" dirty="0"/>
          </a:p>
        </p:txBody>
      </p:sp>
    </p:spTree>
    <p:extLst>
      <p:ext uri="{BB962C8B-B14F-4D97-AF65-F5344CB8AC3E}">
        <p14:creationId xmlns:p14="http://schemas.microsoft.com/office/powerpoint/2010/main" val="621807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2776</TotalTime>
  <Words>3437</Words>
  <Application>Microsoft Office PowerPoint</Application>
  <PresentationFormat>On-screen Show (4:3)</PresentationFormat>
  <Paragraphs>205</Paragraphs>
  <Slides>24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Avenir Next LT Pro</vt:lpstr>
      <vt:lpstr>Calibri</vt:lpstr>
      <vt:lpstr>Office Theme</vt:lpstr>
      <vt:lpstr>Lead Kiln Docent – Clay and Kiln information</vt:lpstr>
      <vt:lpstr>Electric Kiln</vt:lpstr>
      <vt:lpstr>What Clay to Use?</vt:lpstr>
      <vt:lpstr>To Do in September:</vt:lpstr>
      <vt:lpstr>Preparing Clay for each Grade Level Projects</vt:lpstr>
      <vt:lpstr>How Much to Buy &amp; Cut</vt:lpstr>
      <vt:lpstr>Clay Project Schedule</vt:lpstr>
      <vt:lpstr>Clay types:  clays are defined by the temperature at which the clay body matures/vitrifies </vt:lpstr>
      <vt:lpstr>Clay Characteristics</vt:lpstr>
      <vt:lpstr>Clay Stages</vt:lpstr>
      <vt:lpstr>Methods of Working with Clay</vt:lpstr>
      <vt:lpstr>Firing</vt:lpstr>
      <vt:lpstr>Glazing</vt:lpstr>
      <vt:lpstr>Tips for Glazing Bisque-ware</vt:lpstr>
      <vt:lpstr>Glazing Continued</vt:lpstr>
      <vt:lpstr>Cleaning up after Wet Clay</vt:lpstr>
      <vt:lpstr>Cleaning up after Glaze Class</vt:lpstr>
      <vt:lpstr>Steps for students to make a clay mask: </vt:lpstr>
      <vt:lpstr>PowerPoint Presentation</vt:lpstr>
      <vt:lpstr>Steps for students to make a clay salmon platter: </vt:lpstr>
      <vt:lpstr>Today’s Project</vt:lpstr>
      <vt:lpstr>Steps for students to make a water lily bowl: </vt:lpstr>
      <vt:lpstr>PowerPoint Presentation</vt:lpstr>
      <vt:lpstr>Steps for students to make a clay leaf bowl:</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Kiln</dc:title>
  <dc:creator>Kris and Heather McClure-Coleman</dc:creator>
  <cp:lastModifiedBy>Joanne Bottenberg</cp:lastModifiedBy>
  <cp:revision>39</cp:revision>
  <cp:lastPrinted>2011-11-02T06:23:54Z</cp:lastPrinted>
  <dcterms:created xsi:type="dcterms:W3CDTF">2011-11-16T03:07:54Z</dcterms:created>
  <dcterms:modified xsi:type="dcterms:W3CDTF">2023-06-22T20:06:56Z</dcterms:modified>
</cp:coreProperties>
</file>