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6" r:id="rId4"/>
    <p:sldId id="258" r:id="rId5"/>
    <p:sldId id="259" r:id="rId6"/>
    <p:sldId id="260" r:id="rId7"/>
    <p:sldId id="261" r:id="rId8"/>
    <p:sldId id="262" r:id="rId9"/>
    <p:sldId id="263" r:id="rId10"/>
    <p:sldId id="265" r:id="rId11"/>
    <p:sldId id="264" r:id="rId12"/>
    <p:sldId id="267" r:id="rId13"/>
    <p:sldId id="268" r:id="rId14"/>
    <p:sldId id="269" r:id="rId15"/>
    <p:sldId id="270" r:id="rId16"/>
    <p:sldId id="271" r:id="rId17"/>
    <p:sldId id="272" r:id="rId18"/>
  </p:sldIdLst>
  <p:sldSz cx="12192000" cy="6858000"/>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0"/>
    <p:restoredTop sz="94686"/>
  </p:normalViewPr>
  <p:slideViewPr>
    <p:cSldViewPr snapToGrid="0" snapToObjects="1">
      <p:cViewPr>
        <p:scale>
          <a:sx n="88" d="100"/>
          <a:sy n="88" d="100"/>
        </p:scale>
        <p:origin x="-120" y="-1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4/16/2019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4/16/2019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4/16/2019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4/16/2019</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13.tiff"/><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 Id="rId4" Type="http://schemas.openxmlformats.org/officeDocument/2006/relationships/image" Target="../media/image1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5F1301B-0AA7-C541-8C06-EAB74CCFAE6B}"/>
              </a:ext>
            </a:extLst>
          </p:cNvPr>
          <p:cNvPicPr>
            <a:picLocks noChangeAspect="1"/>
          </p:cNvPicPr>
          <p:nvPr/>
        </p:nvPicPr>
        <p:blipFill>
          <a:blip r:embed="rId2"/>
          <a:stretch>
            <a:fillRect/>
          </a:stretch>
        </p:blipFill>
        <p:spPr>
          <a:xfrm>
            <a:off x="184149" y="135031"/>
            <a:ext cx="11445876" cy="4759138"/>
          </a:xfrm>
          <a:prstGeom prst="rect">
            <a:avLst/>
          </a:prstGeom>
        </p:spPr>
      </p:pic>
      <p:sp>
        <p:nvSpPr>
          <p:cNvPr id="2" name="Title 1">
            <a:extLst>
              <a:ext uri="{FF2B5EF4-FFF2-40B4-BE49-F238E27FC236}">
                <a16:creationId xmlns:a16="http://schemas.microsoft.com/office/drawing/2014/main" xmlns="" id="{DED97272-32B7-4646-90B1-08C322DA9938}"/>
              </a:ext>
            </a:extLst>
          </p:cNvPr>
          <p:cNvSpPr>
            <a:spLocks noGrp="1"/>
          </p:cNvSpPr>
          <p:nvPr>
            <p:ph type="ctrTitle"/>
          </p:nvPr>
        </p:nvSpPr>
        <p:spPr>
          <a:xfrm>
            <a:off x="5060951" y="2631388"/>
            <a:ext cx="8915399" cy="2262781"/>
          </a:xfrm>
        </p:spPr>
        <p:txBody>
          <a:bodyPr/>
          <a:lstStyle/>
          <a:p>
            <a:r>
              <a:rPr lang="en-US" dirty="0"/>
              <a:t>Kites across the sky</a:t>
            </a:r>
          </a:p>
        </p:txBody>
      </p:sp>
    </p:spTree>
    <p:extLst>
      <p:ext uri="{BB962C8B-B14F-4D97-AF65-F5344CB8AC3E}">
        <p14:creationId xmlns:p14="http://schemas.microsoft.com/office/powerpoint/2010/main" val="3887446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1FC1B0F-09F8-0543-A762-331D996761C4}"/>
              </a:ext>
            </a:extLst>
          </p:cNvPr>
          <p:cNvSpPr>
            <a:spLocks noGrp="1"/>
          </p:cNvSpPr>
          <p:nvPr>
            <p:ph idx="1"/>
          </p:nvPr>
        </p:nvSpPr>
        <p:spPr>
          <a:xfrm>
            <a:off x="2403474" y="604838"/>
            <a:ext cx="8915400" cy="3777622"/>
          </a:xfrm>
        </p:spPr>
        <p:txBody>
          <a:bodyPr>
            <a:normAutofit/>
          </a:bodyPr>
          <a:lstStyle/>
          <a:p>
            <a:r>
              <a:rPr lang="en-US" sz="2200" dirty="0"/>
              <a:t>Use your chalk pastels to add color and details to your shapes. Glue them onto your blue background paper up high in the sky.  Imagine what direction the wind is blowing.  Should the kites all be flying in the same direction?  Why? </a:t>
            </a:r>
          </a:p>
          <a:p>
            <a:r>
              <a:rPr lang="en-US" sz="2200" dirty="0"/>
              <a:t>Add kite strings in all different colors trailing down.</a:t>
            </a:r>
          </a:p>
        </p:txBody>
      </p:sp>
      <p:pic>
        <p:nvPicPr>
          <p:cNvPr id="5" name="Picture 4">
            <a:extLst>
              <a:ext uri="{FF2B5EF4-FFF2-40B4-BE49-F238E27FC236}">
                <a16:creationId xmlns:a16="http://schemas.microsoft.com/office/drawing/2014/main" xmlns="" id="{6175BF7D-1D48-9F46-9594-CDFF3E43549F}"/>
              </a:ext>
            </a:extLst>
          </p:cNvPr>
          <p:cNvPicPr>
            <a:picLocks noChangeAspect="1"/>
          </p:cNvPicPr>
          <p:nvPr/>
        </p:nvPicPr>
        <p:blipFill>
          <a:blip r:embed="rId2"/>
          <a:stretch>
            <a:fillRect/>
          </a:stretch>
        </p:blipFill>
        <p:spPr>
          <a:xfrm>
            <a:off x="6150602" y="2755269"/>
            <a:ext cx="4039561" cy="4039561"/>
          </a:xfrm>
          <a:prstGeom prst="rect">
            <a:avLst/>
          </a:prstGeom>
        </p:spPr>
      </p:pic>
      <p:pic>
        <p:nvPicPr>
          <p:cNvPr id="6" name="Picture 5">
            <a:extLst>
              <a:ext uri="{FF2B5EF4-FFF2-40B4-BE49-F238E27FC236}">
                <a16:creationId xmlns:a16="http://schemas.microsoft.com/office/drawing/2014/main" xmlns="" id="{BFCED402-31F1-764D-AFB6-954452559F1E}"/>
              </a:ext>
            </a:extLst>
          </p:cNvPr>
          <p:cNvPicPr>
            <a:picLocks noChangeAspect="1"/>
          </p:cNvPicPr>
          <p:nvPr/>
        </p:nvPicPr>
        <p:blipFill>
          <a:blip r:embed="rId3"/>
          <a:stretch>
            <a:fillRect/>
          </a:stretch>
        </p:blipFill>
        <p:spPr>
          <a:xfrm>
            <a:off x="2734302" y="2493649"/>
            <a:ext cx="3416300" cy="2387600"/>
          </a:xfrm>
          <a:prstGeom prst="rect">
            <a:avLst/>
          </a:prstGeom>
        </p:spPr>
      </p:pic>
    </p:spTree>
    <p:extLst>
      <p:ext uri="{BB962C8B-B14F-4D97-AF65-F5344CB8AC3E}">
        <p14:creationId xmlns:p14="http://schemas.microsoft.com/office/powerpoint/2010/main" val="3111914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C10985D1-27AC-F64D-B268-3B11FE37662D}"/>
              </a:ext>
            </a:extLst>
          </p:cNvPr>
          <p:cNvPicPr>
            <a:picLocks noChangeAspect="1"/>
          </p:cNvPicPr>
          <p:nvPr/>
        </p:nvPicPr>
        <p:blipFill>
          <a:blip r:embed="rId2"/>
          <a:stretch>
            <a:fillRect/>
          </a:stretch>
        </p:blipFill>
        <p:spPr>
          <a:xfrm>
            <a:off x="5486398" y="142875"/>
            <a:ext cx="6443663" cy="6443663"/>
          </a:xfrm>
          <a:prstGeom prst="rect">
            <a:avLst/>
          </a:prstGeom>
        </p:spPr>
      </p:pic>
      <p:pic>
        <p:nvPicPr>
          <p:cNvPr id="7" name="Picture 6">
            <a:extLst>
              <a:ext uri="{FF2B5EF4-FFF2-40B4-BE49-F238E27FC236}">
                <a16:creationId xmlns:a16="http://schemas.microsoft.com/office/drawing/2014/main" xmlns="" id="{4AC844B0-4841-A94E-87E1-9BE032EDA620}"/>
              </a:ext>
            </a:extLst>
          </p:cNvPr>
          <p:cNvPicPr>
            <a:picLocks noChangeAspect="1"/>
          </p:cNvPicPr>
          <p:nvPr/>
        </p:nvPicPr>
        <p:blipFill>
          <a:blip r:embed="rId3"/>
          <a:stretch>
            <a:fillRect/>
          </a:stretch>
        </p:blipFill>
        <p:spPr>
          <a:xfrm>
            <a:off x="866775" y="280986"/>
            <a:ext cx="4963888" cy="2133601"/>
          </a:xfrm>
          <a:prstGeom prst="rect">
            <a:avLst/>
          </a:prstGeom>
        </p:spPr>
      </p:pic>
      <p:pic>
        <p:nvPicPr>
          <p:cNvPr id="8" name="Picture 7">
            <a:extLst>
              <a:ext uri="{FF2B5EF4-FFF2-40B4-BE49-F238E27FC236}">
                <a16:creationId xmlns:a16="http://schemas.microsoft.com/office/drawing/2014/main" xmlns="" id="{C5242957-686E-0E41-B425-79899D63E96F}"/>
              </a:ext>
            </a:extLst>
          </p:cNvPr>
          <p:cNvPicPr>
            <a:picLocks noChangeAspect="1"/>
          </p:cNvPicPr>
          <p:nvPr/>
        </p:nvPicPr>
        <p:blipFill>
          <a:blip r:embed="rId4"/>
          <a:stretch>
            <a:fillRect/>
          </a:stretch>
        </p:blipFill>
        <p:spPr>
          <a:xfrm>
            <a:off x="1196070" y="2347914"/>
            <a:ext cx="4305298" cy="4305298"/>
          </a:xfrm>
          <a:prstGeom prst="rect">
            <a:avLst/>
          </a:prstGeom>
        </p:spPr>
      </p:pic>
    </p:spTree>
    <p:extLst>
      <p:ext uri="{BB962C8B-B14F-4D97-AF65-F5344CB8AC3E}">
        <p14:creationId xmlns:p14="http://schemas.microsoft.com/office/powerpoint/2010/main" val="4025776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Unconventional Painting tools</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7625" y="2133600"/>
            <a:ext cx="5983604" cy="377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941685" y="2375807"/>
            <a:ext cx="4949904" cy="3303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369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Make Kites</a:t>
            </a:r>
            <a:endParaRPr lang="en-US" dirty="0"/>
          </a:p>
        </p:txBody>
      </p:sp>
      <p:sp>
        <p:nvSpPr>
          <p:cNvPr id="3" name="Content Placeholder 2"/>
          <p:cNvSpPr>
            <a:spLocks noGrp="1"/>
          </p:cNvSpPr>
          <p:nvPr>
            <p:ph idx="1"/>
          </p:nvPr>
        </p:nvSpPr>
        <p:spPr>
          <a:xfrm>
            <a:off x="2589211" y="2133600"/>
            <a:ext cx="9112931" cy="3777622"/>
          </a:xfrm>
        </p:spPr>
        <p:txBody>
          <a:bodyPr/>
          <a:lstStyle/>
          <a:p>
            <a:r>
              <a:rPr lang="en-US" dirty="0" smtClean="0"/>
              <a:t>We are going to make 3 kites</a:t>
            </a:r>
          </a:p>
          <a:p>
            <a:pPr lvl="1"/>
            <a:r>
              <a:rPr lang="en-US" dirty="0" smtClean="0"/>
              <a:t>1 Big</a:t>
            </a:r>
          </a:p>
          <a:p>
            <a:pPr lvl="1"/>
            <a:r>
              <a:rPr lang="en-US" dirty="0" smtClean="0"/>
              <a:t>1 small</a:t>
            </a:r>
          </a:p>
          <a:p>
            <a:pPr lvl="1"/>
            <a:r>
              <a:rPr lang="en-US" dirty="0" smtClean="0"/>
              <a:t>1 different shape</a:t>
            </a:r>
          </a:p>
          <a:p>
            <a:pPr lvl="1"/>
            <a:endParaRPr lang="en-US" dirty="0" smtClean="0"/>
          </a:p>
          <a:p>
            <a:r>
              <a:rPr lang="en-US" dirty="0" smtClean="0"/>
              <a:t>Draw your kites with Pencil.</a:t>
            </a:r>
          </a:p>
          <a:p>
            <a:r>
              <a:rPr lang="en-US" dirty="0" smtClean="0"/>
              <a:t>Cut out each kite</a:t>
            </a:r>
          </a:p>
          <a:p>
            <a:r>
              <a:rPr lang="en-US" dirty="0" smtClean="0"/>
              <a:t>Color each kite with Pastel Chalks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9436" y="981075"/>
            <a:ext cx="3695700" cy="489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9509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Pastel Chalks</a:t>
            </a:r>
            <a:endParaRPr lang="en-US" dirty="0"/>
          </a:p>
        </p:txBody>
      </p:sp>
      <p:sp>
        <p:nvSpPr>
          <p:cNvPr id="3" name="Content Placeholder 2"/>
          <p:cNvSpPr>
            <a:spLocks noGrp="1"/>
          </p:cNvSpPr>
          <p:nvPr>
            <p:ph idx="1"/>
          </p:nvPr>
        </p:nvSpPr>
        <p:spPr/>
        <p:txBody>
          <a:bodyPr/>
          <a:lstStyle/>
          <a:p>
            <a:r>
              <a:rPr lang="en-US" dirty="0" smtClean="0"/>
              <a:t>Smudges easy!</a:t>
            </a:r>
          </a:p>
          <a:p>
            <a:r>
              <a:rPr lang="en-US" b="1" dirty="0" smtClean="0"/>
              <a:t>BLOW the dust off </a:t>
            </a:r>
            <a:r>
              <a:rPr lang="en-US" dirty="0" smtClean="0"/>
              <a:t>– DO NOT WIPE</a:t>
            </a:r>
          </a:p>
          <a:p>
            <a:r>
              <a:rPr lang="en-US" dirty="0" smtClean="0"/>
              <a:t>Use Q-tip to blend colors (or fingers)</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1989" y="1174576"/>
            <a:ext cx="3829050" cy="471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1301" y="3797752"/>
            <a:ext cx="1960765" cy="2570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1665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Glue the Kites to Background</a:t>
            </a:r>
            <a:endParaRPr lang="en-US" dirty="0"/>
          </a:p>
        </p:txBody>
      </p:sp>
      <p:sp>
        <p:nvSpPr>
          <p:cNvPr id="3" name="Content Placeholder 2"/>
          <p:cNvSpPr>
            <a:spLocks noGrp="1"/>
          </p:cNvSpPr>
          <p:nvPr>
            <p:ph idx="1"/>
          </p:nvPr>
        </p:nvSpPr>
        <p:spPr>
          <a:xfrm>
            <a:off x="2589212" y="1676400"/>
            <a:ext cx="8915400" cy="4234822"/>
          </a:xfrm>
        </p:spPr>
        <p:txBody>
          <a:bodyPr/>
          <a:lstStyle/>
          <a:p>
            <a:r>
              <a:rPr lang="en-US" dirty="0" smtClean="0"/>
              <a:t>Using Tacky Glue.</a:t>
            </a:r>
          </a:p>
          <a:p>
            <a:r>
              <a:rPr lang="en-US" dirty="0" smtClean="0"/>
              <a:t>Small dots of glue</a:t>
            </a:r>
          </a:p>
          <a:p>
            <a:pPr lvl="7"/>
            <a:r>
              <a:rPr lang="en-US" dirty="0" smtClean="0"/>
              <a:t>Use an object to push down the kite onto the paper. (DO NOT RUB)</a:t>
            </a:r>
          </a:p>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2925" y="2920094"/>
            <a:ext cx="2320707" cy="3524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2675" y="2920094"/>
            <a:ext cx="2273754" cy="3495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5629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Ideas</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819" y="1185745"/>
            <a:ext cx="2251982" cy="2251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963288" y="858633"/>
            <a:ext cx="2269628" cy="2269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4690" y="780363"/>
            <a:ext cx="3062746" cy="3062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0603" y="4115481"/>
            <a:ext cx="2426833" cy="2426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1030" y="3686857"/>
            <a:ext cx="2623457" cy="2623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0538" y="3522778"/>
            <a:ext cx="1775487" cy="3019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913" y="3686856"/>
            <a:ext cx="2623457" cy="2623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71163" y="1185745"/>
            <a:ext cx="2133655" cy="2095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55923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538" y="1404937"/>
            <a:ext cx="2753405" cy="2753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953" y="1239611"/>
            <a:ext cx="2711904" cy="2711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5857" y="291873"/>
            <a:ext cx="2200275"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7753" y="1971088"/>
            <a:ext cx="4460421" cy="1980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6220" y="3699102"/>
            <a:ext cx="2705438" cy="2705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3712368" y="3307327"/>
            <a:ext cx="3097213" cy="3097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10425" y="3844525"/>
            <a:ext cx="2235962" cy="2560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4"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37963" y="4101983"/>
            <a:ext cx="2047875" cy="235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8988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F038986-D37E-2541-B350-CDEB9C6B2430}"/>
              </a:ext>
            </a:extLst>
          </p:cNvPr>
          <p:cNvSpPr>
            <a:spLocks noGrp="1"/>
          </p:cNvSpPr>
          <p:nvPr>
            <p:ph idx="1"/>
          </p:nvPr>
        </p:nvSpPr>
        <p:spPr>
          <a:xfrm>
            <a:off x="1405759" y="394656"/>
            <a:ext cx="8915400" cy="3777622"/>
          </a:xfrm>
        </p:spPr>
        <p:txBody>
          <a:bodyPr>
            <a:normAutofit/>
          </a:bodyPr>
          <a:lstStyle/>
          <a:p>
            <a:pPr algn="ctr"/>
            <a:r>
              <a:rPr lang="en-US" sz="2500" b="1" dirty="0"/>
              <a:t>Kites</a:t>
            </a:r>
            <a:r>
              <a:rPr lang="en-US" sz="2500" dirty="0"/>
              <a:t> were invented in China, where materials ideal for </a:t>
            </a:r>
            <a:r>
              <a:rPr lang="en-US" sz="2500" b="1" dirty="0"/>
              <a:t>kite</a:t>
            </a:r>
            <a:r>
              <a:rPr lang="en-US" sz="2500" dirty="0"/>
              <a:t> building were readily available including silk fabric for sail material; fine, high-tensile-strength silk for flying line; and resilient bamboo for a strong, lightweight framework. ... The earliest known Chinese </a:t>
            </a:r>
            <a:r>
              <a:rPr lang="en-US" sz="2500" b="1" dirty="0"/>
              <a:t>kites</a:t>
            </a:r>
            <a:r>
              <a:rPr lang="en-US" sz="2500" dirty="0"/>
              <a:t> were flat (not bowed) and often rectangular. (206 B.C.-220 A.D.)</a:t>
            </a:r>
          </a:p>
        </p:txBody>
      </p:sp>
      <p:pic>
        <p:nvPicPr>
          <p:cNvPr id="4" name="Picture 3">
            <a:extLst>
              <a:ext uri="{FF2B5EF4-FFF2-40B4-BE49-F238E27FC236}">
                <a16:creationId xmlns:a16="http://schemas.microsoft.com/office/drawing/2014/main" xmlns="" id="{AD9AA621-7393-8142-9313-23AB83CD7578}"/>
              </a:ext>
            </a:extLst>
          </p:cNvPr>
          <p:cNvPicPr>
            <a:picLocks noChangeAspect="1"/>
          </p:cNvPicPr>
          <p:nvPr/>
        </p:nvPicPr>
        <p:blipFill>
          <a:blip r:embed="rId2"/>
          <a:stretch>
            <a:fillRect/>
          </a:stretch>
        </p:blipFill>
        <p:spPr>
          <a:xfrm>
            <a:off x="2791877" y="3154838"/>
            <a:ext cx="6638561" cy="3505511"/>
          </a:xfrm>
          <a:prstGeom prst="rect">
            <a:avLst/>
          </a:prstGeom>
        </p:spPr>
      </p:pic>
    </p:spTree>
    <p:extLst>
      <p:ext uri="{BB962C8B-B14F-4D97-AF65-F5344CB8AC3E}">
        <p14:creationId xmlns:p14="http://schemas.microsoft.com/office/powerpoint/2010/main" val="1241306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C03BA535-608C-2646-8851-47798D43FDDE}"/>
              </a:ext>
            </a:extLst>
          </p:cNvPr>
          <p:cNvPicPr>
            <a:picLocks noGrp="1" noChangeAspect="1"/>
          </p:cNvPicPr>
          <p:nvPr>
            <p:ph idx="1"/>
          </p:nvPr>
        </p:nvPicPr>
        <p:blipFill>
          <a:blip r:embed="rId2"/>
          <a:stretch>
            <a:fillRect/>
          </a:stretch>
        </p:blipFill>
        <p:spPr>
          <a:xfrm>
            <a:off x="768888" y="403225"/>
            <a:ext cx="3990202" cy="4811714"/>
          </a:xfrm>
          <a:prstGeom prst="rect">
            <a:avLst/>
          </a:prstGeom>
        </p:spPr>
      </p:pic>
      <p:pic>
        <p:nvPicPr>
          <p:cNvPr id="5" name="Picture 4">
            <a:extLst>
              <a:ext uri="{FF2B5EF4-FFF2-40B4-BE49-F238E27FC236}">
                <a16:creationId xmlns:a16="http://schemas.microsoft.com/office/drawing/2014/main" xmlns="" id="{404D8D45-42CB-8E40-9D5D-3D0162352ECB}"/>
              </a:ext>
            </a:extLst>
          </p:cNvPr>
          <p:cNvPicPr>
            <a:picLocks noChangeAspect="1"/>
          </p:cNvPicPr>
          <p:nvPr/>
        </p:nvPicPr>
        <p:blipFill>
          <a:blip r:embed="rId3"/>
          <a:stretch>
            <a:fillRect/>
          </a:stretch>
        </p:blipFill>
        <p:spPr>
          <a:xfrm>
            <a:off x="5030787" y="681037"/>
            <a:ext cx="6770687" cy="3270053"/>
          </a:xfrm>
          <a:prstGeom prst="rect">
            <a:avLst/>
          </a:prstGeom>
        </p:spPr>
      </p:pic>
    </p:spTree>
    <p:extLst>
      <p:ext uri="{BB962C8B-B14F-4D97-AF65-F5344CB8AC3E}">
        <p14:creationId xmlns:p14="http://schemas.microsoft.com/office/powerpoint/2010/main" val="3139066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F1C816-D95A-C44E-AE89-9C3C70A5C0FA}"/>
              </a:ext>
            </a:extLst>
          </p:cNvPr>
          <p:cNvSpPr>
            <a:spLocks noGrp="1"/>
          </p:cNvSpPr>
          <p:nvPr>
            <p:ph type="title"/>
          </p:nvPr>
        </p:nvSpPr>
        <p:spPr>
          <a:xfrm>
            <a:off x="2592926" y="624110"/>
            <a:ext cx="7685812" cy="1280890"/>
          </a:xfrm>
        </p:spPr>
        <p:txBody>
          <a:bodyPr/>
          <a:lstStyle/>
          <a:p>
            <a:r>
              <a:rPr lang="en-US" dirty="0"/>
              <a:t>Geometric and Organic Shapes</a:t>
            </a:r>
          </a:p>
        </p:txBody>
      </p:sp>
      <p:sp>
        <p:nvSpPr>
          <p:cNvPr id="3" name="Content Placeholder 2">
            <a:extLst>
              <a:ext uri="{FF2B5EF4-FFF2-40B4-BE49-F238E27FC236}">
                <a16:creationId xmlns:a16="http://schemas.microsoft.com/office/drawing/2014/main" xmlns="" id="{996E3BD3-7765-5744-A4BB-8441CEBA1659}"/>
              </a:ext>
            </a:extLst>
          </p:cNvPr>
          <p:cNvSpPr>
            <a:spLocks noGrp="1"/>
          </p:cNvSpPr>
          <p:nvPr>
            <p:ph idx="1"/>
          </p:nvPr>
        </p:nvSpPr>
        <p:spPr>
          <a:xfrm>
            <a:off x="727745" y="2024867"/>
            <a:ext cx="4723137" cy="4243386"/>
          </a:xfrm>
        </p:spPr>
        <p:txBody>
          <a:bodyPr/>
          <a:lstStyle/>
          <a:p>
            <a:pPr algn="ctr"/>
            <a:r>
              <a:rPr lang="en-US" sz="2200" dirty="0"/>
              <a:t>Here are some examples of geometric shapes.</a:t>
            </a:r>
          </a:p>
          <a:p>
            <a:pPr algn="ctr"/>
            <a:endParaRPr lang="en-US" sz="2200" dirty="0"/>
          </a:p>
          <a:p>
            <a:pPr marL="0" indent="0" algn="ctr">
              <a:buNone/>
            </a:pPr>
            <a:r>
              <a:rPr lang="en-US" sz="2200" dirty="0"/>
              <a:t>When a line connects, it creates a shape. Shapes are two dimensional objects containing length and width. They have precise edges.</a:t>
            </a:r>
          </a:p>
          <a:p>
            <a:pPr marL="0" indent="0" algn="ctr">
              <a:buNone/>
            </a:pPr>
            <a:endParaRPr lang="en-US" dirty="0"/>
          </a:p>
          <a:p>
            <a:pPr marL="0" indent="0" algn="ctr">
              <a:buNone/>
            </a:pPr>
            <a:endParaRPr lang="en-US" dirty="0"/>
          </a:p>
        </p:txBody>
      </p:sp>
      <p:pic>
        <p:nvPicPr>
          <p:cNvPr id="6" name="Content Placeholder 8" descr="05d2c558a50a94cc602a8d430ee34ee3.jpg">
            <a:extLst>
              <a:ext uri="{FF2B5EF4-FFF2-40B4-BE49-F238E27FC236}">
                <a16:creationId xmlns:a16="http://schemas.microsoft.com/office/drawing/2014/main" xmlns="" id="{090619F0-5864-CC45-89EC-C8C370D841A7}"/>
              </a:ext>
            </a:extLst>
          </p:cNvPr>
          <p:cNvPicPr>
            <a:picLocks noChangeAspect="1"/>
          </p:cNvPicPr>
          <p:nvPr/>
        </p:nvPicPr>
        <p:blipFill>
          <a:blip r:embed="rId2" cstate="print"/>
          <a:stretch>
            <a:fillRect/>
          </a:stretch>
        </p:blipFill>
        <p:spPr>
          <a:xfrm>
            <a:off x="5748337" y="1698806"/>
            <a:ext cx="6281738" cy="4130925"/>
          </a:xfrm>
          <a:prstGeom prst="rect">
            <a:avLst/>
          </a:prstGeom>
        </p:spPr>
      </p:pic>
    </p:spTree>
    <p:extLst>
      <p:ext uri="{BB962C8B-B14F-4D97-AF65-F5344CB8AC3E}">
        <p14:creationId xmlns:p14="http://schemas.microsoft.com/office/powerpoint/2010/main" val="3016122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BF9EAA-70E9-C546-9952-FE254564C805}"/>
              </a:ext>
            </a:extLst>
          </p:cNvPr>
          <p:cNvSpPr>
            <a:spLocks noGrp="1"/>
          </p:cNvSpPr>
          <p:nvPr>
            <p:ph type="title"/>
          </p:nvPr>
        </p:nvSpPr>
        <p:spPr/>
        <p:txBody>
          <a:bodyPr/>
          <a:lstStyle/>
          <a:p>
            <a:r>
              <a:rPr lang="en-US" dirty="0"/>
              <a:t>Organic Shape</a:t>
            </a:r>
          </a:p>
        </p:txBody>
      </p:sp>
      <p:sp>
        <p:nvSpPr>
          <p:cNvPr id="3" name="Content Placeholder 2">
            <a:extLst>
              <a:ext uri="{FF2B5EF4-FFF2-40B4-BE49-F238E27FC236}">
                <a16:creationId xmlns:a16="http://schemas.microsoft.com/office/drawing/2014/main" xmlns="" id="{EBB6883A-A360-CB4C-AD46-C192CDAE4B43}"/>
              </a:ext>
            </a:extLst>
          </p:cNvPr>
          <p:cNvSpPr>
            <a:spLocks noGrp="1"/>
          </p:cNvSpPr>
          <p:nvPr>
            <p:ph idx="1"/>
          </p:nvPr>
        </p:nvSpPr>
        <p:spPr/>
        <p:txBody>
          <a:bodyPr/>
          <a:lstStyle/>
          <a:p>
            <a:r>
              <a:rPr lang="en-US" dirty="0"/>
              <a:t>Organic Shapes are commonly found in nature.  They do not contain straight edges. Examples of organic shapes are…</a:t>
            </a:r>
          </a:p>
        </p:txBody>
      </p:sp>
      <p:pic>
        <p:nvPicPr>
          <p:cNvPr id="5" name="Picture 4">
            <a:extLst>
              <a:ext uri="{FF2B5EF4-FFF2-40B4-BE49-F238E27FC236}">
                <a16:creationId xmlns:a16="http://schemas.microsoft.com/office/drawing/2014/main" xmlns="" id="{395802BC-751C-4D4E-A83C-2CB1D9DEF44F}"/>
              </a:ext>
            </a:extLst>
          </p:cNvPr>
          <p:cNvPicPr>
            <a:picLocks noChangeAspect="1"/>
          </p:cNvPicPr>
          <p:nvPr/>
        </p:nvPicPr>
        <p:blipFill>
          <a:blip r:embed="rId2"/>
          <a:stretch>
            <a:fillRect/>
          </a:stretch>
        </p:blipFill>
        <p:spPr>
          <a:xfrm>
            <a:off x="477838" y="3117535"/>
            <a:ext cx="4928152" cy="3279461"/>
          </a:xfrm>
          <a:prstGeom prst="rect">
            <a:avLst/>
          </a:prstGeom>
        </p:spPr>
      </p:pic>
      <p:pic>
        <p:nvPicPr>
          <p:cNvPr id="8" name="Picture 7">
            <a:extLst>
              <a:ext uri="{FF2B5EF4-FFF2-40B4-BE49-F238E27FC236}">
                <a16:creationId xmlns:a16="http://schemas.microsoft.com/office/drawing/2014/main" xmlns="" id="{B109F972-6747-5A4C-BD40-F8C5B47C5E83}"/>
              </a:ext>
            </a:extLst>
          </p:cNvPr>
          <p:cNvPicPr>
            <a:picLocks noChangeAspect="1"/>
          </p:cNvPicPr>
          <p:nvPr/>
        </p:nvPicPr>
        <p:blipFill>
          <a:blip r:embed="rId3"/>
          <a:stretch>
            <a:fillRect/>
          </a:stretch>
        </p:blipFill>
        <p:spPr>
          <a:xfrm>
            <a:off x="7517364" y="3117535"/>
            <a:ext cx="4426986" cy="3315966"/>
          </a:xfrm>
          <a:prstGeom prst="rect">
            <a:avLst/>
          </a:prstGeom>
        </p:spPr>
      </p:pic>
      <p:pic>
        <p:nvPicPr>
          <p:cNvPr id="7" name="Picture 6">
            <a:extLst>
              <a:ext uri="{FF2B5EF4-FFF2-40B4-BE49-F238E27FC236}">
                <a16:creationId xmlns:a16="http://schemas.microsoft.com/office/drawing/2014/main" xmlns="" id="{287262C8-727A-D74C-BF72-21E85A2A2157}"/>
              </a:ext>
            </a:extLst>
          </p:cNvPr>
          <p:cNvPicPr>
            <a:picLocks noChangeAspect="1"/>
          </p:cNvPicPr>
          <p:nvPr/>
        </p:nvPicPr>
        <p:blipFill>
          <a:blip r:embed="rId4"/>
          <a:stretch>
            <a:fillRect/>
          </a:stretch>
        </p:blipFill>
        <p:spPr>
          <a:xfrm>
            <a:off x="5097902" y="3328515"/>
            <a:ext cx="2857500" cy="2857500"/>
          </a:xfrm>
          <a:prstGeom prst="rect">
            <a:avLst/>
          </a:prstGeom>
        </p:spPr>
      </p:pic>
    </p:spTree>
    <p:extLst>
      <p:ext uri="{BB962C8B-B14F-4D97-AF65-F5344CB8AC3E}">
        <p14:creationId xmlns:p14="http://schemas.microsoft.com/office/powerpoint/2010/main" val="3386360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660F95-3306-154B-AB27-53410533A66A}"/>
              </a:ext>
            </a:extLst>
          </p:cNvPr>
          <p:cNvSpPr>
            <a:spLocks noGrp="1"/>
          </p:cNvSpPr>
          <p:nvPr>
            <p:ph type="title"/>
          </p:nvPr>
        </p:nvSpPr>
        <p:spPr>
          <a:xfrm>
            <a:off x="2121437" y="495523"/>
            <a:ext cx="8911687" cy="1280890"/>
          </a:xfrm>
        </p:spPr>
        <p:txBody>
          <a:bodyPr>
            <a:normAutofit fontScale="90000"/>
          </a:bodyPr>
          <a:lstStyle/>
          <a:p>
            <a:r>
              <a:rPr lang="en-US" dirty="0"/>
              <a:t>Today we will be creating colorful kites using both organic and geometric shapes.</a:t>
            </a:r>
          </a:p>
        </p:txBody>
      </p:sp>
      <p:sp>
        <p:nvSpPr>
          <p:cNvPr id="3" name="Content Placeholder 2">
            <a:extLst>
              <a:ext uri="{FF2B5EF4-FFF2-40B4-BE49-F238E27FC236}">
                <a16:creationId xmlns:a16="http://schemas.microsoft.com/office/drawing/2014/main" xmlns="" id="{6FD30D21-ABF6-6248-BC2E-8972030F33DA}"/>
              </a:ext>
            </a:extLst>
          </p:cNvPr>
          <p:cNvSpPr>
            <a:spLocks noGrp="1"/>
          </p:cNvSpPr>
          <p:nvPr>
            <p:ph idx="1"/>
          </p:nvPr>
        </p:nvSpPr>
        <p:spPr>
          <a:xfrm>
            <a:off x="2117724" y="2133599"/>
            <a:ext cx="3883026" cy="3910013"/>
          </a:xfrm>
        </p:spPr>
        <p:txBody>
          <a:bodyPr/>
          <a:lstStyle/>
          <a:p>
            <a:r>
              <a:rPr lang="en-US" sz="2500" dirty="0"/>
              <a:t>In our example artwork, what object is an organic shape? How about a geometric shape?</a:t>
            </a:r>
          </a:p>
          <a:p>
            <a:pPr marL="0" indent="0">
              <a:buNone/>
            </a:pPr>
            <a:endParaRPr lang="en-US" dirty="0"/>
          </a:p>
        </p:txBody>
      </p:sp>
    </p:spTree>
    <p:extLst>
      <p:ext uri="{BB962C8B-B14F-4D97-AF65-F5344CB8AC3E}">
        <p14:creationId xmlns:p14="http://schemas.microsoft.com/office/powerpoint/2010/main" val="1794744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B7B260-8136-8744-8BE8-BCAFD3F886DB}"/>
              </a:ext>
            </a:extLst>
          </p:cNvPr>
          <p:cNvSpPr>
            <a:spLocks noGrp="1"/>
          </p:cNvSpPr>
          <p:nvPr>
            <p:ph type="title"/>
          </p:nvPr>
        </p:nvSpPr>
        <p:spPr/>
        <p:txBody>
          <a:bodyPr/>
          <a:lstStyle/>
          <a:p>
            <a:r>
              <a:rPr lang="en-US" dirty="0"/>
              <a:t>FIRST:</a:t>
            </a:r>
          </a:p>
        </p:txBody>
      </p:sp>
      <p:sp>
        <p:nvSpPr>
          <p:cNvPr id="3" name="Content Placeholder 2">
            <a:extLst>
              <a:ext uri="{FF2B5EF4-FFF2-40B4-BE49-F238E27FC236}">
                <a16:creationId xmlns:a16="http://schemas.microsoft.com/office/drawing/2014/main" xmlns="" id="{20D76F96-BB8C-1348-B3DB-DEE70ECFBEA1}"/>
              </a:ext>
            </a:extLst>
          </p:cNvPr>
          <p:cNvSpPr>
            <a:spLocks noGrp="1"/>
          </p:cNvSpPr>
          <p:nvPr>
            <p:ph idx="1"/>
          </p:nvPr>
        </p:nvSpPr>
        <p:spPr/>
        <p:txBody>
          <a:bodyPr/>
          <a:lstStyle/>
          <a:p>
            <a:r>
              <a:rPr lang="en-US" dirty="0"/>
              <a:t>Crumple up a paper towel and dip into the white tempura paint.  Add the paint onto your blue paper creating clouds.  Use a circular movement around the paper.</a:t>
            </a:r>
          </a:p>
        </p:txBody>
      </p:sp>
    </p:spTree>
    <p:extLst>
      <p:ext uri="{BB962C8B-B14F-4D97-AF65-F5344CB8AC3E}">
        <p14:creationId xmlns:p14="http://schemas.microsoft.com/office/powerpoint/2010/main" val="4253324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75348D2-743F-1944-B086-52626FADA135}"/>
              </a:ext>
            </a:extLst>
          </p:cNvPr>
          <p:cNvSpPr>
            <a:spLocks noGrp="1"/>
          </p:cNvSpPr>
          <p:nvPr>
            <p:ph idx="1"/>
          </p:nvPr>
        </p:nvSpPr>
        <p:spPr>
          <a:xfrm>
            <a:off x="1355075" y="1356860"/>
            <a:ext cx="5056780" cy="4581232"/>
          </a:xfrm>
        </p:spPr>
        <p:txBody>
          <a:bodyPr>
            <a:noAutofit/>
          </a:bodyPr>
          <a:lstStyle/>
          <a:p>
            <a:pPr algn="ctr"/>
            <a:r>
              <a:rPr lang="en-US" sz="2000" dirty="0"/>
              <a:t>While the background is drying, begin drawing your geometric kite shapes.  Remember, kites come in all different shapes.  The most common shape is a diamond.  Think of it as 2 triangles.</a:t>
            </a:r>
          </a:p>
          <a:p>
            <a:pPr algn="ctr"/>
            <a:endParaRPr lang="en-US" sz="2000" dirty="0"/>
          </a:p>
          <a:p>
            <a:pPr marL="0" indent="0" algn="ctr">
              <a:buNone/>
            </a:pPr>
            <a:r>
              <a:rPr lang="en-US" sz="2000" dirty="0"/>
              <a:t>Use your pencil and draw your shapes onto your black cardstock.  Let’s start with 2 diamond shape kites.  Try to make them different sizes.</a:t>
            </a:r>
          </a:p>
        </p:txBody>
      </p:sp>
      <p:pic>
        <p:nvPicPr>
          <p:cNvPr id="4" name="Picture 3">
            <a:extLst>
              <a:ext uri="{FF2B5EF4-FFF2-40B4-BE49-F238E27FC236}">
                <a16:creationId xmlns:a16="http://schemas.microsoft.com/office/drawing/2014/main" xmlns="" id="{F8470E26-6B2F-F345-89FC-C1CF4DAA6D46}"/>
              </a:ext>
            </a:extLst>
          </p:cNvPr>
          <p:cNvPicPr>
            <a:picLocks noChangeAspect="1"/>
          </p:cNvPicPr>
          <p:nvPr/>
        </p:nvPicPr>
        <p:blipFill>
          <a:blip r:embed="rId2"/>
          <a:stretch>
            <a:fillRect/>
          </a:stretch>
        </p:blipFill>
        <p:spPr>
          <a:xfrm>
            <a:off x="8036371" y="171450"/>
            <a:ext cx="2466353" cy="3228975"/>
          </a:xfrm>
          <a:prstGeom prst="rect">
            <a:avLst/>
          </a:prstGeom>
        </p:spPr>
      </p:pic>
      <p:cxnSp>
        <p:nvCxnSpPr>
          <p:cNvPr id="6" name="Straight Connector 5">
            <a:extLst>
              <a:ext uri="{FF2B5EF4-FFF2-40B4-BE49-F238E27FC236}">
                <a16:creationId xmlns:a16="http://schemas.microsoft.com/office/drawing/2014/main" xmlns="" id="{A4B17835-4981-1A4A-A0F7-1EDA12D8C002}"/>
              </a:ext>
            </a:extLst>
          </p:cNvPr>
          <p:cNvCxnSpPr>
            <a:cxnSpLocks/>
            <a:stCxn id="4" idx="1"/>
            <a:endCxn id="4" idx="3"/>
          </p:cNvCxnSpPr>
          <p:nvPr/>
        </p:nvCxnSpPr>
        <p:spPr>
          <a:xfrm>
            <a:off x="8036371" y="1785938"/>
            <a:ext cx="246635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390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6D399BAD-4AB9-ED4B-97A4-E7D988ADD082}"/>
              </a:ext>
            </a:extLst>
          </p:cNvPr>
          <p:cNvPicPr>
            <a:picLocks noGrp="1" noChangeAspect="1"/>
          </p:cNvPicPr>
          <p:nvPr>
            <p:ph idx="1"/>
          </p:nvPr>
        </p:nvPicPr>
        <p:blipFill>
          <a:blip r:embed="rId2"/>
          <a:stretch>
            <a:fillRect/>
          </a:stretch>
        </p:blipFill>
        <p:spPr>
          <a:xfrm>
            <a:off x="1839913" y="661987"/>
            <a:ext cx="1943100" cy="3035300"/>
          </a:xfrm>
          <a:prstGeom prst="rect">
            <a:avLst/>
          </a:prstGeom>
        </p:spPr>
      </p:pic>
      <p:pic>
        <p:nvPicPr>
          <p:cNvPr id="5" name="Picture 4">
            <a:extLst>
              <a:ext uri="{FF2B5EF4-FFF2-40B4-BE49-F238E27FC236}">
                <a16:creationId xmlns:a16="http://schemas.microsoft.com/office/drawing/2014/main" xmlns="" id="{CFB5DC31-F4BC-5341-A3AE-0B87278D795F}"/>
              </a:ext>
            </a:extLst>
          </p:cNvPr>
          <p:cNvPicPr>
            <a:picLocks noChangeAspect="1"/>
          </p:cNvPicPr>
          <p:nvPr/>
        </p:nvPicPr>
        <p:blipFill>
          <a:blip r:embed="rId3"/>
          <a:stretch>
            <a:fillRect/>
          </a:stretch>
        </p:blipFill>
        <p:spPr>
          <a:xfrm>
            <a:off x="1020763" y="4148136"/>
            <a:ext cx="3365500" cy="2413000"/>
          </a:xfrm>
          <a:prstGeom prst="rect">
            <a:avLst/>
          </a:prstGeom>
        </p:spPr>
      </p:pic>
      <p:pic>
        <p:nvPicPr>
          <p:cNvPr id="6" name="Picture 5">
            <a:extLst>
              <a:ext uri="{FF2B5EF4-FFF2-40B4-BE49-F238E27FC236}">
                <a16:creationId xmlns:a16="http://schemas.microsoft.com/office/drawing/2014/main" xmlns="" id="{457D53ED-04D6-3749-8CE8-2BB57F7C1ED0}"/>
              </a:ext>
            </a:extLst>
          </p:cNvPr>
          <p:cNvPicPr>
            <a:picLocks noChangeAspect="1"/>
          </p:cNvPicPr>
          <p:nvPr/>
        </p:nvPicPr>
        <p:blipFill>
          <a:blip r:embed="rId4"/>
          <a:stretch>
            <a:fillRect/>
          </a:stretch>
        </p:blipFill>
        <p:spPr>
          <a:xfrm>
            <a:off x="5122863" y="357523"/>
            <a:ext cx="6107112" cy="6203613"/>
          </a:xfrm>
          <a:prstGeom prst="rect">
            <a:avLst/>
          </a:prstGeom>
        </p:spPr>
      </p:pic>
    </p:spTree>
    <p:extLst>
      <p:ext uri="{BB962C8B-B14F-4D97-AF65-F5344CB8AC3E}">
        <p14:creationId xmlns:p14="http://schemas.microsoft.com/office/powerpoint/2010/main" val="3796264379"/>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1847</TotalTime>
  <Words>340</Words>
  <Application>Microsoft Office PowerPoint</Application>
  <PresentationFormat>Custom</PresentationFormat>
  <Paragraphs>36</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Wisp</vt:lpstr>
      <vt:lpstr>Kites across the sky</vt:lpstr>
      <vt:lpstr>PowerPoint Presentation</vt:lpstr>
      <vt:lpstr>PowerPoint Presentation</vt:lpstr>
      <vt:lpstr>Geometric and Organic Shapes</vt:lpstr>
      <vt:lpstr>Organic Shape</vt:lpstr>
      <vt:lpstr>Today we will be creating colorful kites using both organic and geometric shapes.</vt:lpstr>
      <vt:lpstr>FIRST:</vt:lpstr>
      <vt:lpstr>PowerPoint Presentation</vt:lpstr>
      <vt:lpstr>PowerPoint Presentation</vt:lpstr>
      <vt:lpstr>PowerPoint Presentation</vt:lpstr>
      <vt:lpstr>PowerPoint Presentation</vt:lpstr>
      <vt:lpstr>Unconventional Painting tools</vt:lpstr>
      <vt:lpstr>Make Kites</vt:lpstr>
      <vt:lpstr>Using Pastel Chalks</vt:lpstr>
      <vt:lpstr>Glue the Kites to Background</vt:lpstr>
      <vt:lpstr>Ideas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Kites across the sky</dc:title>
  <dc:creator>Kari Feistner</dc:creator>
  <cp:lastModifiedBy>Joanne Bottenberg</cp:lastModifiedBy>
  <cp:revision>10</cp:revision>
  <cp:lastPrinted>2019-04-16T19:10:20Z</cp:lastPrinted>
  <dcterms:created xsi:type="dcterms:W3CDTF">2018-10-03T20:11:13Z</dcterms:created>
  <dcterms:modified xsi:type="dcterms:W3CDTF">2019-04-16T19:10:28Z</dcterms:modified>
</cp:coreProperties>
</file>