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0" r:id="rId1"/>
  </p:sldMasterIdLst>
  <p:notesMasterIdLst>
    <p:notesMasterId r:id="rId18"/>
  </p:notesMasterIdLst>
  <p:sldIdLst>
    <p:sldId id="256" r:id="rId2"/>
    <p:sldId id="257" r:id="rId3"/>
    <p:sldId id="258" r:id="rId4"/>
    <p:sldId id="259" r:id="rId5"/>
    <p:sldId id="262" r:id="rId6"/>
    <p:sldId id="263" r:id="rId7"/>
    <p:sldId id="260" r:id="rId8"/>
    <p:sldId id="261"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76" d="100"/>
          <a:sy n="76" d="100"/>
        </p:scale>
        <p:origin x="233"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A6A654-27D6-485A-8003-F0F32E52E060}" type="datetimeFigureOut">
              <a:rPr lang="en-US" smtClean="0"/>
              <a:t>3/17/2022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E869EE-2AE0-4A5C-8EE2-D7073846B805}" type="slidenum">
              <a:rPr lang="en-US" smtClean="0"/>
              <a:t>‹#›</a:t>
            </a:fld>
            <a:endParaRPr lang="en-US"/>
          </a:p>
        </p:txBody>
      </p:sp>
    </p:spTree>
    <p:extLst>
      <p:ext uri="{BB962C8B-B14F-4D97-AF65-F5344CB8AC3E}">
        <p14:creationId xmlns:p14="http://schemas.microsoft.com/office/powerpoint/2010/main" val="3210685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3761C-7CCD-416B-A7BD-0804CAA7EA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E21E60-0977-4954-BF26-FCE32815AD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60ABBF-7087-4557-9D82-7E1D07999AD7}"/>
              </a:ext>
            </a:extLst>
          </p:cNvPr>
          <p:cNvSpPr>
            <a:spLocks noGrp="1"/>
          </p:cNvSpPr>
          <p:nvPr>
            <p:ph type="dt" sz="half" idx="10"/>
          </p:nvPr>
        </p:nvSpPr>
        <p:spPr/>
        <p:txBody>
          <a:bodyPr/>
          <a:lstStyle/>
          <a:p>
            <a:fld id="{B61BEF0D-F0BB-DE4B-95CE-6DB70DBA9567}" type="datetimeFigureOut">
              <a:rPr lang="en-US" smtClean="0"/>
              <a:pPr/>
              <a:t>3/17/2022</a:t>
            </a:fld>
            <a:endParaRPr lang="en-US" dirty="0"/>
          </a:p>
        </p:txBody>
      </p:sp>
      <p:sp>
        <p:nvSpPr>
          <p:cNvPr id="5" name="Footer Placeholder 4">
            <a:extLst>
              <a:ext uri="{FF2B5EF4-FFF2-40B4-BE49-F238E27FC236}">
                <a16:creationId xmlns:a16="http://schemas.microsoft.com/office/drawing/2014/main" id="{F8DFC13E-98AF-4F75-854B-6EF454A5BF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70055B-4B06-4D9F-A994-F494AB25DDC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439818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C5E04-4463-4640-90F9-4603170311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DB4BB1-667E-42FF-B0EE-1AC03E5062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634F3E-AD35-47F3-91E0-7D9CD63E5B66}"/>
              </a:ext>
            </a:extLst>
          </p:cNvPr>
          <p:cNvSpPr>
            <a:spLocks noGrp="1"/>
          </p:cNvSpPr>
          <p:nvPr>
            <p:ph type="dt" sz="half" idx="10"/>
          </p:nvPr>
        </p:nvSpPr>
        <p:spPr/>
        <p:txBody>
          <a:bodyPr/>
          <a:lstStyle/>
          <a:p>
            <a:fld id="{B61BEF0D-F0BB-DE4B-95CE-6DB70DBA9567}" type="datetimeFigureOut">
              <a:rPr lang="en-US" smtClean="0"/>
              <a:pPr/>
              <a:t>3/17/2022</a:t>
            </a:fld>
            <a:endParaRPr lang="en-US" dirty="0"/>
          </a:p>
        </p:txBody>
      </p:sp>
      <p:sp>
        <p:nvSpPr>
          <p:cNvPr id="5" name="Footer Placeholder 4">
            <a:extLst>
              <a:ext uri="{FF2B5EF4-FFF2-40B4-BE49-F238E27FC236}">
                <a16:creationId xmlns:a16="http://schemas.microsoft.com/office/drawing/2014/main" id="{96EB78FD-D40B-4691-BE45-BBD829C127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FF1F36-9849-4FF8-BE08-EED67E39A2F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525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B1F385-828E-45BE-B2A1-E0F19E627B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B66B5D-5F55-4123-B051-02A51F31DD2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F50C7A-D2D0-4B25-91ED-90E18A36900C}"/>
              </a:ext>
            </a:extLst>
          </p:cNvPr>
          <p:cNvSpPr>
            <a:spLocks noGrp="1"/>
          </p:cNvSpPr>
          <p:nvPr>
            <p:ph type="dt" sz="half" idx="10"/>
          </p:nvPr>
        </p:nvSpPr>
        <p:spPr/>
        <p:txBody>
          <a:bodyPr/>
          <a:lstStyle/>
          <a:p>
            <a:fld id="{B61BEF0D-F0BB-DE4B-95CE-6DB70DBA9567}" type="datetimeFigureOut">
              <a:rPr lang="en-US" smtClean="0"/>
              <a:pPr/>
              <a:t>3/17/2022</a:t>
            </a:fld>
            <a:endParaRPr lang="en-US" dirty="0"/>
          </a:p>
        </p:txBody>
      </p:sp>
      <p:sp>
        <p:nvSpPr>
          <p:cNvPr id="5" name="Footer Placeholder 4">
            <a:extLst>
              <a:ext uri="{FF2B5EF4-FFF2-40B4-BE49-F238E27FC236}">
                <a16:creationId xmlns:a16="http://schemas.microsoft.com/office/drawing/2014/main" id="{F6AF2FBF-FC67-4C15-AA9A-5CA1D2E2EA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6B8081-68B0-4D24-9184-56F75CE3C9F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3837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25C06-B743-44F8-970D-FD498A7C25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967E7F-71F4-4374-A775-9EB02953104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A51AE-C60E-4F61-AE4E-FF05DF6FA862}"/>
              </a:ext>
            </a:extLst>
          </p:cNvPr>
          <p:cNvSpPr>
            <a:spLocks noGrp="1"/>
          </p:cNvSpPr>
          <p:nvPr>
            <p:ph type="dt" sz="half" idx="10"/>
          </p:nvPr>
        </p:nvSpPr>
        <p:spPr/>
        <p:txBody>
          <a:bodyPr/>
          <a:lstStyle/>
          <a:p>
            <a:fld id="{B61BEF0D-F0BB-DE4B-95CE-6DB70DBA9567}" type="datetimeFigureOut">
              <a:rPr lang="en-US" smtClean="0"/>
              <a:pPr/>
              <a:t>3/17/2022</a:t>
            </a:fld>
            <a:endParaRPr lang="en-US" dirty="0"/>
          </a:p>
        </p:txBody>
      </p:sp>
      <p:sp>
        <p:nvSpPr>
          <p:cNvPr id="5" name="Footer Placeholder 4">
            <a:extLst>
              <a:ext uri="{FF2B5EF4-FFF2-40B4-BE49-F238E27FC236}">
                <a16:creationId xmlns:a16="http://schemas.microsoft.com/office/drawing/2014/main" id="{E112C4AB-1DC6-49D4-88CA-379D018632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37FA76-A94A-403A-A092-F5E473B83B4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9276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19E15-D13D-4C17-85F4-487EA9C5F0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6D82F6-E29E-4189-A7FC-711AD94802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DBD512A-9965-4206-AD24-18CE2380995C}"/>
              </a:ext>
            </a:extLst>
          </p:cNvPr>
          <p:cNvSpPr>
            <a:spLocks noGrp="1"/>
          </p:cNvSpPr>
          <p:nvPr>
            <p:ph type="dt" sz="half" idx="10"/>
          </p:nvPr>
        </p:nvSpPr>
        <p:spPr/>
        <p:txBody>
          <a:bodyPr/>
          <a:lstStyle/>
          <a:p>
            <a:fld id="{B61BEF0D-F0BB-DE4B-95CE-6DB70DBA9567}" type="datetimeFigureOut">
              <a:rPr lang="en-US" smtClean="0"/>
              <a:pPr/>
              <a:t>3/17/2022</a:t>
            </a:fld>
            <a:endParaRPr lang="en-US" dirty="0"/>
          </a:p>
        </p:txBody>
      </p:sp>
      <p:sp>
        <p:nvSpPr>
          <p:cNvPr id="5" name="Footer Placeholder 4">
            <a:extLst>
              <a:ext uri="{FF2B5EF4-FFF2-40B4-BE49-F238E27FC236}">
                <a16:creationId xmlns:a16="http://schemas.microsoft.com/office/drawing/2014/main" id="{FEBDA55C-4005-49C5-A447-4EC5B35AF8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35F22B-5D93-4FA0-8C93-B51894651CB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65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B7711-BD04-439E-9D03-9DF482D514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7BA1C1-FAEB-48BE-B126-BBDBD68D979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E935B6-B43F-4BF3-9654-A72A19459C7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9FDE97-AF13-4EA3-B2E7-0615D42B288D}"/>
              </a:ext>
            </a:extLst>
          </p:cNvPr>
          <p:cNvSpPr>
            <a:spLocks noGrp="1"/>
          </p:cNvSpPr>
          <p:nvPr>
            <p:ph type="dt" sz="half" idx="10"/>
          </p:nvPr>
        </p:nvSpPr>
        <p:spPr/>
        <p:txBody>
          <a:bodyPr/>
          <a:lstStyle/>
          <a:p>
            <a:fld id="{B61BEF0D-F0BB-DE4B-95CE-6DB70DBA9567}" type="datetimeFigureOut">
              <a:rPr lang="en-US" smtClean="0"/>
              <a:pPr/>
              <a:t>3/17/2022</a:t>
            </a:fld>
            <a:endParaRPr lang="en-US" dirty="0"/>
          </a:p>
        </p:txBody>
      </p:sp>
      <p:sp>
        <p:nvSpPr>
          <p:cNvPr id="6" name="Footer Placeholder 5">
            <a:extLst>
              <a:ext uri="{FF2B5EF4-FFF2-40B4-BE49-F238E27FC236}">
                <a16:creationId xmlns:a16="http://schemas.microsoft.com/office/drawing/2014/main" id="{223C3E9F-C076-488C-BC27-5FBCE72F680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FB5EE9-BD45-4C63-8716-DD0A7F70EE0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4843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F8785-9D53-44EA-9654-E6A4C5330E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D145FA-E9D7-47F8-A5BD-5B317A6BFF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577C3F-E70E-4E27-A2E8-DD6DF64CC94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AFCABF-213B-41EE-9006-A14C1F2F33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C70F06-AEFE-434E-A782-874BA99D16A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6D1435-AE98-44C9-A21D-CE279A068E64}"/>
              </a:ext>
            </a:extLst>
          </p:cNvPr>
          <p:cNvSpPr>
            <a:spLocks noGrp="1"/>
          </p:cNvSpPr>
          <p:nvPr>
            <p:ph type="dt" sz="half" idx="10"/>
          </p:nvPr>
        </p:nvSpPr>
        <p:spPr/>
        <p:txBody>
          <a:bodyPr/>
          <a:lstStyle/>
          <a:p>
            <a:fld id="{B61BEF0D-F0BB-DE4B-95CE-6DB70DBA9567}" type="datetimeFigureOut">
              <a:rPr lang="en-US" smtClean="0"/>
              <a:pPr/>
              <a:t>3/17/2022</a:t>
            </a:fld>
            <a:endParaRPr lang="en-US" dirty="0"/>
          </a:p>
        </p:txBody>
      </p:sp>
      <p:sp>
        <p:nvSpPr>
          <p:cNvPr id="8" name="Footer Placeholder 7">
            <a:extLst>
              <a:ext uri="{FF2B5EF4-FFF2-40B4-BE49-F238E27FC236}">
                <a16:creationId xmlns:a16="http://schemas.microsoft.com/office/drawing/2014/main" id="{660DAC8A-BF36-47B0-9356-14F82C9725F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25A48D-9C4A-4F34-A066-084603339D1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1254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1075A-1BAF-4BD0-A80D-32AA1EF433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FD7897-1652-4B12-B957-268971F3F9EE}"/>
              </a:ext>
            </a:extLst>
          </p:cNvPr>
          <p:cNvSpPr>
            <a:spLocks noGrp="1"/>
          </p:cNvSpPr>
          <p:nvPr>
            <p:ph type="dt" sz="half" idx="10"/>
          </p:nvPr>
        </p:nvSpPr>
        <p:spPr/>
        <p:txBody>
          <a:bodyPr/>
          <a:lstStyle/>
          <a:p>
            <a:fld id="{B61BEF0D-F0BB-DE4B-95CE-6DB70DBA9567}" type="datetimeFigureOut">
              <a:rPr lang="en-US" smtClean="0"/>
              <a:pPr/>
              <a:t>3/17/2022</a:t>
            </a:fld>
            <a:endParaRPr lang="en-US" dirty="0"/>
          </a:p>
        </p:txBody>
      </p:sp>
      <p:sp>
        <p:nvSpPr>
          <p:cNvPr id="4" name="Footer Placeholder 3">
            <a:extLst>
              <a:ext uri="{FF2B5EF4-FFF2-40B4-BE49-F238E27FC236}">
                <a16:creationId xmlns:a16="http://schemas.microsoft.com/office/drawing/2014/main" id="{D5C44C0B-2C4B-4167-9F6F-3AFC60996BB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7737604-7F34-459E-8EB3-184C0367B51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6572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5E57F6-CF20-4918-B8FB-2B2E77394945}"/>
              </a:ext>
            </a:extLst>
          </p:cNvPr>
          <p:cNvSpPr>
            <a:spLocks noGrp="1"/>
          </p:cNvSpPr>
          <p:nvPr>
            <p:ph type="dt" sz="half" idx="10"/>
          </p:nvPr>
        </p:nvSpPr>
        <p:spPr/>
        <p:txBody>
          <a:bodyPr/>
          <a:lstStyle/>
          <a:p>
            <a:fld id="{B61BEF0D-F0BB-DE4B-95CE-6DB70DBA9567}" type="datetimeFigureOut">
              <a:rPr lang="en-US" smtClean="0"/>
              <a:pPr/>
              <a:t>3/17/2022</a:t>
            </a:fld>
            <a:endParaRPr lang="en-US" dirty="0"/>
          </a:p>
        </p:txBody>
      </p:sp>
      <p:sp>
        <p:nvSpPr>
          <p:cNvPr id="3" name="Footer Placeholder 2">
            <a:extLst>
              <a:ext uri="{FF2B5EF4-FFF2-40B4-BE49-F238E27FC236}">
                <a16:creationId xmlns:a16="http://schemas.microsoft.com/office/drawing/2014/main" id="{3BD5F73D-C13A-409D-B54F-D6C99BFE4A3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B224D71-EF0F-4904-921D-F89A420BB41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597843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583E4-7AC0-4B0F-927C-371388E30F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EA5ECE-9F65-4AF1-8D30-19912F1D34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E9D5F2-F351-43C5-B2C5-F554BC9603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EF0C0D7-FF89-4F85-88B1-A304942DFA9F}"/>
              </a:ext>
            </a:extLst>
          </p:cNvPr>
          <p:cNvSpPr>
            <a:spLocks noGrp="1"/>
          </p:cNvSpPr>
          <p:nvPr>
            <p:ph type="dt" sz="half" idx="10"/>
          </p:nvPr>
        </p:nvSpPr>
        <p:spPr/>
        <p:txBody>
          <a:bodyPr/>
          <a:lstStyle/>
          <a:p>
            <a:fld id="{B61BEF0D-F0BB-DE4B-95CE-6DB70DBA9567}" type="datetimeFigureOut">
              <a:rPr lang="en-US" smtClean="0"/>
              <a:pPr/>
              <a:t>3/17/2022</a:t>
            </a:fld>
            <a:endParaRPr lang="en-US" dirty="0"/>
          </a:p>
        </p:txBody>
      </p:sp>
      <p:sp>
        <p:nvSpPr>
          <p:cNvPr id="6" name="Footer Placeholder 5">
            <a:extLst>
              <a:ext uri="{FF2B5EF4-FFF2-40B4-BE49-F238E27FC236}">
                <a16:creationId xmlns:a16="http://schemas.microsoft.com/office/drawing/2014/main" id="{621266DB-DAD6-47C3-BEA3-389C1FFE13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7C62FBD-D5EA-42E3-A63F-6CD422759DB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782921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95752-DFD2-4AE1-B3BF-8146ACFF1B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98FD18-EAB2-48AF-992C-9FB590EA79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13619C-0670-44DA-83CD-EEA85807F2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B25B05-06A9-49B9-8317-45DE901B7D17}"/>
              </a:ext>
            </a:extLst>
          </p:cNvPr>
          <p:cNvSpPr>
            <a:spLocks noGrp="1"/>
          </p:cNvSpPr>
          <p:nvPr>
            <p:ph type="dt" sz="half" idx="10"/>
          </p:nvPr>
        </p:nvSpPr>
        <p:spPr/>
        <p:txBody>
          <a:bodyPr/>
          <a:lstStyle/>
          <a:p>
            <a:fld id="{B61BEF0D-F0BB-DE4B-95CE-6DB70DBA9567}" type="datetimeFigureOut">
              <a:rPr lang="en-US" smtClean="0"/>
              <a:pPr/>
              <a:t>3/17/2022</a:t>
            </a:fld>
            <a:endParaRPr lang="en-US" dirty="0"/>
          </a:p>
        </p:txBody>
      </p:sp>
      <p:sp>
        <p:nvSpPr>
          <p:cNvPr id="6" name="Footer Placeholder 5">
            <a:extLst>
              <a:ext uri="{FF2B5EF4-FFF2-40B4-BE49-F238E27FC236}">
                <a16:creationId xmlns:a16="http://schemas.microsoft.com/office/drawing/2014/main" id="{6B8884FD-34AC-4AC0-A128-9F066FDEB32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277A527-355C-4D8A-93E6-59FDE797F8A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8503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3A7148-C6D0-4A9D-B767-7D2992A075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4AEFF1-4EAB-47A0-874C-8FE66531F6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867D55-C501-4857-895E-8F61AF8AD2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3/17/2022</a:t>
            </a:fld>
            <a:endParaRPr lang="en-US" dirty="0"/>
          </a:p>
        </p:txBody>
      </p:sp>
      <p:sp>
        <p:nvSpPr>
          <p:cNvPr id="5" name="Footer Placeholder 4">
            <a:extLst>
              <a:ext uri="{FF2B5EF4-FFF2-40B4-BE49-F238E27FC236}">
                <a16:creationId xmlns:a16="http://schemas.microsoft.com/office/drawing/2014/main" id="{766DC5C2-2E96-4D00-9F39-B629D96649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1AD3BDD-B488-42EA-9FCF-6E447C2195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291540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onet water lilies">
            <a:extLst>
              <a:ext uri="{FF2B5EF4-FFF2-40B4-BE49-F238E27FC236}">
                <a16:creationId xmlns:a16="http://schemas.microsoft.com/office/drawing/2014/main" id="{60487B07-F347-4BDD-B7EB-2CBA64959A9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125024"/>
            <a:ext cx="9413789" cy="66079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9FF5173-88FB-40F1-B5B8-C9B9E4108773}"/>
              </a:ext>
            </a:extLst>
          </p:cNvPr>
          <p:cNvSpPr>
            <a:spLocks noGrp="1"/>
          </p:cNvSpPr>
          <p:nvPr>
            <p:ph type="ctrTitle"/>
          </p:nvPr>
        </p:nvSpPr>
        <p:spPr/>
        <p:txBody>
          <a:bodyPr/>
          <a:lstStyle/>
          <a:p>
            <a:r>
              <a:rPr lang="en-US" dirty="0">
                <a:solidFill>
                  <a:schemeClr val="bg1"/>
                </a:solidFill>
                <a:latin typeface="Arial Black" panose="020B0A04020102020204" pitchFamily="34" charset="0"/>
              </a:rPr>
              <a:t>Water Lilies</a:t>
            </a:r>
          </a:p>
        </p:txBody>
      </p:sp>
      <p:sp>
        <p:nvSpPr>
          <p:cNvPr id="3" name="Subtitle 2">
            <a:extLst>
              <a:ext uri="{FF2B5EF4-FFF2-40B4-BE49-F238E27FC236}">
                <a16:creationId xmlns:a16="http://schemas.microsoft.com/office/drawing/2014/main" id="{95C7172C-93BD-4A2B-A060-92D03F66276F}"/>
              </a:ext>
            </a:extLst>
          </p:cNvPr>
          <p:cNvSpPr>
            <a:spLocks noGrp="1"/>
          </p:cNvSpPr>
          <p:nvPr>
            <p:ph type="subTitle" idx="1"/>
          </p:nvPr>
        </p:nvSpPr>
        <p:spPr/>
        <p:txBody>
          <a:bodyPr/>
          <a:lstStyle/>
          <a:p>
            <a:r>
              <a:rPr lang="en-US" dirty="0">
                <a:solidFill>
                  <a:schemeClr val="bg1"/>
                </a:solidFill>
              </a:rPr>
              <a:t>Inspired by the paintings of Claude Monet</a:t>
            </a:r>
          </a:p>
        </p:txBody>
      </p:sp>
    </p:spTree>
    <p:extLst>
      <p:ext uri="{BB962C8B-B14F-4D97-AF65-F5344CB8AC3E}">
        <p14:creationId xmlns:p14="http://schemas.microsoft.com/office/powerpoint/2010/main" val="507447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EAE1A-1853-4F8A-B8B5-F6948DB60F52}"/>
              </a:ext>
            </a:extLst>
          </p:cNvPr>
          <p:cNvSpPr>
            <a:spLocks noGrp="1"/>
          </p:cNvSpPr>
          <p:nvPr>
            <p:ph type="title"/>
          </p:nvPr>
        </p:nvSpPr>
        <p:spPr>
          <a:xfrm>
            <a:off x="1182625" y="1810005"/>
            <a:ext cx="10515600" cy="1325563"/>
          </a:xfrm>
        </p:spPr>
        <p:txBody>
          <a:bodyPr>
            <a:normAutofit fontScale="90000"/>
          </a:bodyPr>
          <a:lstStyle/>
          <a:p>
            <a:r>
              <a:rPr lang="en-US" sz="9600" dirty="0"/>
              <a:t>SESSION 2: Assembly</a:t>
            </a:r>
          </a:p>
        </p:txBody>
      </p:sp>
      <p:sp>
        <p:nvSpPr>
          <p:cNvPr id="3" name="TextBox 2">
            <a:extLst>
              <a:ext uri="{FF2B5EF4-FFF2-40B4-BE49-F238E27FC236}">
                <a16:creationId xmlns:a16="http://schemas.microsoft.com/office/drawing/2014/main" id="{23F59424-F63D-4C4A-8978-78DD164247AD}"/>
              </a:ext>
            </a:extLst>
          </p:cNvPr>
          <p:cNvSpPr txBox="1"/>
          <p:nvPr/>
        </p:nvSpPr>
        <p:spPr>
          <a:xfrm>
            <a:off x="771465" y="3889093"/>
            <a:ext cx="10649069" cy="461665"/>
          </a:xfrm>
          <a:prstGeom prst="rect">
            <a:avLst/>
          </a:prstGeom>
          <a:noFill/>
        </p:spPr>
        <p:txBody>
          <a:bodyPr wrap="none" rtlCol="0">
            <a:spAutoFit/>
          </a:bodyPr>
          <a:lstStyle/>
          <a:p>
            <a:r>
              <a:rPr lang="en-US" sz="2400" dirty="0"/>
              <a:t>Pass back each students’ green paper plate, blue background, and 2 sheets of petals</a:t>
            </a:r>
          </a:p>
        </p:txBody>
      </p:sp>
    </p:spTree>
    <p:extLst>
      <p:ext uri="{BB962C8B-B14F-4D97-AF65-F5344CB8AC3E}">
        <p14:creationId xmlns:p14="http://schemas.microsoft.com/office/powerpoint/2010/main" val="428698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583FDA-FD3F-48E4-8E76-1D1CE9735C60}"/>
              </a:ext>
            </a:extLst>
          </p:cNvPr>
          <p:cNvSpPr txBox="1"/>
          <p:nvPr/>
        </p:nvSpPr>
        <p:spPr>
          <a:xfrm>
            <a:off x="1066201" y="185350"/>
            <a:ext cx="5764427" cy="2185214"/>
          </a:xfrm>
          <a:prstGeom prst="rect">
            <a:avLst/>
          </a:prstGeom>
          <a:noFill/>
        </p:spPr>
        <p:txBody>
          <a:bodyPr wrap="square" rtlCol="0">
            <a:spAutoFit/>
          </a:bodyPr>
          <a:lstStyle/>
          <a:p>
            <a:r>
              <a:rPr lang="en-US" sz="2800" dirty="0"/>
              <a:t>Step 1: Cut Lily Pad</a:t>
            </a:r>
          </a:p>
          <a:p>
            <a:endParaRPr lang="en-US" sz="2800" dirty="0"/>
          </a:p>
          <a:p>
            <a:r>
              <a:rPr lang="en-US" sz="2000" dirty="0"/>
              <a:t>Materials:</a:t>
            </a:r>
          </a:p>
          <a:p>
            <a:pPr marL="342900" indent="-342900">
              <a:buFont typeface="Arial" panose="020B0604020202020204" pitchFamily="34" charset="0"/>
              <a:buChar char="•"/>
            </a:pPr>
            <a:r>
              <a:rPr lang="en-US" sz="2000" dirty="0"/>
              <a:t>Scissors</a:t>
            </a:r>
          </a:p>
          <a:p>
            <a:pPr marL="342900" indent="-342900">
              <a:buFont typeface="Arial" panose="020B0604020202020204" pitchFamily="34" charset="0"/>
              <a:buChar char="•"/>
            </a:pPr>
            <a:r>
              <a:rPr lang="en-US" sz="2000" dirty="0"/>
              <a:t>Green paper plate</a:t>
            </a:r>
          </a:p>
          <a:p>
            <a:pPr marL="342900" indent="-342900">
              <a:buFont typeface="Arial" panose="020B0604020202020204" pitchFamily="34" charset="0"/>
              <a:buChar char="•"/>
            </a:pPr>
            <a:endParaRPr lang="en-US" sz="2000" dirty="0"/>
          </a:p>
        </p:txBody>
      </p:sp>
      <p:sp>
        <p:nvSpPr>
          <p:cNvPr id="3" name="TextBox 2">
            <a:extLst>
              <a:ext uri="{FF2B5EF4-FFF2-40B4-BE49-F238E27FC236}">
                <a16:creationId xmlns:a16="http://schemas.microsoft.com/office/drawing/2014/main" id="{BEE45123-52EC-43D1-8F39-B0B462DD1610}"/>
              </a:ext>
            </a:extLst>
          </p:cNvPr>
          <p:cNvSpPr txBox="1"/>
          <p:nvPr/>
        </p:nvSpPr>
        <p:spPr>
          <a:xfrm>
            <a:off x="5655562" y="1020215"/>
            <a:ext cx="4184672" cy="954107"/>
          </a:xfrm>
          <a:prstGeom prst="rect">
            <a:avLst/>
          </a:prstGeom>
          <a:noFill/>
        </p:spPr>
        <p:txBody>
          <a:bodyPr wrap="none" rtlCol="0">
            <a:spAutoFit/>
          </a:bodyPr>
          <a:lstStyle/>
          <a:p>
            <a:r>
              <a:rPr lang="en-US" sz="2000" dirty="0"/>
              <a:t>Directions:</a:t>
            </a:r>
          </a:p>
          <a:p>
            <a:pPr marL="342900" indent="-342900">
              <a:buFont typeface="+mj-lt"/>
              <a:buAutoNum type="arabicPeriod"/>
            </a:pPr>
            <a:r>
              <a:rPr lang="en-US" dirty="0"/>
              <a:t>Cut off edge around green paper plate.</a:t>
            </a:r>
          </a:p>
          <a:p>
            <a:pPr marL="342900" indent="-342900">
              <a:buFont typeface="+mj-lt"/>
              <a:buAutoNum type="arabicPeriod"/>
            </a:pPr>
            <a:r>
              <a:rPr lang="en-US" dirty="0"/>
              <a:t>Cut a triangle (pizza slice) from plate.</a:t>
            </a:r>
          </a:p>
        </p:txBody>
      </p:sp>
      <p:pic>
        <p:nvPicPr>
          <p:cNvPr id="6" name="Picture 5" descr="A picture containing person&#10;&#10;Description generated with very high confidence">
            <a:extLst>
              <a:ext uri="{FF2B5EF4-FFF2-40B4-BE49-F238E27FC236}">
                <a16:creationId xmlns:a16="http://schemas.microsoft.com/office/drawing/2014/main" id="{5FDEAB4E-E475-4CA4-A398-1036CC4AC7B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220305" y="2685117"/>
            <a:ext cx="3518528" cy="3010014"/>
          </a:xfrm>
          <a:prstGeom prst="rect">
            <a:avLst/>
          </a:prstGeom>
        </p:spPr>
      </p:pic>
      <p:pic>
        <p:nvPicPr>
          <p:cNvPr id="10" name="Picture 9" descr="A close up of a logo&#10;&#10;Description generated with high confidence">
            <a:extLst>
              <a:ext uri="{FF2B5EF4-FFF2-40B4-BE49-F238E27FC236}">
                <a16:creationId xmlns:a16="http://schemas.microsoft.com/office/drawing/2014/main" id="{220ED414-7879-457A-BA05-5466897FC0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3716494" y="2650129"/>
            <a:ext cx="4290351" cy="3217763"/>
          </a:xfrm>
          <a:prstGeom prst="rect">
            <a:avLst/>
          </a:prstGeom>
        </p:spPr>
      </p:pic>
      <p:pic>
        <p:nvPicPr>
          <p:cNvPr id="12" name="Picture 11">
            <a:extLst>
              <a:ext uri="{FF2B5EF4-FFF2-40B4-BE49-F238E27FC236}">
                <a16:creationId xmlns:a16="http://schemas.microsoft.com/office/drawing/2014/main" id="{47F4D8F3-3A2F-4DC9-A856-F75316BF783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8515928" y="2403072"/>
            <a:ext cx="3157549" cy="3711878"/>
          </a:xfrm>
          <a:prstGeom prst="rect">
            <a:avLst/>
          </a:prstGeom>
        </p:spPr>
      </p:pic>
    </p:spTree>
    <p:extLst>
      <p:ext uri="{BB962C8B-B14F-4D97-AF65-F5344CB8AC3E}">
        <p14:creationId xmlns:p14="http://schemas.microsoft.com/office/powerpoint/2010/main" val="3421111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583FDA-FD3F-48E4-8E76-1D1CE9735C60}"/>
              </a:ext>
            </a:extLst>
          </p:cNvPr>
          <p:cNvSpPr txBox="1"/>
          <p:nvPr/>
        </p:nvSpPr>
        <p:spPr>
          <a:xfrm>
            <a:off x="1066201" y="185350"/>
            <a:ext cx="5764427" cy="2185214"/>
          </a:xfrm>
          <a:prstGeom prst="rect">
            <a:avLst/>
          </a:prstGeom>
          <a:noFill/>
        </p:spPr>
        <p:txBody>
          <a:bodyPr wrap="square" rtlCol="0">
            <a:spAutoFit/>
          </a:bodyPr>
          <a:lstStyle/>
          <a:p>
            <a:r>
              <a:rPr lang="en-US" sz="2800" dirty="0"/>
              <a:t>Step 2: Cut Petals</a:t>
            </a:r>
          </a:p>
          <a:p>
            <a:endParaRPr lang="en-US" sz="2800" dirty="0"/>
          </a:p>
          <a:p>
            <a:r>
              <a:rPr lang="en-US" sz="2000" dirty="0"/>
              <a:t>Materials:</a:t>
            </a:r>
          </a:p>
          <a:p>
            <a:pPr marL="342900" indent="-342900">
              <a:buFont typeface="Arial" panose="020B0604020202020204" pitchFamily="34" charset="0"/>
              <a:buChar char="•"/>
            </a:pPr>
            <a:r>
              <a:rPr lang="en-US" sz="2000" dirty="0"/>
              <a:t>Scissors</a:t>
            </a:r>
          </a:p>
          <a:p>
            <a:pPr marL="342900" indent="-342900">
              <a:buFont typeface="Arial" panose="020B0604020202020204" pitchFamily="34" charset="0"/>
              <a:buChar char="•"/>
            </a:pPr>
            <a:r>
              <a:rPr lang="en-US" sz="2000" dirty="0"/>
              <a:t>2 painted sheets of petals</a:t>
            </a:r>
          </a:p>
          <a:p>
            <a:pPr marL="342900" indent="-342900">
              <a:buFont typeface="Arial" panose="020B0604020202020204" pitchFamily="34" charset="0"/>
              <a:buChar char="•"/>
            </a:pPr>
            <a:endParaRPr lang="en-US" sz="2000" dirty="0"/>
          </a:p>
        </p:txBody>
      </p:sp>
      <p:sp>
        <p:nvSpPr>
          <p:cNvPr id="3" name="TextBox 2">
            <a:extLst>
              <a:ext uri="{FF2B5EF4-FFF2-40B4-BE49-F238E27FC236}">
                <a16:creationId xmlns:a16="http://schemas.microsoft.com/office/drawing/2014/main" id="{BEE45123-52EC-43D1-8F39-B0B462DD1610}"/>
              </a:ext>
            </a:extLst>
          </p:cNvPr>
          <p:cNvSpPr txBox="1"/>
          <p:nvPr/>
        </p:nvSpPr>
        <p:spPr>
          <a:xfrm>
            <a:off x="5655562" y="1020215"/>
            <a:ext cx="5809162" cy="1231106"/>
          </a:xfrm>
          <a:prstGeom prst="rect">
            <a:avLst/>
          </a:prstGeom>
          <a:noFill/>
        </p:spPr>
        <p:txBody>
          <a:bodyPr wrap="square" rtlCol="0">
            <a:spAutoFit/>
          </a:bodyPr>
          <a:lstStyle/>
          <a:p>
            <a:r>
              <a:rPr lang="en-US" sz="2000" dirty="0"/>
              <a:t>Directions:</a:t>
            </a:r>
          </a:p>
          <a:p>
            <a:pPr marL="342900" indent="-342900">
              <a:buFont typeface="+mj-lt"/>
              <a:buAutoNum type="arabicPeriod"/>
            </a:pPr>
            <a:r>
              <a:rPr lang="en-US" dirty="0"/>
              <a:t>Cut all 18 petals out.</a:t>
            </a:r>
          </a:p>
          <a:p>
            <a:pPr marL="342900" indent="-342900">
              <a:buFont typeface="+mj-lt"/>
              <a:buAutoNum type="arabicPeriod"/>
            </a:pPr>
            <a:r>
              <a:rPr lang="en-US" dirty="0"/>
              <a:t>Sort in to piles by number – 1, 2, and 3. </a:t>
            </a:r>
          </a:p>
          <a:p>
            <a:r>
              <a:rPr lang="en-US" dirty="0"/>
              <a:t>       You should have 6 petals in each pile.</a:t>
            </a:r>
          </a:p>
        </p:txBody>
      </p:sp>
      <p:pic>
        <p:nvPicPr>
          <p:cNvPr id="5" name="Picture 4" descr="A close up of a piece of paper&#10;&#10;Description generated with high confidence">
            <a:extLst>
              <a:ext uri="{FF2B5EF4-FFF2-40B4-BE49-F238E27FC236}">
                <a16:creationId xmlns:a16="http://schemas.microsoft.com/office/drawing/2014/main" id="{753B050D-E832-455B-A4AC-0A038D83496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833968" y="2421818"/>
            <a:ext cx="4009204" cy="3906697"/>
          </a:xfrm>
          <a:prstGeom prst="rect">
            <a:avLst/>
          </a:prstGeom>
        </p:spPr>
      </p:pic>
      <p:pic>
        <p:nvPicPr>
          <p:cNvPr id="8" name="Picture 7">
            <a:extLst>
              <a:ext uri="{FF2B5EF4-FFF2-40B4-BE49-F238E27FC236}">
                <a16:creationId xmlns:a16="http://schemas.microsoft.com/office/drawing/2014/main" id="{41A3D69F-B11A-4ED5-9B20-374F8D263C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6931547" y="1739822"/>
            <a:ext cx="3472405" cy="5143500"/>
          </a:xfrm>
          <a:prstGeom prst="rect">
            <a:avLst/>
          </a:prstGeom>
        </p:spPr>
      </p:pic>
    </p:spTree>
    <p:extLst>
      <p:ext uri="{BB962C8B-B14F-4D97-AF65-F5344CB8AC3E}">
        <p14:creationId xmlns:p14="http://schemas.microsoft.com/office/powerpoint/2010/main" val="3256623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583FDA-FD3F-48E4-8E76-1D1CE9735C60}"/>
              </a:ext>
            </a:extLst>
          </p:cNvPr>
          <p:cNvSpPr txBox="1"/>
          <p:nvPr/>
        </p:nvSpPr>
        <p:spPr>
          <a:xfrm>
            <a:off x="1066201" y="185350"/>
            <a:ext cx="5764427" cy="2431435"/>
          </a:xfrm>
          <a:prstGeom prst="rect">
            <a:avLst/>
          </a:prstGeom>
          <a:noFill/>
        </p:spPr>
        <p:txBody>
          <a:bodyPr wrap="square" rtlCol="0">
            <a:spAutoFit/>
          </a:bodyPr>
          <a:lstStyle/>
          <a:p>
            <a:r>
              <a:rPr lang="en-US" sz="2800" dirty="0"/>
              <a:t>Step 3: Glue Lily Pad to Background</a:t>
            </a:r>
          </a:p>
          <a:p>
            <a:endParaRPr lang="en-US" sz="2400" dirty="0"/>
          </a:p>
          <a:p>
            <a:r>
              <a:rPr lang="en-US" sz="2000" dirty="0"/>
              <a:t>Materials:</a:t>
            </a:r>
          </a:p>
          <a:p>
            <a:pPr marL="342900" indent="-342900">
              <a:buFont typeface="Arial" panose="020B0604020202020204" pitchFamily="34" charset="0"/>
              <a:buChar char="•"/>
            </a:pPr>
            <a:r>
              <a:rPr lang="en-US" sz="2000" dirty="0"/>
              <a:t>Blue Background</a:t>
            </a:r>
          </a:p>
          <a:p>
            <a:pPr marL="342900" indent="-342900">
              <a:buFont typeface="Arial" panose="020B0604020202020204" pitchFamily="34" charset="0"/>
              <a:buChar char="•"/>
            </a:pPr>
            <a:r>
              <a:rPr lang="en-US" sz="2000" dirty="0"/>
              <a:t>Green Lily Pad</a:t>
            </a:r>
          </a:p>
          <a:p>
            <a:pPr marL="342900" indent="-342900">
              <a:buFont typeface="Arial" panose="020B0604020202020204" pitchFamily="34" charset="0"/>
              <a:buChar char="•"/>
            </a:pPr>
            <a:r>
              <a:rPr lang="en-US" sz="2000" dirty="0"/>
              <a:t>Glue</a:t>
            </a:r>
          </a:p>
          <a:p>
            <a:pPr marL="342900" indent="-342900">
              <a:buFont typeface="Arial" panose="020B0604020202020204" pitchFamily="34" charset="0"/>
              <a:buChar char="•"/>
            </a:pPr>
            <a:endParaRPr lang="en-US" sz="2000" dirty="0"/>
          </a:p>
        </p:txBody>
      </p:sp>
      <p:sp>
        <p:nvSpPr>
          <p:cNvPr id="3" name="TextBox 2">
            <a:extLst>
              <a:ext uri="{FF2B5EF4-FFF2-40B4-BE49-F238E27FC236}">
                <a16:creationId xmlns:a16="http://schemas.microsoft.com/office/drawing/2014/main" id="{BEE45123-52EC-43D1-8F39-B0B462DD1610}"/>
              </a:ext>
            </a:extLst>
          </p:cNvPr>
          <p:cNvSpPr txBox="1"/>
          <p:nvPr/>
        </p:nvSpPr>
        <p:spPr>
          <a:xfrm>
            <a:off x="5655562" y="1020215"/>
            <a:ext cx="5809162" cy="707886"/>
          </a:xfrm>
          <a:prstGeom prst="rect">
            <a:avLst/>
          </a:prstGeom>
          <a:noFill/>
        </p:spPr>
        <p:txBody>
          <a:bodyPr wrap="square" rtlCol="0">
            <a:spAutoFit/>
          </a:bodyPr>
          <a:lstStyle/>
          <a:p>
            <a:r>
              <a:rPr lang="en-US" sz="2000" dirty="0"/>
              <a:t>Directions:</a:t>
            </a:r>
          </a:p>
          <a:p>
            <a:pPr marL="342900" indent="-342900">
              <a:buFont typeface="+mj-lt"/>
              <a:buAutoNum type="arabicPeriod"/>
            </a:pPr>
            <a:r>
              <a:rPr lang="en-US" sz="2000" dirty="0"/>
              <a:t>Glue Lily Pad to Blue Background</a:t>
            </a:r>
          </a:p>
        </p:txBody>
      </p:sp>
      <p:pic>
        <p:nvPicPr>
          <p:cNvPr id="6" name="Picture 5" descr="A picture containing person, indoor, sitting&#10;&#10;Description generated with high confidence">
            <a:extLst>
              <a:ext uri="{FF2B5EF4-FFF2-40B4-BE49-F238E27FC236}">
                <a16:creationId xmlns:a16="http://schemas.microsoft.com/office/drawing/2014/main" id="{8D52490E-A59A-4347-A3A5-151753B7D8A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1096235" y="2804431"/>
            <a:ext cx="4173602" cy="3449259"/>
          </a:xfrm>
          <a:prstGeom prst="rect">
            <a:avLst/>
          </a:prstGeom>
        </p:spPr>
      </p:pic>
      <p:pic>
        <p:nvPicPr>
          <p:cNvPr id="9" name="Picture 8">
            <a:extLst>
              <a:ext uri="{FF2B5EF4-FFF2-40B4-BE49-F238E27FC236}">
                <a16:creationId xmlns:a16="http://schemas.microsoft.com/office/drawing/2014/main" id="{B484E374-2376-4AE2-9E6C-4E448631A9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6231742" y="2114010"/>
            <a:ext cx="4246268" cy="4757436"/>
          </a:xfrm>
          <a:prstGeom prst="rect">
            <a:avLst/>
          </a:prstGeom>
        </p:spPr>
      </p:pic>
    </p:spTree>
    <p:extLst>
      <p:ext uri="{BB962C8B-B14F-4D97-AF65-F5344CB8AC3E}">
        <p14:creationId xmlns:p14="http://schemas.microsoft.com/office/powerpoint/2010/main" val="964380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583FDA-FD3F-48E4-8E76-1D1CE9735C60}"/>
              </a:ext>
            </a:extLst>
          </p:cNvPr>
          <p:cNvSpPr txBox="1"/>
          <p:nvPr/>
        </p:nvSpPr>
        <p:spPr>
          <a:xfrm>
            <a:off x="1066201" y="185350"/>
            <a:ext cx="5764427" cy="2431435"/>
          </a:xfrm>
          <a:prstGeom prst="rect">
            <a:avLst/>
          </a:prstGeom>
          <a:noFill/>
        </p:spPr>
        <p:txBody>
          <a:bodyPr wrap="square" rtlCol="0">
            <a:spAutoFit/>
          </a:bodyPr>
          <a:lstStyle/>
          <a:p>
            <a:r>
              <a:rPr lang="en-US" sz="2800" dirty="0"/>
              <a:t>Step 4: Glue Petals</a:t>
            </a:r>
          </a:p>
          <a:p>
            <a:endParaRPr lang="en-US" sz="2400" dirty="0"/>
          </a:p>
          <a:p>
            <a:r>
              <a:rPr lang="en-US" sz="2000" dirty="0"/>
              <a:t>Materials:</a:t>
            </a:r>
          </a:p>
          <a:p>
            <a:pPr marL="342900" indent="-342900">
              <a:buFont typeface="Arial" panose="020B0604020202020204" pitchFamily="34" charset="0"/>
              <a:buChar char="•"/>
            </a:pPr>
            <a:r>
              <a:rPr lang="en-US" sz="2000" dirty="0"/>
              <a:t>Glued Background and Lily Pad</a:t>
            </a:r>
          </a:p>
          <a:p>
            <a:pPr marL="342900" indent="-342900">
              <a:buFont typeface="Arial" panose="020B0604020202020204" pitchFamily="34" charset="0"/>
              <a:buChar char="•"/>
            </a:pPr>
            <a:r>
              <a:rPr lang="en-US" sz="2000" dirty="0"/>
              <a:t>18 Petals</a:t>
            </a:r>
          </a:p>
          <a:p>
            <a:pPr marL="342900" indent="-342900">
              <a:buFont typeface="Arial" panose="020B0604020202020204" pitchFamily="34" charset="0"/>
              <a:buChar char="•"/>
            </a:pPr>
            <a:r>
              <a:rPr lang="en-US" sz="2000" dirty="0"/>
              <a:t>Glue</a:t>
            </a:r>
          </a:p>
          <a:p>
            <a:pPr marL="342900" indent="-342900">
              <a:buFont typeface="Arial" panose="020B0604020202020204" pitchFamily="34" charset="0"/>
              <a:buChar char="•"/>
            </a:pPr>
            <a:endParaRPr lang="en-US" sz="2000" dirty="0"/>
          </a:p>
        </p:txBody>
      </p:sp>
      <p:sp>
        <p:nvSpPr>
          <p:cNvPr id="3" name="TextBox 2">
            <a:extLst>
              <a:ext uri="{FF2B5EF4-FFF2-40B4-BE49-F238E27FC236}">
                <a16:creationId xmlns:a16="http://schemas.microsoft.com/office/drawing/2014/main" id="{BEE45123-52EC-43D1-8F39-B0B462DD1610}"/>
              </a:ext>
            </a:extLst>
          </p:cNvPr>
          <p:cNvSpPr txBox="1"/>
          <p:nvPr/>
        </p:nvSpPr>
        <p:spPr>
          <a:xfrm>
            <a:off x="5655562" y="1020215"/>
            <a:ext cx="5809162" cy="1631216"/>
          </a:xfrm>
          <a:prstGeom prst="rect">
            <a:avLst/>
          </a:prstGeom>
          <a:noFill/>
        </p:spPr>
        <p:txBody>
          <a:bodyPr wrap="square" rtlCol="0">
            <a:spAutoFit/>
          </a:bodyPr>
          <a:lstStyle/>
          <a:p>
            <a:r>
              <a:rPr lang="en-US" sz="2000" dirty="0"/>
              <a:t>Directions:</a:t>
            </a:r>
          </a:p>
          <a:p>
            <a:pPr marL="342900" indent="-342900">
              <a:buFont typeface="+mj-lt"/>
              <a:buAutoNum type="arabicPeriod"/>
            </a:pPr>
            <a:r>
              <a:rPr lang="en-US" sz="2000" dirty="0"/>
              <a:t>Start with number 1 Petals. Glue 1’s in a circle making a flower. Overlap ends.</a:t>
            </a:r>
          </a:p>
          <a:p>
            <a:pPr marL="342900" indent="-342900">
              <a:buFont typeface="+mj-lt"/>
              <a:buAutoNum type="arabicPeriod"/>
            </a:pPr>
            <a:r>
              <a:rPr lang="en-US" sz="2000" dirty="0"/>
              <a:t>Glue 2’s in a circle, overlapping ends in the middle.</a:t>
            </a:r>
          </a:p>
          <a:p>
            <a:pPr marL="342900" indent="-342900">
              <a:buFont typeface="+mj-lt"/>
              <a:buAutoNum type="arabicPeriod"/>
            </a:pPr>
            <a:r>
              <a:rPr lang="en-US" sz="2000" dirty="0"/>
              <a:t>Glue 3’s in a circle, overlapping ends in the middle.</a:t>
            </a:r>
          </a:p>
        </p:txBody>
      </p:sp>
      <p:pic>
        <p:nvPicPr>
          <p:cNvPr id="5" name="Picture 4" descr="A picture containing person, indoor, table&#10;&#10;Description generated with very high confidence">
            <a:extLst>
              <a:ext uri="{FF2B5EF4-FFF2-40B4-BE49-F238E27FC236}">
                <a16:creationId xmlns:a16="http://schemas.microsoft.com/office/drawing/2014/main" id="{2906461F-941B-4CCA-A92F-36934D71A47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289200" y="2945448"/>
            <a:ext cx="2783334" cy="3050170"/>
          </a:xfrm>
          <a:prstGeom prst="rect">
            <a:avLst/>
          </a:prstGeom>
        </p:spPr>
      </p:pic>
      <p:pic>
        <p:nvPicPr>
          <p:cNvPr id="8" name="Picture 7">
            <a:extLst>
              <a:ext uri="{FF2B5EF4-FFF2-40B4-BE49-F238E27FC236}">
                <a16:creationId xmlns:a16="http://schemas.microsoft.com/office/drawing/2014/main" id="{125F3AB3-4F66-40E7-A2D8-40E318F655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3248324" y="3148253"/>
            <a:ext cx="2783334" cy="2644560"/>
          </a:xfrm>
          <a:prstGeom prst="rect">
            <a:avLst/>
          </a:prstGeom>
        </p:spPr>
      </p:pic>
      <p:pic>
        <p:nvPicPr>
          <p:cNvPr id="11" name="Picture 10" descr="A picture containing indoor, wall, table&#10;&#10;Description generated with very high confidence">
            <a:extLst>
              <a:ext uri="{FF2B5EF4-FFF2-40B4-BE49-F238E27FC236}">
                <a16:creationId xmlns:a16="http://schemas.microsoft.com/office/drawing/2014/main" id="{7AC39E65-CF67-44EB-A485-F04A416C0B3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6199988" y="2970509"/>
            <a:ext cx="2786918" cy="3003632"/>
          </a:xfrm>
          <a:prstGeom prst="rect">
            <a:avLst/>
          </a:prstGeom>
        </p:spPr>
      </p:pic>
      <p:pic>
        <p:nvPicPr>
          <p:cNvPr id="13" name="Picture 12" descr="A picture containing pinwheel&#10;&#10;Description generated with high confidence">
            <a:extLst>
              <a:ext uri="{FF2B5EF4-FFF2-40B4-BE49-F238E27FC236}">
                <a16:creationId xmlns:a16="http://schemas.microsoft.com/office/drawing/2014/main" id="{348F13CF-0049-4BB5-8B55-68D5AA6360E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rot="5400000">
            <a:off x="9285817" y="3017675"/>
            <a:ext cx="2758917" cy="2881303"/>
          </a:xfrm>
          <a:prstGeom prst="rect">
            <a:avLst/>
          </a:prstGeom>
        </p:spPr>
      </p:pic>
      <p:sp>
        <p:nvSpPr>
          <p:cNvPr id="14" name="TextBox 13">
            <a:extLst>
              <a:ext uri="{FF2B5EF4-FFF2-40B4-BE49-F238E27FC236}">
                <a16:creationId xmlns:a16="http://schemas.microsoft.com/office/drawing/2014/main" id="{2FF50BAF-0B64-4F75-9C76-BEA13ADD8B2B}"/>
              </a:ext>
            </a:extLst>
          </p:cNvPr>
          <p:cNvSpPr txBox="1"/>
          <p:nvPr/>
        </p:nvSpPr>
        <p:spPr>
          <a:xfrm>
            <a:off x="4281296" y="4088994"/>
            <a:ext cx="734992" cy="369332"/>
          </a:xfrm>
          <a:prstGeom prst="rect">
            <a:avLst/>
          </a:prstGeom>
          <a:noFill/>
        </p:spPr>
        <p:txBody>
          <a:bodyPr wrap="square" rtlCol="0">
            <a:spAutoFit/>
          </a:bodyPr>
          <a:lstStyle/>
          <a:p>
            <a:r>
              <a:rPr lang="en-US" dirty="0">
                <a:solidFill>
                  <a:schemeClr val="bg1"/>
                </a:solidFill>
                <a:latin typeface="Arial Black" panose="020B0A04020102020204" pitchFamily="34" charset="0"/>
              </a:rPr>
              <a:t>1’s</a:t>
            </a:r>
          </a:p>
        </p:txBody>
      </p:sp>
      <p:sp>
        <p:nvSpPr>
          <p:cNvPr id="15" name="TextBox 14">
            <a:extLst>
              <a:ext uri="{FF2B5EF4-FFF2-40B4-BE49-F238E27FC236}">
                <a16:creationId xmlns:a16="http://schemas.microsoft.com/office/drawing/2014/main" id="{0A0545C8-02EA-4562-B1EB-97E2A21E4F15}"/>
              </a:ext>
            </a:extLst>
          </p:cNvPr>
          <p:cNvSpPr txBox="1"/>
          <p:nvPr/>
        </p:nvSpPr>
        <p:spPr>
          <a:xfrm>
            <a:off x="7344729" y="4088994"/>
            <a:ext cx="734992" cy="369332"/>
          </a:xfrm>
          <a:prstGeom prst="rect">
            <a:avLst/>
          </a:prstGeom>
          <a:noFill/>
        </p:spPr>
        <p:txBody>
          <a:bodyPr wrap="square" rtlCol="0">
            <a:spAutoFit/>
          </a:bodyPr>
          <a:lstStyle/>
          <a:p>
            <a:r>
              <a:rPr lang="en-US" dirty="0">
                <a:solidFill>
                  <a:schemeClr val="bg1"/>
                </a:solidFill>
                <a:latin typeface="Arial Black" panose="020B0A04020102020204" pitchFamily="34" charset="0"/>
              </a:rPr>
              <a:t>2’s</a:t>
            </a:r>
          </a:p>
        </p:txBody>
      </p:sp>
      <p:sp>
        <p:nvSpPr>
          <p:cNvPr id="16" name="TextBox 15">
            <a:extLst>
              <a:ext uri="{FF2B5EF4-FFF2-40B4-BE49-F238E27FC236}">
                <a16:creationId xmlns:a16="http://schemas.microsoft.com/office/drawing/2014/main" id="{40F3077E-97BE-4856-9621-5F9080292183}"/>
              </a:ext>
            </a:extLst>
          </p:cNvPr>
          <p:cNvSpPr txBox="1"/>
          <p:nvPr/>
        </p:nvSpPr>
        <p:spPr>
          <a:xfrm>
            <a:off x="10504617" y="4206570"/>
            <a:ext cx="734992" cy="369332"/>
          </a:xfrm>
          <a:prstGeom prst="rect">
            <a:avLst/>
          </a:prstGeom>
          <a:noFill/>
        </p:spPr>
        <p:txBody>
          <a:bodyPr wrap="square" rtlCol="0">
            <a:spAutoFit/>
          </a:bodyPr>
          <a:lstStyle/>
          <a:p>
            <a:r>
              <a:rPr lang="en-US" dirty="0">
                <a:solidFill>
                  <a:schemeClr val="bg1"/>
                </a:solidFill>
                <a:latin typeface="Arial Black" panose="020B0A04020102020204" pitchFamily="34" charset="0"/>
              </a:rPr>
              <a:t>3’s</a:t>
            </a:r>
          </a:p>
        </p:txBody>
      </p:sp>
    </p:spTree>
    <p:extLst>
      <p:ext uri="{BB962C8B-B14F-4D97-AF65-F5344CB8AC3E}">
        <p14:creationId xmlns:p14="http://schemas.microsoft.com/office/powerpoint/2010/main" val="2521954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583FDA-FD3F-48E4-8E76-1D1CE9735C60}"/>
              </a:ext>
            </a:extLst>
          </p:cNvPr>
          <p:cNvSpPr txBox="1"/>
          <p:nvPr/>
        </p:nvSpPr>
        <p:spPr>
          <a:xfrm>
            <a:off x="1066201" y="185350"/>
            <a:ext cx="5764427" cy="2739211"/>
          </a:xfrm>
          <a:prstGeom prst="rect">
            <a:avLst/>
          </a:prstGeom>
          <a:noFill/>
        </p:spPr>
        <p:txBody>
          <a:bodyPr wrap="square" rtlCol="0">
            <a:spAutoFit/>
          </a:bodyPr>
          <a:lstStyle/>
          <a:p>
            <a:r>
              <a:rPr lang="en-US" sz="2800" dirty="0"/>
              <a:t>Step 5: Glue Yellow Middle</a:t>
            </a:r>
          </a:p>
          <a:p>
            <a:endParaRPr lang="en-US" sz="2400" dirty="0"/>
          </a:p>
          <a:p>
            <a:r>
              <a:rPr lang="en-US" sz="2000" dirty="0"/>
              <a:t>Materials:</a:t>
            </a:r>
          </a:p>
          <a:p>
            <a:pPr marL="342900" indent="-342900">
              <a:buFont typeface="Arial" panose="020B0604020202020204" pitchFamily="34" charset="0"/>
              <a:buChar char="•"/>
            </a:pPr>
            <a:r>
              <a:rPr lang="en-US" sz="2000" dirty="0"/>
              <a:t>Glued Background, Lily Pad, and Petals</a:t>
            </a:r>
          </a:p>
          <a:p>
            <a:pPr marL="342900" indent="-342900">
              <a:buFont typeface="Arial" panose="020B0604020202020204" pitchFamily="34" charset="0"/>
              <a:buChar char="•"/>
            </a:pPr>
            <a:r>
              <a:rPr lang="en-US" sz="2000" dirty="0"/>
              <a:t>2 pieces of yellow tissue paper</a:t>
            </a:r>
          </a:p>
          <a:p>
            <a:pPr marL="342900" indent="-342900">
              <a:buFont typeface="Arial" panose="020B0604020202020204" pitchFamily="34" charset="0"/>
              <a:buChar char="•"/>
            </a:pPr>
            <a:r>
              <a:rPr lang="en-US" sz="2000" dirty="0"/>
              <a:t>Glue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sp>
        <p:nvSpPr>
          <p:cNvPr id="3" name="TextBox 2">
            <a:extLst>
              <a:ext uri="{FF2B5EF4-FFF2-40B4-BE49-F238E27FC236}">
                <a16:creationId xmlns:a16="http://schemas.microsoft.com/office/drawing/2014/main" id="{BEE45123-52EC-43D1-8F39-B0B462DD1610}"/>
              </a:ext>
            </a:extLst>
          </p:cNvPr>
          <p:cNvSpPr txBox="1"/>
          <p:nvPr/>
        </p:nvSpPr>
        <p:spPr>
          <a:xfrm>
            <a:off x="5655562" y="1020215"/>
            <a:ext cx="5953846" cy="1938992"/>
          </a:xfrm>
          <a:prstGeom prst="rect">
            <a:avLst/>
          </a:prstGeom>
          <a:noFill/>
        </p:spPr>
        <p:txBody>
          <a:bodyPr wrap="square" rtlCol="0">
            <a:spAutoFit/>
          </a:bodyPr>
          <a:lstStyle/>
          <a:p>
            <a:r>
              <a:rPr lang="en-US" sz="2000" dirty="0"/>
              <a:t>Directions:</a:t>
            </a:r>
          </a:p>
          <a:p>
            <a:pPr marL="342900" indent="-342900">
              <a:buFont typeface="+mj-lt"/>
              <a:buAutoNum type="arabicPeriod"/>
            </a:pPr>
            <a:r>
              <a:rPr lang="en-US" sz="2000" dirty="0"/>
              <a:t>Put a dab of glue in the middle of the flower.</a:t>
            </a:r>
          </a:p>
          <a:p>
            <a:pPr marL="342900" indent="-342900">
              <a:buFont typeface="+mj-lt"/>
              <a:buAutoNum type="arabicPeriod"/>
            </a:pPr>
            <a:r>
              <a:rPr lang="en-US" sz="2000" dirty="0"/>
              <a:t>Place one piece of tissue paper on it.</a:t>
            </a:r>
          </a:p>
          <a:p>
            <a:pPr marL="342900" indent="-342900">
              <a:buFont typeface="+mj-lt"/>
              <a:buAutoNum type="arabicPeriod"/>
            </a:pPr>
            <a:r>
              <a:rPr lang="en-US" sz="2000" dirty="0"/>
              <a:t>Put another dab of glue in the middle.</a:t>
            </a:r>
          </a:p>
          <a:p>
            <a:pPr marL="342900" indent="-342900">
              <a:buFont typeface="+mj-lt"/>
              <a:buAutoNum type="arabicPeriod"/>
            </a:pPr>
            <a:r>
              <a:rPr lang="en-US" sz="2000" dirty="0"/>
              <a:t>Place other piece of tissue paper on it.</a:t>
            </a:r>
          </a:p>
          <a:p>
            <a:pPr marL="342900" indent="-342900">
              <a:buFont typeface="+mj-lt"/>
              <a:buAutoNum type="arabicPeriod"/>
            </a:pPr>
            <a:r>
              <a:rPr lang="en-US" sz="2000" dirty="0"/>
              <a:t>Holding in the middle with one finger, scrunch it up.</a:t>
            </a:r>
          </a:p>
        </p:txBody>
      </p:sp>
      <p:pic>
        <p:nvPicPr>
          <p:cNvPr id="13" name="Picture 12" descr="A picture containing pinwheel&#10;&#10;Description generated with high confidence">
            <a:extLst>
              <a:ext uri="{FF2B5EF4-FFF2-40B4-BE49-F238E27FC236}">
                <a16:creationId xmlns:a16="http://schemas.microsoft.com/office/drawing/2014/main" id="{348F13CF-0049-4BB5-8B55-68D5AA6360E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rot="5400000">
            <a:off x="159344" y="2331208"/>
            <a:ext cx="2251274" cy="2351141"/>
          </a:xfrm>
          <a:prstGeom prst="rect">
            <a:avLst/>
          </a:prstGeom>
        </p:spPr>
      </p:pic>
      <p:sp>
        <p:nvSpPr>
          <p:cNvPr id="14" name="TextBox 13">
            <a:extLst>
              <a:ext uri="{FF2B5EF4-FFF2-40B4-BE49-F238E27FC236}">
                <a16:creationId xmlns:a16="http://schemas.microsoft.com/office/drawing/2014/main" id="{2FF50BAF-0B64-4F75-9C76-BEA13ADD8B2B}"/>
              </a:ext>
            </a:extLst>
          </p:cNvPr>
          <p:cNvSpPr txBox="1"/>
          <p:nvPr/>
        </p:nvSpPr>
        <p:spPr>
          <a:xfrm>
            <a:off x="4281296" y="4088994"/>
            <a:ext cx="734992" cy="369332"/>
          </a:xfrm>
          <a:prstGeom prst="rect">
            <a:avLst/>
          </a:prstGeom>
          <a:noFill/>
        </p:spPr>
        <p:txBody>
          <a:bodyPr wrap="square" rtlCol="0">
            <a:spAutoFit/>
          </a:bodyPr>
          <a:lstStyle/>
          <a:p>
            <a:r>
              <a:rPr lang="en-US" dirty="0">
                <a:solidFill>
                  <a:schemeClr val="bg1"/>
                </a:solidFill>
                <a:latin typeface="Arial Black" panose="020B0A04020102020204" pitchFamily="34" charset="0"/>
              </a:rPr>
              <a:t>1’s</a:t>
            </a:r>
          </a:p>
        </p:txBody>
      </p:sp>
      <p:sp>
        <p:nvSpPr>
          <p:cNvPr id="15" name="TextBox 14">
            <a:extLst>
              <a:ext uri="{FF2B5EF4-FFF2-40B4-BE49-F238E27FC236}">
                <a16:creationId xmlns:a16="http://schemas.microsoft.com/office/drawing/2014/main" id="{0A0545C8-02EA-4562-B1EB-97E2A21E4F15}"/>
              </a:ext>
            </a:extLst>
          </p:cNvPr>
          <p:cNvSpPr txBox="1"/>
          <p:nvPr/>
        </p:nvSpPr>
        <p:spPr>
          <a:xfrm>
            <a:off x="7344729" y="4088994"/>
            <a:ext cx="734992" cy="369332"/>
          </a:xfrm>
          <a:prstGeom prst="rect">
            <a:avLst/>
          </a:prstGeom>
          <a:noFill/>
        </p:spPr>
        <p:txBody>
          <a:bodyPr wrap="square" rtlCol="0">
            <a:spAutoFit/>
          </a:bodyPr>
          <a:lstStyle/>
          <a:p>
            <a:r>
              <a:rPr lang="en-US" dirty="0">
                <a:solidFill>
                  <a:schemeClr val="bg1"/>
                </a:solidFill>
                <a:latin typeface="Arial Black" panose="020B0A04020102020204" pitchFamily="34" charset="0"/>
              </a:rPr>
              <a:t>2’s</a:t>
            </a:r>
          </a:p>
        </p:txBody>
      </p:sp>
      <p:pic>
        <p:nvPicPr>
          <p:cNvPr id="6" name="Picture 5">
            <a:extLst>
              <a:ext uri="{FF2B5EF4-FFF2-40B4-BE49-F238E27FC236}">
                <a16:creationId xmlns:a16="http://schemas.microsoft.com/office/drawing/2014/main" id="{71B493AC-30A4-410D-9B0D-C0F76A4D53B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1398542" y="4378252"/>
            <a:ext cx="2304312" cy="2158015"/>
          </a:xfrm>
          <a:prstGeom prst="rect">
            <a:avLst/>
          </a:prstGeom>
        </p:spPr>
      </p:pic>
      <p:pic>
        <p:nvPicPr>
          <p:cNvPr id="9" name="Picture 8">
            <a:extLst>
              <a:ext uri="{FF2B5EF4-FFF2-40B4-BE49-F238E27FC236}">
                <a16:creationId xmlns:a16="http://schemas.microsoft.com/office/drawing/2014/main" id="{8C34387A-8BF3-4EBE-8B47-FEDA56DAA8E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3337117" y="3239851"/>
            <a:ext cx="2388631" cy="2130504"/>
          </a:xfrm>
          <a:prstGeom prst="rect">
            <a:avLst/>
          </a:prstGeom>
        </p:spPr>
      </p:pic>
      <p:pic>
        <p:nvPicPr>
          <p:cNvPr id="12" name="Picture 11">
            <a:extLst>
              <a:ext uri="{FF2B5EF4-FFF2-40B4-BE49-F238E27FC236}">
                <a16:creationId xmlns:a16="http://schemas.microsoft.com/office/drawing/2014/main" id="{CB8E7BA0-BBB9-432F-98B6-446BE9D3BEB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5295447" y="4325270"/>
            <a:ext cx="2569577" cy="2263978"/>
          </a:xfrm>
          <a:prstGeom prst="rect">
            <a:avLst/>
          </a:prstGeom>
        </p:spPr>
      </p:pic>
      <p:pic>
        <p:nvPicPr>
          <p:cNvPr id="18" name="Picture 17">
            <a:extLst>
              <a:ext uri="{FF2B5EF4-FFF2-40B4-BE49-F238E27FC236}">
                <a16:creationId xmlns:a16="http://schemas.microsoft.com/office/drawing/2014/main" id="{8106BF52-A02C-47B8-B4BE-558CDF93F44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7797035" y="3018200"/>
            <a:ext cx="2283110" cy="2452730"/>
          </a:xfrm>
          <a:prstGeom prst="rect">
            <a:avLst/>
          </a:prstGeom>
        </p:spPr>
      </p:pic>
      <p:pic>
        <p:nvPicPr>
          <p:cNvPr id="20" name="Picture 19">
            <a:extLst>
              <a:ext uri="{FF2B5EF4-FFF2-40B4-BE49-F238E27FC236}">
                <a16:creationId xmlns:a16="http://schemas.microsoft.com/office/drawing/2014/main" id="{0E08A5DC-E9C4-4F89-9697-54A1579DA48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5400000">
            <a:off x="9764732" y="4454235"/>
            <a:ext cx="2388632" cy="1969292"/>
          </a:xfrm>
          <a:prstGeom prst="rect">
            <a:avLst/>
          </a:prstGeom>
        </p:spPr>
      </p:pic>
    </p:spTree>
    <p:extLst>
      <p:ext uri="{BB962C8B-B14F-4D97-AF65-F5344CB8AC3E}">
        <p14:creationId xmlns:p14="http://schemas.microsoft.com/office/powerpoint/2010/main" val="151356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583FDA-FD3F-48E4-8E76-1D1CE9735C60}"/>
              </a:ext>
            </a:extLst>
          </p:cNvPr>
          <p:cNvSpPr txBox="1"/>
          <p:nvPr/>
        </p:nvSpPr>
        <p:spPr>
          <a:xfrm>
            <a:off x="1066201" y="185350"/>
            <a:ext cx="5764427" cy="1508105"/>
          </a:xfrm>
          <a:prstGeom prst="rect">
            <a:avLst/>
          </a:prstGeom>
          <a:noFill/>
        </p:spPr>
        <p:txBody>
          <a:bodyPr wrap="square" rtlCol="0">
            <a:spAutoFit/>
          </a:bodyPr>
          <a:lstStyle/>
          <a:p>
            <a:r>
              <a:rPr lang="en-US" sz="2800" dirty="0"/>
              <a:t>Step 6: Allow to Dry</a:t>
            </a:r>
          </a:p>
          <a:p>
            <a:endParaRPr lang="en-US" sz="24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pic>
        <p:nvPicPr>
          <p:cNvPr id="5" name="Picture 4" descr="A picture containing stationary&#10;&#10;Description generated with high confidence">
            <a:extLst>
              <a:ext uri="{FF2B5EF4-FFF2-40B4-BE49-F238E27FC236}">
                <a16:creationId xmlns:a16="http://schemas.microsoft.com/office/drawing/2014/main" id="{097884BF-10FC-4F01-A2A8-BE3C9CC8CC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3381737" y="1305769"/>
            <a:ext cx="5428526" cy="5143500"/>
          </a:xfrm>
          <a:prstGeom prst="rect">
            <a:avLst/>
          </a:prstGeom>
        </p:spPr>
      </p:pic>
    </p:spTree>
    <p:extLst>
      <p:ext uri="{BB962C8B-B14F-4D97-AF65-F5344CB8AC3E}">
        <p14:creationId xmlns:p14="http://schemas.microsoft.com/office/powerpoint/2010/main" val="3206776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Image result for monet caricatures">
            <a:extLst>
              <a:ext uri="{FF2B5EF4-FFF2-40B4-BE49-F238E27FC236}">
                <a16:creationId xmlns:a16="http://schemas.microsoft.com/office/drawing/2014/main" id="{0DBB416A-5CF7-4F3B-A908-6EEDE4590B4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1"/>
          <a:stretch/>
        </p:blipFill>
        <p:spPr bwMode="auto">
          <a:xfrm>
            <a:off x="7556408" y="10"/>
            <a:ext cx="4635591"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CFD275F-3DD4-4BFE-9D1B-BE2A008197B6}"/>
              </a:ext>
            </a:extLst>
          </p:cNvPr>
          <p:cNvSpPr>
            <a:spLocks noGrp="1"/>
          </p:cNvSpPr>
          <p:nvPr>
            <p:ph type="title"/>
          </p:nvPr>
        </p:nvSpPr>
        <p:spPr>
          <a:xfrm>
            <a:off x="648929" y="629266"/>
            <a:ext cx="6586491" cy="1676603"/>
          </a:xfrm>
        </p:spPr>
        <p:txBody>
          <a:bodyPr vert="horz" lIns="91440" tIns="45720" rIns="91440" bIns="45720" rtlCol="0" anchor="ctr">
            <a:normAutofit/>
          </a:bodyPr>
          <a:lstStyle/>
          <a:p>
            <a:r>
              <a:rPr lang="en-US" sz="4400" dirty="0"/>
              <a:t>CLAUDE MONET</a:t>
            </a:r>
            <a:br>
              <a:rPr lang="en-US" sz="4400" dirty="0"/>
            </a:br>
            <a:r>
              <a:rPr lang="en-US" sz="4400" dirty="0"/>
              <a:t>   (1840-1926)</a:t>
            </a:r>
          </a:p>
        </p:txBody>
      </p:sp>
      <p:sp>
        <p:nvSpPr>
          <p:cNvPr id="4" name="Text Placeholder 3">
            <a:extLst>
              <a:ext uri="{FF2B5EF4-FFF2-40B4-BE49-F238E27FC236}">
                <a16:creationId xmlns:a16="http://schemas.microsoft.com/office/drawing/2014/main" id="{53C0E7A0-766F-46DF-8E60-11221D5EBCB5}"/>
              </a:ext>
            </a:extLst>
          </p:cNvPr>
          <p:cNvSpPr>
            <a:spLocks noGrp="1"/>
          </p:cNvSpPr>
          <p:nvPr>
            <p:ph type="body" sz="half" idx="2"/>
          </p:nvPr>
        </p:nvSpPr>
        <p:spPr>
          <a:xfrm>
            <a:off x="463847" y="2512171"/>
            <a:ext cx="6956654" cy="4079922"/>
          </a:xfrm>
        </p:spPr>
        <p:txBody>
          <a:bodyPr vert="horz" lIns="91440" tIns="45720" rIns="91440" bIns="45720" rtlCol="0">
            <a:normAutofit/>
          </a:bodyPr>
          <a:lstStyle/>
          <a:p>
            <a:pPr marL="285750" indent="-228600">
              <a:buFont typeface="Arial" panose="020B0604020202020204" pitchFamily="34" charset="0"/>
              <a:buChar char="•"/>
            </a:pPr>
            <a:r>
              <a:rPr lang="en-US" sz="2400" dirty="0"/>
              <a:t>Claude Monet was born on November 15, 1840 in France</a:t>
            </a:r>
          </a:p>
          <a:p>
            <a:pPr marL="285750" indent="-228600">
              <a:buFont typeface="Arial" panose="020B0604020202020204" pitchFamily="34" charset="0"/>
              <a:buChar char="•"/>
            </a:pPr>
            <a:r>
              <a:rPr lang="en-US" sz="2400" dirty="0"/>
              <a:t>He loved to draw as a child. He began drawing funny pictures of people that were quite good.        </a:t>
            </a:r>
            <a:r>
              <a:rPr lang="en-US" sz="2400" dirty="0">
                <a:sym typeface="Wingdings" panose="05000000000000000000" pitchFamily="2" charset="2"/>
              </a:rPr>
              <a:t></a:t>
            </a:r>
          </a:p>
          <a:p>
            <a:pPr marL="285750" indent="-228600">
              <a:buFont typeface="Arial" panose="020B0604020202020204" pitchFamily="34" charset="0"/>
              <a:buChar char="•"/>
            </a:pPr>
            <a:r>
              <a:rPr lang="en-US" sz="2400" dirty="0"/>
              <a:t>At age 11, Claude went to a school for the arts. Claude met some other artists and began to use oil paints to paint the outdoors. </a:t>
            </a:r>
          </a:p>
          <a:p>
            <a:pPr marL="285750" indent="-228600">
              <a:buFont typeface="Arial" panose="020B0604020202020204" pitchFamily="34" charset="0"/>
              <a:buChar char="•"/>
            </a:pPr>
            <a:endParaRPr lang="en-US" sz="2400" dirty="0"/>
          </a:p>
          <a:p>
            <a:pPr marL="285750" indent="-228600">
              <a:buFont typeface="Arial" panose="020B0604020202020204" pitchFamily="34" charset="0"/>
              <a:buChar char="•"/>
            </a:pPr>
            <a:endParaRPr lang="en-US" sz="2400" dirty="0"/>
          </a:p>
        </p:txBody>
      </p:sp>
    </p:spTree>
    <p:extLst>
      <p:ext uri="{BB962C8B-B14F-4D97-AF65-F5344CB8AC3E}">
        <p14:creationId xmlns:p14="http://schemas.microsoft.com/office/powerpoint/2010/main" val="2122858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0">
            <a:extLst>
              <a:ext uri="{FF2B5EF4-FFF2-40B4-BE49-F238E27FC236}">
                <a16:creationId xmlns:a16="http://schemas.microsoft.com/office/drawing/2014/main" id="{1E2E0AFE-704B-4CB8-AB9D-D4472787596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575911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7CF71EC-8FE0-450A-BED3-621ECD0951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47461" y="2810760"/>
            <a:ext cx="4815770" cy="3407159"/>
          </a:xfrm>
          <a:prstGeom prst="rect">
            <a:avLst/>
          </a:prstGeom>
        </p:spPr>
      </p:pic>
      <p:pic>
        <p:nvPicPr>
          <p:cNvPr id="5" name="Picture 4">
            <a:extLst>
              <a:ext uri="{FF2B5EF4-FFF2-40B4-BE49-F238E27FC236}">
                <a16:creationId xmlns:a16="http://schemas.microsoft.com/office/drawing/2014/main" id="{3F82AEE3-B48F-4C94-B7E7-63E5E21BC5E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38732" y="422773"/>
            <a:ext cx="2555747" cy="1987093"/>
          </a:xfrm>
          <a:prstGeom prst="rect">
            <a:avLst/>
          </a:prstGeom>
        </p:spPr>
      </p:pic>
      <p:pic>
        <p:nvPicPr>
          <p:cNvPr id="13" name="Picture 12">
            <a:extLst>
              <a:ext uri="{FF2B5EF4-FFF2-40B4-BE49-F238E27FC236}">
                <a16:creationId xmlns:a16="http://schemas.microsoft.com/office/drawing/2014/main" id="{2BA4E5A9-73A3-41E9-88B4-2F8550C6A3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16212" y="448609"/>
            <a:ext cx="2555747" cy="1935978"/>
          </a:xfrm>
          <a:prstGeom prst="rect">
            <a:avLst/>
          </a:prstGeom>
        </p:spPr>
      </p:pic>
      <p:sp>
        <p:nvSpPr>
          <p:cNvPr id="2" name="Title 1">
            <a:extLst>
              <a:ext uri="{FF2B5EF4-FFF2-40B4-BE49-F238E27FC236}">
                <a16:creationId xmlns:a16="http://schemas.microsoft.com/office/drawing/2014/main" id="{27B3A8B2-1FE5-41B2-91ED-C77F34497E0B}"/>
              </a:ext>
            </a:extLst>
          </p:cNvPr>
          <p:cNvSpPr>
            <a:spLocks noGrp="1"/>
          </p:cNvSpPr>
          <p:nvPr>
            <p:ph type="title"/>
          </p:nvPr>
        </p:nvSpPr>
        <p:spPr>
          <a:xfrm>
            <a:off x="821516" y="640263"/>
            <a:ext cx="4911826" cy="1344975"/>
          </a:xfrm>
        </p:spPr>
        <p:txBody>
          <a:bodyPr vert="horz" lIns="91440" tIns="45720" rIns="91440" bIns="45720" rtlCol="0" anchor="ctr">
            <a:normAutofit/>
          </a:bodyPr>
          <a:lstStyle/>
          <a:p>
            <a:r>
              <a:rPr lang="en-US" sz="4000" dirty="0"/>
              <a:t>Impressionism</a:t>
            </a:r>
          </a:p>
        </p:txBody>
      </p:sp>
      <p:sp>
        <p:nvSpPr>
          <p:cNvPr id="4" name="Text Placeholder 3">
            <a:extLst>
              <a:ext uri="{FF2B5EF4-FFF2-40B4-BE49-F238E27FC236}">
                <a16:creationId xmlns:a16="http://schemas.microsoft.com/office/drawing/2014/main" id="{83EB6ECD-23FC-4414-9A27-B195E27AEF0F}"/>
              </a:ext>
            </a:extLst>
          </p:cNvPr>
          <p:cNvSpPr>
            <a:spLocks noGrp="1"/>
          </p:cNvSpPr>
          <p:nvPr>
            <p:ph type="body" sz="half" idx="2"/>
          </p:nvPr>
        </p:nvSpPr>
        <p:spPr>
          <a:xfrm>
            <a:off x="821515" y="2121762"/>
            <a:ext cx="4911827" cy="3626917"/>
          </a:xfrm>
        </p:spPr>
        <p:txBody>
          <a:bodyPr vert="horz" lIns="91440" tIns="45720" rIns="91440" bIns="45720" rtlCol="0">
            <a:normAutofit/>
          </a:bodyPr>
          <a:lstStyle/>
          <a:p>
            <a:r>
              <a:rPr lang="en-US" sz="2200" dirty="0"/>
              <a:t>Later in life, Monet became known as an "Impressionist.” Impressionist paintings have an unfinished look, which was very different from the paintings of artists who lived before him. </a:t>
            </a:r>
          </a:p>
          <a:p>
            <a:r>
              <a:rPr lang="en-US" sz="2200" b="1" i="1" dirty="0" err="1"/>
              <a:t>Impressionsism</a:t>
            </a:r>
            <a:r>
              <a:rPr lang="en-US" sz="2200" b="1" i="1" dirty="0"/>
              <a:t>: Using many short brush strokes, applying paint thickly, to create the idea, or impression, of a subject</a:t>
            </a:r>
            <a:endParaRPr lang="en-US" sz="2200" b="1" dirty="0"/>
          </a:p>
          <a:p>
            <a:pPr indent="-228600">
              <a:buFont typeface="Arial" panose="020B0604020202020204" pitchFamily="34" charset="0"/>
              <a:buChar char="•"/>
            </a:pPr>
            <a:endParaRPr lang="en-US" sz="2200" dirty="0"/>
          </a:p>
        </p:txBody>
      </p:sp>
    </p:spTree>
    <p:extLst>
      <p:ext uri="{BB962C8B-B14F-4D97-AF65-F5344CB8AC3E}">
        <p14:creationId xmlns:p14="http://schemas.microsoft.com/office/powerpoint/2010/main" val="3122634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087" name="Rectangle 145">
            <a:extLst>
              <a:ext uri="{FF2B5EF4-FFF2-40B4-BE49-F238E27FC236}">
                <a16:creationId xmlns:a16="http://schemas.microsoft.com/office/drawing/2014/main" id="{99CEE05D-F25C-4EC3-B527-D9C999E335C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652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88" name="Rectangle 147">
            <a:extLst>
              <a:ext uri="{FF2B5EF4-FFF2-40B4-BE49-F238E27FC236}">
                <a16:creationId xmlns:a16="http://schemas.microsoft.com/office/drawing/2014/main" id="{4F036726-0C05-446E-91C3-B986EBEA055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7402" y="438538"/>
            <a:ext cx="6710184" cy="6002060"/>
          </a:xfrm>
          <a:prstGeom prst="rect">
            <a:avLst/>
          </a:prstGeom>
          <a:solidFill>
            <a:schemeClr val="bg1">
              <a:alpha val="40000"/>
            </a:schemeClr>
          </a:solidFill>
          <a:ln w="6350" cap="flat" cmpd="sng" algn="ctr">
            <a:noFill/>
            <a:prstDash val="solid"/>
          </a:ln>
          <a:effectLst>
            <a:softEdge rad="0"/>
          </a:effectLst>
        </p:spPr>
      </p:sp>
      <p:sp>
        <p:nvSpPr>
          <p:cNvPr id="3089" name="Rectangle 149">
            <a:extLst>
              <a:ext uri="{FF2B5EF4-FFF2-40B4-BE49-F238E27FC236}">
                <a16:creationId xmlns:a16="http://schemas.microsoft.com/office/drawing/2014/main" id="{A310ABCD-C34B-42D1-9BEB-47755A3EA36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285" y="650014"/>
            <a:ext cx="3367217" cy="32660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90" name="Rectangle 151">
            <a:extLst>
              <a:ext uri="{FF2B5EF4-FFF2-40B4-BE49-F238E27FC236}">
                <a16:creationId xmlns:a16="http://schemas.microsoft.com/office/drawing/2014/main" id="{30BAD96F-CE2F-4682-99B8-0DD9E6AE2BE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2946" y="2947051"/>
            <a:ext cx="2765758" cy="32660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4" name="Rectangle 153">
            <a:extLst>
              <a:ext uri="{FF2B5EF4-FFF2-40B4-BE49-F238E27FC236}">
                <a16:creationId xmlns:a16="http://schemas.microsoft.com/office/drawing/2014/main" id="{06585B74-DAF6-470E-B2F3-B5530A709A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285" y="4088215"/>
            <a:ext cx="3367217" cy="21248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Rectangle 155">
            <a:extLst>
              <a:ext uri="{FF2B5EF4-FFF2-40B4-BE49-F238E27FC236}">
                <a16:creationId xmlns:a16="http://schemas.microsoft.com/office/drawing/2014/main" id="{F38AB6A2-89F7-43B5-B608-50DFC740DEB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2946" y="650014"/>
            <a:ext cx="2765758" cy="21367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9" name="Picture 7" descr="Image result for monet water lilies">
            <a:extLst>
              <a:ext uri="{FF2B5EF4-FFF2-40B4-BE49-F238E27FC236}">
                <a16:creationId xmlns:a16="http://schemas.microsoft.com/office/drawing/2014/main" id="{628BB2AB-2947-45BA-BD78-1DC0132DE70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480681" y="810882"/>
            <a:ext cx="2119970" cy="18125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descr="Image result for monet water lilies">
            <a:extLst>
              <a:ext uri="{FF2B5EF4-FFF2-40B4-BE49-F238E27FC236}">
                <a16:creationId xmlns:a16="http://schemas.microsoft.com/office/drawing/2014/main" id="{D8B95591-4529-42FB-984A-7D9B4AA8628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535523" y="3096468"/>
            <a:ext cx="2010285" cy="2956302"/>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Image result for monet water lilies">
            <a:extLst>
              <a:ext uri="{FF2B5EF4-FFF2-40B4-BE49-F238E27FC236}">
                <a16:creationId xmlns:a16="http://schemas.microsoft.com/office/drawing/2014/main" id="{45338C88-77D3-4701-8B20-A00FA95D02B8}"/>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931017" y="810881"/>
            <a:ext cx="2779583" cy="2945339"/>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Image result for monet water lilies">
            <a:extLst>
              <a:ext uri="{FF2B5EF4-FFF2-40B4-BE49-F238E27FC236}">
                <a16:creationId xmlns:a16="http://schemas.microsoft.com/office/drawing/2014/main" id="{79059F0D-3DFC-438F-96BB-4E894C0571DD}"/>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039326" y="4279769"/>
            <a:ext cx="2562964" cy="17620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4D82361-F1FF-4624-9DB5-8691C435485E}"/>
              </a:ext>
            </a:extLst>
          </p:cNvPr>
          <p:cNvSpPr txBox="1"/>
          <p:nvPr/>
        </p:nvSpPr>
        <p:spPr>
          <a:xfrm>
            <a:off x="8014996" y="642594"/>
            <a:ext cx="3732244" cy="170295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a:solidFill>
                  <a:schemeClr val="tx1"/>
                </a:solidFill>
                <a:latin typeface="+mj-lt"/>
                <a:ea typeface="+mj-ea"/>
                <a:cs typeface="+mj-cs"/>
              </a:rPr>
              <a:t>Water Lilies</a:t>
            </a:r>
          </a:p>
        </p:txBody>
      </p:sp>
      <p:sp>
        <p:nvSpPr>
          <p:cNvPr id="7" name="TextBox 6">
            <a:extLst>
              <a:ext uri="{FF2B5EF4-FFF2-40B4-BE49-F238E27FC236}">
                <a16:creationId xmlns:a16="http://schemas.microsoft.com/office/drawing/2014/main" id="{DDF3BF92-C70D-4CE3-A45B-8A52EF98F782}"/>
              </a:ext>
            </a:extLst>
          </p:cNvPr>
          <p:cNvSpPr txBox="1"/>
          <p:nvPr/>
        </p:nvSpPr>
        <p:spPr>
          <a:xfrm>
            <a:off x="7729047" y="2345546"/>
            <a:ext cx="4269364" cy="3956399"/>
          </a:xfrm>
          <a:prstGeom prst="rect">
            <a:avLst/>
          </a:prstGeom>
        </p:spPr>
        <p:txBody>
          <a:bodyPr vert="horz" lIns="91440" tIns="45720" rIns="91440" bIns="45720" rtlCol="0">
            <a:normAutofit/>
          </a:bodyPr>
          <a:lstStyle/>
          <a:p>
            <a:pPr>
              <a:lnSpc>
                <a:spcPct val="90000"/>
              </a:lnSpc>
              <a:spcAft>
                <a:spcPts val="600"/>
              </a:spcAft>
            </a:pPr>
            <a:r>
              <a:rPr lang="en-US" sz="2400" dirty="0"/>
              <a:t>Monet painted the lily pond at his home in Giverny, France over and over again. He liked painting the same scene in different seasons or times of day. In fact, he painted over 250 paintings in his Water Lilies series.</a:t>
            </a:r>
          </a:p>
        </p:txBody>
      </p:sp>
    </p:spTree>
    <p:extLst>
      <p:ext uri="{BB962C8B-B14F-4D97-AF65-F5344CB8AC3E}">
        <p14:creationId xmlns:p14="http://schemas.microsoft.com/office/powerpoint/2010/main" val="160686974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CF15C-999D-45A6-83C2-6EA3AC359817}"/>
              </a:ext>
            </a:extLst>
          </p:cNvPr>
          <p:cNvSpPr>
            <a:spLocks noGrp="1"/>
          </p:cNvSpPr>
          <p:nvPr>
            <p:ph type="title"/>
          </p:nvPr>
        </p:nvSpPr>
        <p:spPr/>
        <p:txBody>
          <a:bodyPr/>
          <a:lstStyle/>
          <a:p>
            <a:r>
              <a:rPr lang="en-US" dirty="0"/>
              <a:t>Let’s Make a 3-Dimensional Water Lily</a:t>
            </a:r>
          </a:p>
        </p:txBody>
      </p:sp>
      <p:sp>
        <p:nvSpPr>
          <p:cNvPr id="3" name="Content Placeholder 2">
            <a:extLst>
              <a:ext uri="{FF2B5EF4-FFF2-40B4-BE49-F238E27FC236}">
                <a16:creationId xmlns:a16="http://schemas.microsoft.com/office/drawing/2014/main" id="{AB53E898-C6F8-4A76-B977-631FF25E0803}"/>
              </a:ext>
            </a:extLst>
          </p:cNvPr>
          <p:cNvSpPr>
            <a:spLocks noGrp="1"/>
          </p:cNvSpPr>
          <p:nvPr>
            <p:ph sz="half" idx="1"/>
          </p:nvPr>
        </p:nvSpPr>
        <p:spPr/>
        <p:txBody>
          <a:bodyPr/>
          <a:lstStyle/>
          <a:p>
            <a:pPr marL="0" indent="0">
              <a:buNone/>
            </a:pPr>
            <a:r>
              <a:rPr lang="en-US" dirty="0"/>
              <a:t>Session 1</a:t>
            </a:r>
          </a:p>
          <a:p>
            <a:endParaRPr lang="en-US" dirty="0"/>
          </a:p>
          <a:p>
            <a:r>
              <a:rPr lang="en-US" dirty="0"/>
              <a:t>Create 3 different parts of Water Lily</a:t>
            </a:r>
          </a:p>
        </p:txBody>
      </p:sp>
      <p:sp>
        <p:nvSpPr>
          <p:cNvPr id="4" name="Content Placeholder 3">
            <a:extLst>
              <a:ext uri="{FF2B5EF4-FFF2-40B4-BE49-F238E27FC236}">
                <a16:creationId xmlns:a16="http://schemas.microsoft.com/office/drawing/2014/main" id="{7126C0D8-FAA3-4242-ABE1-8E51FC51519B}"/>
              </a:ext>
            </a:extLst>
          </p:cNvPr>
          <p:cNvSpPr>
            <a:spLocks noGrp="1"/>
          </p:cNvSpPr>
          <p:nvPr>
            <p:ph sz="half" idx="2"/>
          </p:nvPr>
        </p:nvSpPr>
        <p:spPr/>
        <p:txBody>
          <a:bodyPr/>
          <a:lstStyle/>
          <a:p>
            <a:r>
              <a:rPr lang="en-US" dirty="0"/>
              <a:t>Session 2</a:t>
            </a:r>
          </a:p>
          <a:p>
            <a:endParaRPr lang="en-US" dirty="0"/>
          </a:p>
          <a:p>
            <a:r>
              <a:rPr lang="en-US" dirty="0"/>
              <a:t>Cut and assemble pieces of Water Lily</a:t>
            </a:r>
          </a:p>
        </p:txBody>
      </p:sp>
    </p:spTree>
    <p:extLst>
      <p:ext uri="{BB962C8B-B14F-4D97-AF65-F5344CB8AC3E}">
        <p14:creationId xmlns:p14="http://schemas.microsoft.com/office/powerpoint/2010/main" val="3713809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EAE1A-1853-4F8A-B8B5-F6948DB60F52}"/>
              </a:ext>
            </a:extLst>
          </p:cNvPr>
          <p:cNvSpPr>
            <a:spLocks noGrp="1"/>
          </p:cNvSpPr>
          <p:nvPr>
            <p:ph type="title"/>
          </p:nvPr>
        </p:nvSpPr>
        <p:spPr>
          <a:xfrm>
            <a:off x="1095815" y="1480127"/>
            <a:ext cx="10515600" cy="2987701"/>
          </a:xfrm>
        </p:spPr>
        <p:txBody>
          <a:bodyPr>
            <a:normAutofit fontScale="90000"/>
          </a:bodyPr>
          <a:lstStyle/>
          <a:p>
            <a:pPr algn="ctr"/>
            <a:r>
              <a:rPr lang="en-US" sz="9600" dirty="0"/>
              <a:t>SESSION 1: </a:t>
            </a:r>
            <a:br>
              <a:rPr lang="en-US" sz="9600" dirty="0"/>
            </a:br>
            <a:r>
              <a:rPr lang="en-US" sz="7300" dirty="0"/>
              <a:t>3 Stations to make each part of the Water Lily</a:t>
            </a:r>
            <a:endParaRPr lang="en-US" sz="9600" dirty="0"/>
          </a:p>
        </p:txBody>
      </p:sp>
    </p:spTree>
    <p:extLst>
      <p:ext uri="{BB962C8B-B14F-4D97-AF65-F5344CB8AC3E}">
        <p14:creationId xmlns:p14="http://schemas.microsoft.com/office/powerpoint/2010/main" val="91728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583FDA-FD3F-48E4-8E76-1D1CE9735C60}"/>
              </a:ext>
            </a:extLst>
          </p:cNvPr>
          <p:cNvSpPr txBox="1"/>
          <p:nvPr/>
        </p:nvSpPr>
        <p:spPr>
          <a:xfrm>
            <a:off x="203887" y="185351"/>
            <a:ext cx="5764427" cy="2800767"/>
          </a:xfrm>
          <a:prstGeom prst="rect">
            <a:avLst/>
          </a:prstGeom>
          <a:noFill/>
        </p:spPr>
        <p:txBody>
          <a:bodyPr wrap="square" rtlCol="0">
            <a:spAutoFit/>
          </a:bodyPr>
          <a:lstStyle/>
          <a:p>
            <a:r>
              <a:rPr lang="en-US" sz="2800" dirty="0"/>
              <a:t>Blue Background</a:t>
            </a:r>
          </a:p>
          <a:p>
            <a:endParaRPr lang="en-US" sz="2800" dirty="0"/>
          </a:p>
          <a:p>
            <a:r>
              <a:rPr lang="en-US" sz="2000" dirty="0"/>
              <a:t>Materials:</a:t>
            </a:r>
          </a:p>
          <a:p>
            <a:pPr marL="342900" indent="-342900">
              <a:buFont typeface="Arial" panose="020B0604020202020204" pitchFamily="34" charset="0"/>
              <a:buChar char="•"/>
            </a:pPr>
            <a:r>
              <a:rPr lang="en-US" sz="2000" dirty="0"/>
              <a:t>9” x 9” piece of water color paper</a:t>
            </a:r>
          </a:p>
          <a:p>
            <a:pPr marL="342900" indent="-342900">
              <a:buFont typeface="Arial" panose="020B0604020202020204" pitchFamily="34" charset="0"/>
              <a:buChar char="•"/>
            </a:pPr>
            <a:r>
              <a:rPr lang="en-US" sz="2000" dirty="0"/>
              <a:t>Blue water color</a:t>
            </a:r>
          </a:p>
          <a:p>
            <a:pPr marL="342900" indent="-342900">
              <a:buFont typeface="Arial" panose="020B0604020202020204" pitchFamily="34" charset="0"/>
              <a:buChar char="•"/>
            </a:pPr>
            <a:r>
              <a:rPr lang="en-US" sz="2000" dirty="0"/>
              <a:t>Large water color paint brushes</a:t>
            </a:r>
          </a:p>
          <a:p>
            <a:pPr marL="342900" indent="-342900">
              <a:buFont typeface="Arial" panose="020B0604020202020204" pitchFamily="34" charset="0"/>
              <a:buChar char="•"/>
            </a:pPr>
            <a:r>
              <a:rPr lang="en-US" sz="2000" dirty="0"/>
              <a:t>Salt</a:t>
            </a:r>
          </a:p>
          <a:p>
            <a:pPr marL="342900" indent="-342900">
              <a:buFont typeface="Arial" panose="020B0604020202020204" pitchFamily="34" charset="0"/>
              <a:buChar char="•"/>
            </a:pPr>
            <a:r>
              <a:rPr lang="en-US" sz="2000" dirty="0"/>
              <a:t>Pencil</a:t>
            </a:r>
          </a:p>
        </p:txBody>
      </p:sp>
      <p:sp>
        <p:nvSpPr>
          <p:cNvPr id="3" name="TextBox 2">
            <a:extLst>
              <a:ext uri="{FF2B5EF4-FFF2-40B4-BE49-F238E27FC236}">
                <a16:creationId xmlns:a16="http://schemas.microsoft.com/office/drawing/2014/main" id="{BEE45123-52EC-43D1-8F39-B0B462DD1610}"/>
              </a:ext>
            </a:extLst>
          </p:cNvPr>
          <p:cNvSpPr txBox="1"/>
          <p:nvPr/>
        </p:nvSpPr>
        <p:spPr>
          <a:xfrm>
            <a:off x="5233086" y="1031789"/>
            <a:ext cx="6138219" cy="2215991"/>
          </a:xfrm>
          <a:prstGeom prst="rect">
            <a:avLst/>
          </a:prstGeom>
          <a:noFill/>
        </p:spPr>
        <p:txBody>
          <a:bodyPr wrap="none" rtlCol="0">
            <a:spAutoFit/>
          </a:bodyPr>
          <a:lstStyle/>
          <a:p>
            <a:r>
              <a:rPr lang="en-US" sz="2000" dirty="0"/>
              <a:t>Directions:</a:t>
            </a:r>
          </a:p>
          <a:p>
            <a:pPr marL="457200" indent="-457200">
              <a:buFont typeface="+mj-lt"/>
              <a:buAutoNum type="arabicPeriod"/>
            </a:pPr>
            <a:r>
              <a:rPr lang="en-US" sz="2000" dirty="0"/>
              <a:t>Write name on paper with pencil.</a:t>
            </a:r>
          </a:p>
          <a:p>
            <a:pPr marL="457200" indent="-457200">
              <a:buFont typeface="+mj-lt"/>
              <a:buAutoNum type="arabicPeriod"/>
            </a:pPr>
            <a:r>
              <a:rPr lang="en-US" sz="2000" dirty="0"/>
              <a:t>Flip paper over.</a:t>
            </a:r>
          </a:p>
          <a:p>
            <a:pPr marL="457200" indent="-457200">
              <a:buFont typeface="+mj-lt"/>
              <a:buAutoNum type="arabicPeriod"/>
            </a:pPr>
            <a:r>
              <a:rPr lang="en-US" sz="2000" dirty="0"/>
              <a:t>Paint all over with blue water color. No white spaces.</a:t>
            </a:r>
          </a:p>
          <a:p>
            <a:pPr marL="457200" indent="-457200">
              <a:buFont typeface="+mj-lt"/>
              <a:buAutoNum type="arabicPeriod"/>
            </a:pPr>
            <a:r>
              <a:rPr lang="en-US" sz="2000" dirty="0"/>
              <a:t>Sprinkle (just one or two pinches) with salt.</a:t>
            </a:r>
          </a:p>
          <a:p>
            <a:pPr marL="457200" indent="-457200">
              <a:buFont typeface="+mj-lt"/>
              <a:buAutoNum type="arabicPeriod"/>
            </a:pPr>
            <a:r>
              <a:rPr lang="en-US" sz="2000" dirty="0"/>
              <a:t>Place on drying rack.</a:t>
            </a:r>
          </a:p>
          <a:p>
            <a:endParaRPr lang="en-US" dirty="0"/>
          </a:p>
        </p:txBody>
      </p:sp>
      <p:pic>
        <p:nvPicPr>
          <p:cNvPr id="5" name="Picture 4" descr="A picture containing wall&#10;&#10;Description generated with high confidence">
            <a:extLst>
              <a:ext uri="{FF2B5EF4-FFF2-40B4-BE49-F238E27FC236}">
                <a16:creationId xmlns:a16="http://schemas.microsoft.com/office/drawing/2014/main" id="{193B0A4C-1FD7-4F0D-8B3A-61A7BE74E31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47864" y="3634451"/>
            <a:ext cx="3521123" cy="2555274"/>
          </a:xfrm>
          <a:prstGeom prst="rect">
            <a:avLst/>
          </a:prstGeom>
        </p:spPr>
      </p:pic>
      <p:pic>
        <p:nvPicPr>
          <p:cNvPr id="7" name="Picture 6" descr="A picture containing person, indoor, wall, clothing&#10;&#10;Description generated with very high confidence">
            <a:extLst>
              <a:ext uri="{FF2B5EF4-FFF2-40B4-BE49-F238E27FC236}">
                <a16:creationId xmlns:a16="http://schemas.microsoft.com/office/drawing/2014/main" id="{482FC923-9F98-4555-A9E5-8E9099FA227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3542017" y="3079710"/>
            <a:ext cx="3521124" cy="3660660"/>
          </a:xfrm>
          <a:prstGeom prst="rect">
            <a:avLst/>
          </a:prstGeom>
        </p:spPr>
      </p:pic>
      <p:pic>
        <p:nvPicPr>
          <p:cNvPr id="9" name="Picture 8" descr="A picture containing indoor, person, wall, floor&#10;&#10;Description generated with very high confidence">
            <a:extLst>
              <a:ext uri="{FF2B5EF4-FFF2-40B4-BE49-F238E27FC236}">
                <a16:creationId xmlns:a16="http://schemas.microsoft.com/office/drawing/2014/main" id="{9BE310C6-686E-42F0-9072-8A7388586EC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7936146" y="2615030"/>
            <a:ext cx="3521125" cy="4590020"/>
          </a:xfrm>
          <a:prstGeom prst="rect">
            <a:avLst/>
          </a:prstGeom>
        </p:spPr>
      </p:pic>
    </p:spTree>
    <p:extLst>
      <p:ext uri="{BB962C8B-B14F-4D97-AF65-F5344CB8AC3E}">
        <p14:creationId xmlns:p14="http://schemas.microsoft.com/office/powerpoint/2010/main" val="2292231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583FDA-FD3F-48E4-8E76-1D1CE9735C60}"/>
              </a:ext>
            </a:extLst>
          </p:cNvPr>
          <p:cNvSpPr txBox="1"/>
          <p:nvPr/>
        </p:nvSpPr>
        <p:spPr>
          <a:xfrm>
            <a:off x="902043" y="185350"/>
            <a:ext cx="5764427" cy="2800767"/>
          </a:xfrm>
          <a:prstGeom prst="rect">
            <a:avLst/>
          </a:prstGeom>
          <a:noFill/>
        </p:spPr>
        <p:txBody>
          <a:bodyPr wrap="square" rtlCol="0">
            <a:spAutoFit/>
          </a:bodyPr>
          <a:lstStyle/>
          <a:p>
            <a:r>
              <a:rPr lang="en-US" sz="2800" dirty="0"/>
              <a:t>Green Lily Pad</a:t>
            </a:r>
          </a:p>
          <a:p>
            <a:endParaRPr lang="en-US" sz="2800" dirty="0"/>
          </a:p>
          <a:p>
            <a:r>
              <a:rPr lang="en-US" sz="2000" dirty="0"/>
              <a:t>Materials:</a:t>
            </a:r>
          </a:p>
          <a:p>
            <a:pPr marL="342900" indent="-342900">
              <a:buFont typeface="Arial" panose="020B0604020202020204" pitchFamily="34" charset="0"/>
              <a:buChar char="•"/>
            </a:pPr>
            <a:r>
              <a:rPr lang="en-US" sz="2000" dirty="0"/>
              <a:t>Paper plate</a:t>
            </a:r>
          </a:p>
          <a:p>
            <a:pPr marL="342900" indent="-342900">
              <a:buFont typeface="Arial" panose="020B0604020202020204" pitchFamily="34" charset="0"/>
              <a:buChar char="•"/>
            </a:pPr>
            <a:r>
              <a:rPr lang="en-US" sz="2000" dirty="0"/>
              <a:t>Green tissue paper rectangles</a:t>
            </a:r>
          </a:p>
          <a:p>
            <a:pPr marL="342900" indent="-342900">
              <a:buFont typeface="Arial" panose="020B0604020202020204" pitchFamily="34" charset="0"/>
              <a:buChar char="•"/>
            </a:pPr>
            <a:r>
              <a:rPr lang="en-US" sz="2000" dirty="0"/>
              <a:t>Large paint brushes</a:t>
            </a:r>
          </a:p>
          <a:p>
            <a:pPr marL="342900" indent="-342900">
              <a:buFont typeface="Arial" panose="020B0604020202020204" pitchFamily="34" charset="0"/>
              <a:buChar char="•"/>
            </a:pPr>
            <a:r>
              <a:rPr lang="en-US" sz="2000" dirty="0" err="1"/>
              <a:t>Sta</a:t>
            </a:r>
            <a:r>
              <a:rPr lang="en-US" sz="2000" dirty="0"/>
              <a:t>-Flo</a:t>
            </a:r>
          </a:p>
          <a:p>
            <a:pPr marL="342900" indent="-342900">
              <a:buFont typeface="Arial" panose="020B0604020202020204" pitchFamily="34" charset="0"/>
              <a:buChar char="•"/>
            </a:pPr>
            <a:r>
              <a:rPr lang="en-US" sz="2000" dirty="0"/>
              <a:t>Pencil</a:t>
            </a:r>
          </a:p>
        </p:txBody>
      </p:sp>
      <p:sp>
        <p:nvSpPr>
          <p:cNvPr id="3" name="TextBox 2">
            <a:extLst>
              <a:ext uri="{FF2B5EF4-FFF2-40B4-BE49-F238E27FC236}">
                <a16:creationId xmlns:a16="http://schemas.microsoft.com/office/drawing/2014/main" id="{BEE45123-52EC-43D1-8F39-B0B462DD1610}"/>
              </a:ext>
            </a:extLst>
          </p:cNvPr>
          <p:cNvSpPr txBox="1"/>
          <p:nvPr/>
        </p:nvSpPr>
        <p:spPr>
          <a:xfrm>
            <a:off x="5187513" y="549876"/>
            <a:ext cx="6861733" cy="3139321"/>
          </a:xfrm>
          <a:prstGeom prst="rect">
            <a:avLst/>
          </a:prstGeom>
          <a:noFill/>
        </p:spPr>
        <p:txBody>
          <a:bodyPr wrap="square" rtlCol="0">
            <a:spAutoFit/>
          </a:bodyPr>
          <a:lstStyle/>
          <a:p>
            <a:r>
              <a:rPr lang="en-US" sz="2000" dirty="0"/>
              <a:t>Directions:</a:t>
            </a:r>
          </a:p>
          <a:p>
            <a:pPr marL="457200" indent="-457200">
              <a:buFont typeface="+mj-lt"/>
              <a:buAutoNum type="arabicPeriod"/>
            </a:pPr>
            <a:r>
              <a:rPr lang="en-US" sz="2000" dirty="0"/>
              <a:t>Write name on back of paper plate with pencil.</a:t>
            </a:r>
          </a:p>
          <a:p>
            <a:pPr marL="457200" indent="-457200">
              <a:buFont typeface="+mj-lt"/>
              <a:buAutoNum type="arabicPeriod"/>
            </a:pPr>
            <a:r>
              <a:rPr lang="en-US" sz="2000" dirty="0"/>
              <a:t>Flip paper plate over.</a:t>
            </a:r>
          </a:p>
          <a:p>
            <a:pPr marL="457200" indent="-457200">
              <a:buFont typeface="+mj-lt"/>
              <a:buAutoNum type="arabicPeriod"/>
            </a:pPr>
            <a:r>
              <a:rPr lang="en-US" sz="2000" dirty="0"/>
              <a:t>Paint all over with </a:t>
            </a:r>
            <a:r>
              <a:rPr lang="en-US" sz="2000" dirty="0" err="1"/>
              <a:t>Sta</a:t>
            </a:r>
            <a:r>
              <a:rPr lang="en-US" sz="2000" dirty="0"/>
              <a:t>-Flo. </a:t>
            </a:r>
          </a:p>
          <a:p>
            <a:pPr marL="457200" indent="-457200">
              <a:buFont typeface="+mj-lt"/>
              <a:buAutoNum type="arabicPeriod"/>
            </a:pPr>
            <a:r>
              <a:rPr lang="en-US" sz="2000" dirty="0"/>
              <a:t>Stick green rectangles to plate in a random arrangement.</a:t>
            </a:r>
          </a:p>
          <a:p>
            <a:pPr marL="457200" indent="-457200">
              <a:buFont typeface="+mj-lt"/>
              <a:buAutoNum type="arabicPeriod"/>
            </a:pPr>
            <a:r>
              <a:rPr lang="en-US" sz="2000" dirty="0"/>
              <a:t>Use more </a:t>
            </a:r>
            <a:r>
              <a:rPr lang="en-US" sz="2000" dirty="0" err="1"/>
              <a:t>Sta</a:t>
            </a:r>
            <a:r>
              <a:rPr lang="en-US" sz="2000" dirty="0"/>
              <a:t>-Flo if needed. </a:t>
            </a:r>
            <a:r>
              <a:rPr lang="en-US" sz="2000" b="1" dirty="0"/>
              <a:t>Do not use too much or it will take a long time to dry.</a:t>
            </a:r>
          </a:p>
          <a:p>
            <a:pPr marL="457200" indent="-457200">
              <a:buFont typeface="+mj-lt"/>
              <a:buAutoNum type="arabicPeriod"/>
            </a:pPr>
            <a:r>
              <a:rPr lang="en-US" sz="2000" dirty="0"/>
              <a:t>Cover all white space with green tissue paper.</a:t>
            </a:r>
          </a:p>
          <a:p>
            <a:pPr marL="457200" indent="-457200">
              <a:buFont typeface="+mj-lt"/>
              <a:buAutoNum type="arabicPeriod"/>
            </a:pPr>
            <a:r>
              <a:rPr lang="en-US" sz="2000" dirty="0"/>
              <a:t>Place on drying rack.</a:t>
            </a:r>
          </a:p>
          <a:p>
            <a:endParaRPr lang="en-US" dirty="0"/>
          </a:p>
        </p:txBody>
      </p:sp>
      <p:pic>
        <p:nvPicPr>
          <p:cNvPr id="6" name="Picture 5" descr="A hand holding an object in his hand&#10;&#10;Description generated with high confidence">
            <a:extLst>
              <a:ext uri="{FF2B5EF4-FFF2-40B4-BE49-F238E27FC236}">
                <a16:creationId xmlns:a16="http://schemas.microsoft.com/office/drawing/2014/main" id="{AA494855-8965-4ACA-BE99-BD48F90E26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575243" y="3348031"/>
            <a:ext cx="2365012" cy="2662880"/>
          </a:xfrm>
          <a:prstGeom prst="rect">
            <a:avLst/>
          </a:prstGeom>
        </p:spPr>
      </p:pic>
      <p:pic>
        <p:nvPicPr>
          <p:cNvPr id="10" name="Picture 9" descr="A picture containing table, indoor, person, paper&#10;&#10;Description generated with very high confidence">
            <a:extLst>
              <a:ext uri="{FF2B5EF4-FFF2-40B4-BE49-F238E27FC236}">
                <a16:creationId xmlns:a16="http://schemas.microsoft.com/office/drawing/2014/main" id="{EF0F3B04-D39F-4061-B104-EDEB9A98401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3625571" y="3186473"/>
            <a:ext cx="2365013" cy="2985996"/>
          </a:xfrm>
          <a:prstGeom prst="rect">
            <a:avLst/>
          </a:prstGeom>
        </p:spPr>
      </p:pic>
      <p:pic>
        <p:nvPicPr>
          <p:cNvPr id="12" name="Picture 11" descr="A picture containing indoor, table, person, paper&#10;&#10;Description generated with high confidence">
            <a:extLst>
              <a:ext uri="{FF2B5EF4-FFF2-40B4-BE49-F238E27FC236}">
                <a16:creationId xmlns:a16="http://schemas.microsoft.com/office/drawing/2014/main" id="{6C1BB06F-20DB-43ED-B06B-63982F387D1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6693674" y="3332698"/>
            <a:ext cx="2365012" cy="2698423"/>
          </a:xfrm>
          <a:prstGeom prst="rect">
            <a:avLst/>
          </a:prstGeom>
        </p:spPr>
      </p:pic>
      <p:pic>
        <p:nvPicPr>
          <p:cNvPr id="14" name="Picture 13">
            <a:extLst>
              <a:ext uri="{FF2B5EF4-FFF2-40B4-BE49-F238E27FC236}">
                <a16:creationId xmlns:a16="http://schemas.microsoft.com/office/drawing/2014/main" id="{C8D89AAC-AC24-44A0-8E5D-E420B390B45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9527764" y="3479562"/>
            <a:ext cx="2324819" cy="2359623"/>
          </a:xfrm>
          <a:prstGeom prst="rect">
            <a:avLst/>
          </a:prstGeom>
        </p:spPr>
      </p:pic>
    </p:spTree>
    <p:extLst>
      <p:ext uri="{BB962C8B-B14F-4D97-AF65-F5344CB8AC3E}">
        <p14:creationId xmlns:p14="http://schemas.microsoft.com/office/powerpoint/2010/main" val="359633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583FDA-FD3F-48E4-8E76-1D1CE9735C60}"/>
              </a:ext>
            </a:extLst>
          </p:cNvPr>
          <p:cNvSpPr txBox="1"/>
          <p:nvPr/>
        </p:nvSpPr>
        <p:spPr>
          <a:xfrm>
            <a:off x="463379" y="431893"/>
            <a:ext cx="5764427" cy="2492990"/>
          </a:xfrm>
          <a:prstGeom prst="rect">
            <a:avLst/>
          </a:prstGeom>
          <a:noFill/>
        </p:spPr>
        <p:txBody>
          <a:bodyPr wrap="square" rtlCol="0">
            <a:spAutoFit/>
          </a:bodyPr>
          <a:lstStyle/>
          <a:p>
            <a:r>
              <a:rPr lang="en-US" sz="2800" dirty="0"/>
              <a:t>Pink, Orange, and Purple Petals</a:t>
            </a:r>
          </a:p>
          <a:p>
            <a:endParaRPr lang="en-US" sz="2800" dirty="0"/>
          </a:p>
          <a:p>
            <a:r>
              <a:rPr lang="en-US" sz="2000" dirty="0"/>
              <a:t>Materials:</a:t>
            </a:r>
          </a:p>
          <a:p>
            <a:pPr marL="342900" indent="-342900">
              <a:buFont typeface="Arial" panose="020B0604020202020204" pitchFamily="34" charset="0"/>
              <a:buChar char="•"/>
            </a:pPr>
            <a:r>
              <a:rPr lang="en-US" sz="2000" dirty="0"/>
              <a:t>2 papers with petal shapes - #1 and #2</a:t>
            </a:r>
          </a:p>
          <a:p>
            <a:pPr marL="342900" indent="-342900">
              <a:buFont typeface="Arial" panose="020B0604020202020204" pitchFamily="34" charset="0"/>
              <a:buChar char="•"/>
            </a:pPr>
            <a:r>
              <a:rPr lang="en-US" sz="2000" dirty="0"/>
              <a:t>Pink, orange, and purple water color</a:t>
            </a:r>
          </a:p>
          <a:p>
            <a:pPr marL="342900" indent="-342900">
              <a:buFont typeface="Arial" panose="020B0604020202020204" pitchFamily="34" charset="0"/>
              <a:buChar char="•"/>
            </a:pPr>
            <a:r>
              <a:rPr lang="en-US" sz="2000" dirty="0"/>
              <a:t>Large water color paint brushes</a:t>
            </a:r>
          </a:p>
          <a:p>
            <a:pPr marL="342900" indent="-342900">
              <a:buFont typeface="Arial" panose="020B0604020202020204" pitchFamily="34" charset="0"/>
              <a:buChar char="•"/>
            </a:pPr>
            <a:r>
              <a:rPr lang="en-US" sz="2000" dirty="0"/>
              <a:t>Pencil</a:t>
            </a:r>
          </a:p>
        </p:txBody>
      </p:sp>
      <p:sp>
        <p:nvSpPr>
          <p:cNvPr id="3" name="TextBox 2">
            <a:extLst>
              <a:ext uri="{FF2B5EF4-FFF2-40B4-BE49-F238E27FC236}">
                <a16:creationId xmlns:a16="http://schemas.microsoft.com/office/drawing/2014/main" id="{BEE45123-52EC-43D1-8F39-B0B462DD1610}"/>
              </a:ext>
            </a:extLst>
          </p:cNvPr>
          <p:cNvSpPr txBox="1"/>
          <p:nvPr/>
        </p:nvSpPr>
        <p:spPr>
          <a:xfrm>
            <a:off x="5509528" y="834081"/>
            <a:ext cx="6682472" cy="2523768"/>
          </a:xfrm>
          <a:prstGeom prst="rect">
            <a:avLst/>
          </a:prstGeom>
          <a:noFill/>
        </p:spPr>
        <p:txBody>
          <a:bodyPr wrap="square" rtlCol="0">
            <a:spAutoFit/>
          </a:bodyPr>
          <a:lstStyle/>
          <a:p>
            <a:r>
              <a:rPr lang="en-US" sz="2000" dirty="0"/>
              <a:t>Directions:</a:t>
            </a:r>
          </a:p>
          <a:p>
            <a:pPr marL="457200" indent="-457200">
              <a:buFont typeface="+mj-lt"/>
              <a:buAutoNum type="arabicPeriod"/>
            </a:pPr>
            <a:r>
              <a:rPr lang="en-US" sz="2000" dirty="0"/>
              <a:t>Write name on back of each paper with pencil.</a:t>
            </a:r>
          </a:p>
          <a:p>
            <a:pPr marL="457200" indent="-457200">
              <a:buFont typeface="+mj-lt"/>
              <a:buAutoNum type="arabicPeriod"/>
            </a:pPr>
            <a:r>
              <a:rPr lang="en-US" sz="2000" dirty="0"/>
              <a:t>Write initials on each petal.</a:t>
            </a:r>
          </a:p>
          <a:p>
            <a:pPr marL="457200" indent="-457200">
              <a:buFont typeface="+mj-lt"/>
              <a:buAutoNum type="arabicPeriod"/>
            </a:pPr>
            <a:r>
              <a:rPr lang="en-US" sz="2000" dirty="0"/>
              <a:t>Flip papers over to blank sides.</a:t>
            </a:r>
          </a:p>
          <a:p>
            <a:pPr marL="457200" indent="-457200">
              <a:buFont typeface="+mj-lt"/>
              <a:buAutoNum type="arabicPeriod"/>
            </a:pPr>
            <a:r>
              <a:rPr lang="en-US" sz="2000" dirty="0"/>
              <a:t>Paint all over with any combination of pink, orange, and purple water </a:t>
            </a:r>
            <a:r>
              <a:rPr lang="en-US" sz="2000"/>
              <a:t>color. Cover </a:t>
            </a:r>
            <a:r>
              <a:rPr lang="en-US" sz="2000" dirty="0"/>
              <a:t>all white space.</a:t>
            </a:r>
          </a:p>
          <a:p>
            <a:pPr marL="457200" indent="-457200">
              <a:buFont typeface="+mj-lt"/>
              <a:buAutoNum type="arabicPeriod"/>
            </a:pPr>
            <a:r>
              <a:rPr lang="en-US" sz="2000" dirty="0"/>
              <a:t>Place on drying rack.</a:t>
            </a:r>
          </a:p>
          <a:p>
            <a:endParaRPr lang="en-US" dirty="0"/>
          </a:p>
        </p:txBody>
      </p:sp>
      <p:pic>
        <p:nvPicPr>
          <p:cNvPr id="8" name="Picture 7" descr="A picture containing text&#10;&#10;Description generated with very high confidence">
            <a:extLst>
              <a:ext uri="{FF2B5EF4-FFF2-40B4-BE49-F238E27FC236}">
                <a16:creationId xmlns:a16="http://schemas.microsoft.com/office/drawing/2014/main" id="{52DA2506-A517-486A-B327-CC2A7D3693F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9302" y="2924883"/>
            <a:ext cx="3836774" cy="3837195"/>
          </a:xfrm>
          <a:prstGeom prst="rect">
            <a:avLst/>
          </a:prstGeom>
        </p:spPr>
      </p:pic>
      <p:pic>
        <p:nvPicPr>
          <p:cNvPr id="11" name="Picture 10" descr="A picture containing floor, indoor, wall, cabinet&#10;&#10;Description generated with very high confidence">
            <a:extLst>
              <a:ext uri="{FF2B5EF4-FFF2-40B4-BE49-F238E27FC236}">
                <a16:creationId xmlns:a16="http://schemas.microsoft.com/office/drawing/2014/main" id="{EAFFEEC1-A669-4226-8463-039C16A961E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4685361" y="3657442"/>
            <a:ext cx="2877999" cy="2811162"/>
          </a:xfrm>
          <a:prstGeom prst="rect">
            <a:avLst/>
          </a:prstGeom>
        </p:spPr>
      </p:pic>
      <p:pic>
        <p:nvPicPr>
          <p:cNvPr id="15" name="Picture 14" descr="A picture containing table, indoor, food, sitting&#10;&#10;Description generated with high confidence">
            <a:extLst>
              <a:ext uri="{FF2B5EF4-FFF2-40B4-BE49-F238E27FC236}">
                <a16:creationId xmlns:a16="http://schemas.microsoft.com/office/drawing/2014/main" id="{A03DAC02-D534-4249-8A49-296B0F609A6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7844021" y="3275874"/>
            <a:ext cx="3398109" cy="3574299"/>
          </a:xfrm>
          <a:prstGeom prst="rect">
            <a:avLst/>
          </a:prstGeom>
        </p:spPr>
      </p:pic>
    </p:spTree>
    <p:extLst>
      <p:ext uri="{BB962C8B-B14F-4D97-AF65-F5344CB8AC3E}">
        <p14:creationId xmlns:p14="http://schemas.microsoft.com/office/powerpoint/2010/main" val="13764350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TotalTime>
  <Words>721</Words>
  <Application>Microsoft Office PowerPoint</Application>
  <PresentationFormat>Widescreen</PresentationFormat>
  <Paragraphs>118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Black</vt:lpstr>
      <vt:lpstr>Calibri</vt:lpstr>
      <vt:lpstr>Calibri Light</vt:lpstr>
      <vt:lpstr>Office Theme</vt:lpstr>
      <vt:lpstr>Water Lilies</vt:lpstr>
      <vt:lpstr>CLAUDE MONET    (1840-1926)</vt:lpstr>
      <vt:lpstr>Impressionism</vt:lpstr>
      <vt:lpstr>PowerPoint Presentation</vt:lpstr>
      <vt:lpstr>Let’s Make a 3-Dimensional Water Lily</vt:lpstr>
      <vt:lpstr>SESSION 1:  3 Stations to make each part of the Water Lily</vt:lpstr>
      <vt:lpstr>PowerPoint Presentation</vt:lpstr>
      <vt:lpstr>PowerPoint Presentation</vt:lpstr>
      <vt:lpstr>PowerPoint Presentation</vt:lpstr>
      <vt:lpstr>SESSION 2: Assembly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Lilies</dc:title>
  <dc:creator>Karen R</dc:creator>
  <cp:lastModifiedBy>Karen R</cp:lastModifiedBy>
  <cp:revision>10</cp:revision>
  <dcterms:created xsi:type="dcterms:W3CDTF">2018-02-23T23:26:30Z</dcterms:created>
  <dcterms:modified xsi:type="dcterms:W3CDTF">2022-03-17T18:03:04Z</dcterms:modified>
</cp:coreProperties>
</file>