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ockyriver6.wikispaces.com/Vocab+Ch.+3" TargetMode="External"/><Relationship Id="rId3" Type="http://schemas.openxmlformats.org/officeDocument/2006/relationships/hyperlink" Target="http://bhwikiworld.wikispaces.com/file/history/Van+gogh.bmp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keeferhonwc.wikispaces.com/Unit+7+-+Latin+America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yriver6.wikispaces.com/Vocab+Ch.+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3143-005C-4106-A375-5E41483DB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301" y="603620"/>
            <a:ext cx="8676222" cy="1198283"/>
          </a:xfrm>
        </p:spPr>
        <p:txBody>
          <a:bodyPr/>
          <a:lstStyle/>
          <a:p>
            <a:r>
              <a:rPr lang="en-US" dirty="0"/>
              <a:t>SELF Portrait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E1871-A029-4480-8641-F44F75374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925" y="1853452"/>
            <a:ext cx="8676222" cy="1905000"/>
          </a:xfrm>
        </p:spPr>
        <p:txBody>
          <a:bodyPr>
            <a:normAutofit/>
          </a:bodyPr>
          <a:lstStyle/>
          <a:p>
            <a:r>
              <a:rPr lang="en-US" sz="2800" dirty="0"/>
              <a:t>A Portrait of the Artist</a:t>
            </a:r>
          </a:p>
        </p:txBody>
      </p:sp>
      <p:pic>
        <p:nvPicPr>
          <p:cNvPr id="5" name="Picture 4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98378D2B-3950-43F0-B3D6-DDABBA9A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2104" y="228225"/>
            <a:ext cx="2280394" cy="2707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picture containing indoor, woman, person&#10;&#10;Description generated with high confidence">
            <a:extLst>
              <a:ext uri="{FF2B5EF4-FFF2-40B4-BE49-F238E27FC236}">
                <a16:creationId xmlns:a16="http://schemas.microsoft.com/office/drawing/2014/main" id="{0A7D7A06-A91D-439C-8CC7-848C96A78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52703" y="332891"/>
            <a:ext cx="2532888" cy="3291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Image result for self portrait by famous artists">
            <a:extLst>
              <a:ext uri="{FF2B5EF4-FFF2-40B4-BE49-F238E27FC236}">
                <a16:creationId xmlns:a16="http://schemas.microsoft.com/office/drawing/2014/main" id="{CF669F5C-5A41-435C-A97B-EA98FBE7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102" y="3512969"/>
            <a:ext cx="2003890" cy="2956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868C67A9-6943-439F-BC92-E432B997F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86238" y="3895460"/>
            <a:ext cx="2151156" cy="2757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Image result for yue minjun self portrait">
            <a:extLst>
              <a:ext uri="{FF2B5EF4-FFF2-40B4-BE49-F238E27FC236}">
                <a16:creationId xmlns:a16="http://schemas.microsoft.com/office/drawing/2014/main" id="{8FA5E953-F16D-46B9-AE13-148ABC66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97" y="3321934"/>
            <a:ext cx="2280395" cy="3214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uck close self portrait">
            <a:extLst>
              <a:ext uri="{FF2B5EF4-FFF2-40B4-BE49-F238E27FC236}">
                <a16:creationId xmlns:a16="http://schemas.microsoft.com/office/drawing/2014/main" id="{EFA70F91-E801-4AD4-9C43-095C43B3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038" y="2805952"/>
            <a:ext cx="2280395" cy="2755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9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-403495" y="231297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FE0C4-DB09-44BC-B867-6A30F0E45A74}"/>
              </a:ext>
            </a:extLst>
          </p:cNvPr>
          <p:cNvSpPr txBox="1"/>
          <p:nvPr/>
        </p:nvSpPr>
        <p:spPr>
          <a:xfrm>
            <a:off x="1177577" y="1395575"/>
            <a:ext cx="9262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press a little harder or softer to change the value of your colored pencil.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43A0A-54DF-4952-9AFE-F9C8F051B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7258" y="2324294"/>
            <a:ext cx="6737022" cy="43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8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2442650" y="234342"/>
            <a:ext cx="715552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Fill in the Rest of the White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FE0C4-DB09-44BC-B867-6A30F0E45A74}"/>
              </a:ext>
            </a:extLst>
          </p:cNvPr>
          <p:cNvSpPr txBox="1"/>
          <p:nvPr/>
        </p:nvSpPr>
        <p:spPr>
          <a:xfrm>
            <a:off x="808183" y="1250240"/>
            <a:ext cx="10255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you may use markers for your hair, shirt, and the background. You can also use colored pencils. You may add a design in your background. NO WHITE LEFT EXCEPT IN EYES.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E8211-9608-4FAC-954A-ACF7F6925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738" y="2458585"/>
            <a:ext cx="6338523" cy="43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2442650" y="234342"/>
            <a:ext cx="715552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Sign your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FE0C4-DB09-44BC-B867-6A30F0E45A74}"/>
              </a:ext>
            </a:extLst>
          </p:cNvPr>
          <p:cNvSpPr txBox="1"/>
          <p:nvPr/>
        </p:nvSpPr>
        <p:spPr>
          <a:xfrm>
            <a:off x="1554750" y="1435435"/>
            <a:ext cx="10255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sure you sign your masterpiece on the front with Sharpie.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s://3.bp.blogspot.com/-c67sRhAJsLs/V7NQX6xEojI/AAAAAAAAb7g/4O3mMMNn8vsGNRY-18LGxLIYDG15i-R4ACLcB/s1600/IMG_2318.JPG">
            <a:extLst>
              <a:ext uri="{FF2B5EF4-FFF2-40B4-BE49-F238E27FC236}">
                <a16:creationId xmlns:a16="http://schemas.microsoft.com/office/drawing/2014/main" id="{A13EF6A8-9A74-4A2F-9CBE-225F95AD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8" y="2410231"/>
            <a:ext cx="3706371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OTedMqFoBco/V7NQZOAPHrI/AAAAAAAAb7k/TpSN4Yw4op8HgmiNfooxUUra_XR6-02fACLcB/s1600/IMG_2317.JPG">
            <a:extLst>
              <a:ext uri="{FF2B5EF4-FFF2-40B4-BE49-F238E27FC236}">
                <a16:creationId xmlns:a16="http://schemas.microsoft.com/office/drawing/2014/main" id="{FDDD684D-0F7D-4584-8231-CD2BDA00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398" y="2410231"/>
            <a:ext cx="3615144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rMtYpdUT-ts/V7NQ-LP8xVI/AAAAAAAAb78/c3aoabtxOJwbFsTAgj1wzDM0CsXAqbfZwCLcB/s1600/IMG_2311.JPG">
            <a:extLst>
              <a:ext uri="{FF2B5EF4-FFF2-40B4-BE49-F238E27FC236}">
                <a16:creationId xmlns:a16="http://schemas.microsoft.com/office/drawing/2014/main" id="{77533719-D43C-46F7-8C3B-C0A2E2A6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813" y="2405257"/>
            <a:ext cx="3798466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4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fpU9-B5Vurg/Uk8eiD-87kI/AAAAAAAAXyY/4jXGQXxMAf4/s1600/IMG_6133.JPG">
            <a:extLst>
              <a:ext uri="{FF2B5EF4-FFF2-40B4-BE49-F238E27FC236}">
                <a16:creationId xmlns:a16="http://schemas.microsoft.com/office/drawing/2014/main" id="{C684F8E5-2E94-4EDC-AB99-802A806BB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527" y="2841289"/>
            <a:ext cx="8367994" cy="2750605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3F694-2A4E-4E88-9AB4-5A0173C43735}"/>
              </a:ext>
            </a:extLst>
          </p:cNvPr>
          <p:cNvSpPr txBox="1"/>
          <p:nvPr/>
        </p:nvSpPr>
        <p:spPr>
          <a:xfrm>
            <a:off x="7769659" y="-1231153"/>
            <a:ext cx="3369133" cy="3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FINISHED PRODUCT</a:t>
            </a:r>
          </a:p>
        </p:txBody>
      </p:sp>
    </p:spTree>
    <p:extLst>
      <p:ext uri="{BB962C8B-B14F-4D97-AF65-F5344CB8AC3E}">
        <p14:creationId xmlns:p14="http://schemas.microsoft.com/office/powerpoint/2010/main" val="372289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ABF10B7F-E889-4079-BD51-4EC29FD45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8518" y="522717"/>
            <a:ext cx="4320988" cy="5539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20E308-1DF6-4170-9D2E-173E4C204CA7}"/>
              </a:ext>
            </a:extLst>
          </p:cNvPr>
          <p:cNvSpPr txBox="1"/>
          <p:nvPr/>
        </p:nvSpPr>
        <p:spPr>
          <a:xfrm>
            <a:off x="496047" y="454212"/>
            <a:ext cx="719567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Inspiration…</a:t>
            </a:r>
          </a:p>
          <a:p>
            <a:endParaRPr lang="en-US" dirty="0"/>
          </a:p>
          <a:p>
            <a:r>
              <a:rPr lang="en-US" dirty="0"/>
              <a:t>Pablo Picasso’s Self Portrait</a:t>
            </a:r>
          </a:p>
          <a:p>
            <a:endParaRPr lang="en-US" dirty="0"/>
          </a:p>
          <a:p>
            <a:r>
              <a:rPr lang="en-US" dirty="0"/>
              <a:t>Look at how Picasso used the </a:t>
            </a:r>
            <a:r>
              <a:rPr lang="en-US" sz="2000" b="1" dirty="0"/>
              <a:t>Elements of Art </a:t>
            </a:r>
            <a:r>
              <a:rPr lang="en-US" dirty="0"/>
              <a:t>in his portrait.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Line</a:t>
            </a:r>
          </a:p>
          <a:p>
            <a:pPr lvl="1"/>
            <a:r>
              <a:rPr lang="en-US" i="1" dirty="0"/>
              <a:t>Straight and curved lines, thin and thick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Shape</a:t>
            </a:r>
          </a:p>
          <a:p>
            <a:pPr lvl="1"/>
            <a:r>
              <a:rPr lang="en-US" i="1" dirty="0"/>
              <a:t>Shape of facial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Color</a:t>
            </a:r>
          </a:p>
          <a:p>
            <a:pPr lvl="1"/>
            <a:r>
              <a:rPr lang="en-US" i="1" dirty="0"/>
              <a:t>Monochromatic (all one color family)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Form</a:t>
            </a:r>
          </a:p>
          <a:p>
            <a:pPr lvl="1"/>
            <a:r>
              <a:rPr lang="en-US" i="1" dirty="0"/>
              <a:t>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Value</a:t>
            </a:r>
          </a:p>
          <a:p>
            <a:pPr lvl="1"/>
            <a:r>
              <a:rPr lang="en-US" i="1" dirty="0"/>
              <a:t>Light and dark shades of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Texture</a:t>
            </a:r>
          </a:p>
          <a:p>
            <a:pPr lvl="1"/>
            <a:r>
              <a:rPr lang="en-US" i="1" dirty="0"/>
              <a:t>Look of texture created by brush strokes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Space</a:t>
            </a:r>
          </a:p>
          <a:p>
            <a:pPr lvl="1"/>
            <a:r>
              <a:rPr lang="en-US" i="1" dirty="0"/>
              <a:t>Face takes up most of the space on the paper</a:t>
            </a:r>
          </a:p>
        </p:txBody>
      </p:sp>
    </p:spTree>
    <p:extLst>
      <p:ext uri="{BB962C8B-B14F-4D97-AF65-F5344CB8AC3E}">
        <p14:creationId xmlns:p14="http://schemas.microsoft.com/office/powerpoint/2010/main" val="13145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20E308-1DF6-4170-9D2E-173E4C204CA7}"/>
              </a:ext>
            </a:extLst>
          </p:cNvPr>
          <p:cNvSpPr txBox="1"/>
          <p:nvPr/>
        </p:nvSpPr>
        <p:spPr>
          <a:xfrm>
            <a:off x="1912470" y="291353"/>
            <a:ext cx="8784063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i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Drawing a Self Portrait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2858-5DB8-44DE-95B8-CCEE5B0FE972}"/>
              </a:ext>
            </a:extLst>
          </p:cNvPr>
          <p:cNvSpPr txBox="1"/>
          <p:nvPr/>
        </p:nvSpPr>
        <p:spPr>
          <a:xfrm>
            <a:off x="691342" y="1567496"/>
            <a:ext cx="4781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will each have a square piece of white paper to draw your portrait on.</a:t>
            </a:r>
          </a:p>
          <a:p>
            <a:endParaRPr lang="en-US" sz="2400" dirty="0"/>
          </a:p>
          <a:p>
            <a:r>
              <a:rPr lang="en-US" sz="2400" dirty="0"/>
              <a:t>Everyone in 1</a:t>
            </a:r>
            <a:r>
              <a:rPr lang="en-US" sz="2400" baseline="30000" dirty="0"/>
              <a:t>st</a:t>
            </a:r>
            <a:r>
              <a:rPr lang="en-US" sz="2400" dirty="0"/>
              <a:t> Grade will be creating a self portrait and then they will all be put together to create one large mural.</a:t>
            </a:r>
          </a:p>
          <a:p>
            <a:endParaRPr lang="en-US" sz="2400" dirty="0"/>
          </a:p>
          <a:p>
            <a:r>
              <a:rPr lang="en-US" sz="2400" dirty="0"/>
              <a:t>You will be using a Sharpie to draw your portrait.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219B2-D556-4A3B-A948-9E05CB3B7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9248" y="1764100"/>
            <a:ext cx="6232292" cy="3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CD8F9-DA6C-4EF0-BB76-E56C145B4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226" y="1770316"/>
            <a:ext cx="5462001" cy="331736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575286" y="255178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LINE and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607D6-EE45-4402-89A7-1DF4820909F5}"/>
              </a:ext>
            </a:extLst>
          </p:cNvPr>
          <p:cNvSpPr txBox="1"/>
          <p:nvPr/>
        </p:nvSpPr>
        <p:spPr>
          <a:xfrm>
            <a:off x="575286" y="2077080"/>
            <a:ext cx="5062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by drawing the shape of your face with the Sharpie.</a:t>
            </a:r>
          </a:p>
          <a:p>
            <a:endParaRPr lang="en-US" sz="2400" dirty="0"/>
          </a:p>
          <a:p>
            <a:r>
              <a:rPr lang="en-US" sz="2400" dirty="0"/>
              <a:t> - U-shaped</a:t>
            </a:r>
          </a:p>
          <a:p>
            <a:endParaRPr lang="en-US" sz="2400" dirty="0"/>
          </a:p>
          <a:p>
            <a:r>
              <a:rPr lang="en-US" sz="2400" dirty="0"/>
              <a:t> - Fill a lot of the page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F325E-CDA9-421D-A9BC-C2ABCB0D4359}"/>
              </a:ext>
            </a:extLst>
          </p:cNvPr>
          <p:cNvSpPr txBox="1"/>
          <p:nvPr/>
        </p:nvSpPr>
        <p:spPr>
          <a:xfrm>
            <a:off x="1986247" y="5338499"/>
            <a:ext cx="7303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If you feel like you really need to use a pencil first, draw very lightly and erase after you draw over it with Sharpie.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7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-1034314" y="279400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607D6-EE45-4402-89A7-1DF4820909F5}"/>
              </a:ext>
            </a:extLst>
          </p:cNvPr>
          <p:cNvSpPr txBox="1"/>
          <p:nvPr/>
        </p:nvSpPr>
        <p:spPr>
          <a:xfrm>
            <a:off x="1237366" y="1604741"/>
            <a:ext cx="561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two vertical lines for your neck.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FB4F4-AAB5-4D7C-932F-C8834CDE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365" y="345170"/>
            <a:ext cx="3839269" cy="2683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C7A20-5575-4976-BF08-2AF552E7C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986" y="2446475"/>
            <a:ext cx="3843299" cy="2428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B86672-FBB7-45D1-9D6A-327EF710742B}"/>
              </a:ext>
            </a:extLst>
          </p:cNvPr>
          <p:cNvSpPr txBox="1"/>
          <p:nvPr/>
        </p:nvSpPr>
        <p:spPr>
          <a:xfrm>
            <a:off x="5602950" y="3429000"/>
            <a:ext cx="561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the neckline of your shirt.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D90E02-8169-461E-AFC9-FF9BDF4898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9" y="4249182"/>
            <a:ext cx="3843300" cy="2396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4CA781-DA7A-4B1F-B262-0803D2F9AB07}"/>
              </a:ext>
            </a:extLst>
          </p:cNvPr>
          <p:cNvSpPr txBox="1"/>
          <p:nvPr/>
        </p:nvSpPr>
        <p:spPr>
          <a:xfrm>
            <a:off x="2796166" y="5491223"/>
            <a:ext cx="561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your shoulders.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14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480589" y="200425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SHAPE and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607D6-EE45-4402-89A7-1DF4820909F5}"/>
              </a:ext>
            </a:extLst>
          </p:cNvPr>
          <p:cNvSpPr txBox="1"/>
          <p:nvPr/>
        </p:nvSpPr>
        <p:spPr>
          <a:xfrm>
            <a:off x="1237366" y="1225820"/>
            <a:ext cx="6801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your eyes.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Think about the shape. There are idea sheets on your table for examples.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86672-FBB7-45D1-9D6A-327EF710742B}"/>
              </a:ext>
            </a:extLst>
          </p:cNvPr>
          <p:cNvSpPr txBox="1"/>
          <p:nvPr/>
        </p:nvSpPr>
        <p:spPr>
          <a:xfrm>
            <a:off x="3206990" y="5518282"/>
            <a:ext cx="5613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eye brows. They create expression.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4FF25-41F3-456F-8783-86C47893E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306" y="2506001"/>
            <a:ext cx="3813859" cy="279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C76C7-92CC-4F3A-82E2-D7324CDA63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534" y="4067029"/>
            <a:ext cx="3738534" cy="2654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68855B-75DD-4B50-AD10-4D286A1C1F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800" y="475614"/>
            <a:ext cx="3709347" cy="25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-663925" y="231297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SHAPE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607D6-EE45-4402-89A7-1DF4820909F5}"/>
              </a:ext>
            </a:extLst>
          </p:cNvPr>
          <p:cNvSpPr txBox="1"/>
          <p:nvPr/>
        </p:nvSpPr>
        <p:spPr>
          <a:xfrm>
            <a:off x="4854455" y="3378346"/>
            <a:ext cx="561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…a nose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86672-FBB7-45D1-9D6A-327EF710742B}"/>
              </a:ext>
            </a:extLst>
          </p:cNvPr>
          <p:cNvSpPr txBox="1"/>
          <p:nvPr/>
        </p:nvSpPr>
        <p:spPr>
          <a:xfrm>
            <a:off x="5724549" y="5686670"/>
            <a:ext cx="561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…and ears.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79ABE-E9AE-46B1-BB88-253B87C69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780" y="2409664"/>
            <a:ext cx="3738532" cy="2787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C77060-EED5-4014-BB81-BAB25A3898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762" y="3681751"/>
            <a:ext cx="4098151" cy="3028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9FE0C4-DB09-44BC-B867-6A30F0E45A74}"/>
              </a:ext>
            </a:extLst>
          </p:cNvPr>
          <p:cNvSpPr txBox="1"/>
          <p:nvPr/>
        </p:nvSpPr>
        <p:spPr>
          <a:xfrm>
            <a:off x="3560096" y="826328"/>
            <a:ext cx="561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a mouth...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A3A38-6129-49E1-BD01-5B438C48A1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879" y="231297"/>
            <a:ext cx="4219203" cy="29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4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-403495" y="231297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Texture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FE0C4-DB09-44BC-B867-6A30F0E45A74}"/>
              </a:ext>
            </a:extLst>
          </p:cNvPr>
          <p:cNvSpPr txBox="1"/>
          <p:nvPr/>
        </p:nvSpPr>
        <p:spPr>
          <a:xfrm>
            <a:off x="1177577" y="1395575"/>
            <a:ext cx="5613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hair. Don’t color in with the Sharpie. Just draw lines.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937-F2B5-44FE-9DBE-B4388009A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403" y="2407534"/>
            <a:ext cx="5515620" cy="39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9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BBF04-7AF5-4B11-AB2D-798BA21C86E7}"/>
              </a:ext>
            </a:extLst>
          </p:cNvPr>
          <p:cNvSpPr txBox="1"/>
          <p:nvPr/>
        </p:nvSpPr>
        <p:spPr>
          <a:xfrm>
            <a:off x="-403495" y="231297"/>
            <a:ext cx="4798142" cy="82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color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FE0C4-DB09-44BC-B867-6A30F0E45A74}"/>
              </a:ext>
            </a:extLst>
          </p:cNvPr>
          <p:cNvSpPr txBox="1"/>
          <p:nvPr/>
        </p:nvSpPr>
        <p:spPr>
          <a:xfrm>
            <a:off x="1177577" y="1395575"/>
            <a:ext cx="9262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portraits will be MONOCHROMATIC meaning one color.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will be using the color of the table you are sitting at.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USE COLORED PENCIL ON YOUR FACE. Markers can sometimes be too dark and cover details.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DAEB6-47BB-4308-AA37-E5C0028DB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504" y="3366872"/>
            <a:ext cx="5341716" cy="325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7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175</TotalTime>
  <Words>386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Berlin Sans FB Demi</vt:lpstr>
      <vt:lpstr>Century Gothic</vt:lpstr>
      <vt:lpstr>Mesh</vt:lpstr>
      <vt:lpstr>SELF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Portrait</dc:title>
  <dc:creator>Karen R</dc:creator>
  <cp:lastModifiedBy>Karen R</cp:lastModifiedBy>
  <cp:revision>17</cp:revision>
  <dcterms:created xsi:type="dcterms:W3CDTF">2018-05-31T17:00:58Z</dcterms:created>
  <dcterms:modified xsi:type="dcterms:W3CDTF">2022-03-16T19:24:49Z</dcterms:modified>
</cp:coreProperties>
</file>