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86"/>
  </p:normalViewPr>
  <p:slideViewPr>
    <p:cSldViewPr snapToGrid="0" snapToObjects="1">
      <p:cViewPr varScale="1">
        <p:scale>
          <a:sx n="90" d="100"/>
          <a:sy n="90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CA3CBE-F5D7-CA43-A8A5-2A63925EA6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Pattern and 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42DCA22-AED3-364D-9EBF-9952698ACA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fun leaf project for 1</a:t>
            </a:r>
            <a:r>
              <a:rPr lang="en-US" baseline="30000" dirty="0"/>
              <a:t>st</a:t>
            </a:r>
            <a:r>
              <a:rPr lang="en-US" dirty="0"/>
              <a:t> grade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A82F30-DE3A-D94D-A27D-867BF2CC92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58" t="12406" r="9167" b="3704"/>
          <a:stretch/>
        </p:blipFill>
        <p:spPr>
          <a:xfrm rot="5400000">
            <a:off x="-372268" y="1572324"/>
            <a:ext cx="4100511" cy="335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9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A523B5-68B8-0C4F-8768-6E4BDEA36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Pattern- a repeated design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CDF83A-94D4-9D4F-9073-561A13B0B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37" y="1837765"/>
            <a:ext cx="2844800" cy="284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36E1C8B-2DAE-284B-910F-82ABD5D40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601" y="1837765"/>
            <a:ext cx="2857500" cy="284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7352DA4-E4E5-8B4B-AE4A-F4A8D6678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573" y="1837765"/>
            <a:ext cx="3967747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53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D96463-6120-D54A-A79C-A928608A8C83}"/>
              </a:ext>
            </a:extLst>
          </p:cNvPr>
          <p:cNvSpPr txBox="1"/>
          <p:nvPr/>
        </p:nvSpPr>
        <p:spPr>
          <a:xfrm>
            <a:off x="500063" y="428625"/>
            <a:ext cx="108442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Patterns exist in nature.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88AFA74-A23E-C94B-81F4-C8C2EAB24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3" y="1887763"/>
            <a:ext cx="3606800" cy="226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BB1CDF8-6EBA-F645-9122-6DB34442E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971" y="1255368"/>
            <a:ext cx="3184430" cy="31844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72BB175-4BD7-4949-95D4-CDF8BFDAB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509" y="1887763"/>
            <a:ext cx="3378200" cy="2413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831485-32A1-9945-9CEB-2ABB6B51A0F5}"/>
              </a:ext>
            </a:extLst>
          </p:cNvPr>
          <p:cNvSpPr txBox="1"/>
          <p:nvPr/>
        </p:nvSpPr>
        <p:spPr>
          <a:xfrm>
            <a:off x="265266" y="4589432"/>
            <a:ext cx="68185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Can you guess who these patterns belong too?</a:t>
            </a:r>
          </a:p>
        </p:txBody>
      </p:sp>
    </p:spTree>
    <p:extLst>
      <p:ext uri="{BB962C8B-B14F-4D97-AF65-F5344CB8AC3E}">
        <p14:creationId xmlns:p14="http://schemas.microsoft.com/office/powerpoint/2010/main" val="2323740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D2AA0EA-6B1A-8C40-AD3A-EF5186A637B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7440" y="900113"/>
            <a:ext cx="3548735" cy="27663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7433EDE-F5CB-214E-86FA-3167B38C0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115" y="685799"/>
            <a:ext cx="4429125" cy="4429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2CCE974-BFD6-2B4F-8722-0B28F0D3C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891" y="1084779"/>
            <a:ext cx="3821552" cy="258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29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BC47C9-A719-BE48-9B50-0099524D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00025"/>
            <a:ext cx="10396882" cy="1151965"/>
          </a:xfrm>
        </p:spPr>
        <p:txBody>
          <a:bodyPr>
            <a:normAutofit/>
          </a:bodyPr>
          <a:lstStyle/>
          <a:p>
            <a:r>
              <a:rPr lang="en-US" sz="3800" dirty="0"/>
              <a:t>Gustav Klimt-a famous Austrian Pattern </a:t>
            </a:r>
            <a:r>
              <a:rPr lang="en-US" sz="3800" dirty="0" err="1"/>
              <a:t>ARtist</a:t>
            </a:r>
            <a:endParaRPr lang="en-US" sz="3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81B40F-6485-514B-B89C-95382D92DE56}"/>
              </a:ext>
            </a:extLst>
          </p:cNvPr>
          <p:cNvSpPr txBox="1"/>
          <p:nvPr/>
        </p:nvSpPr>
        <p:spPr>
          <a:xfrm>
            <a:off x="685801" y="1028824"/>
            <a:ext cx="9339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l Bayan Plain" pitchFamily="2" charset="-78"/>
              </a:rPr>
              <a:t>Klimt’s paintings are know for his use of patterns. He also used gold leafing, </a:t>
            </a:r>
          </a:p>
          <a:p>
            <a:pPr algn="ctr"/>
            <a:r>
              <a:rPr lang="en-US" dirty="0">
                <a:cs typeface="Al Bayan Plain" pitchFamily="2" charset="-78"/>
              </a:rPr>
              <a:t>and bright patterns in some of his designs.  His work was inspired by Greek and Egyptian art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EAC434-BDD2-6D49-BEC9-CE1D7DEC4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8" y="1974726"/>
            <a:ext cx="6000750" cy="4000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1AA8E7-21DE-8947-A89F-3111292D1D6C}"/>
              </a:ext>
            </a:extLst>
          </p:cNvPr>
          <p:cNvSpPr txBox="1"/>
          <p:nvPr/>
        </p:nvSpPr>
        <p:spPr>
          <a:xfrm>
            <a:off x="1928125" y="5891460"/>
            <a:ext cx="26302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</a:rPr>
              <a:t>Klimt’s TREE of LIFE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92B4A9C-424A-034F-B73B-930B1BD67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651" y="1748476"/>
            <a:ext cx="3850032" cy="46200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2D7096C-26F9-B14C-9D4B-30FD8A96FD28}"/>
              </a:ext>
            </a:extLst>
          </p:cNvPr>
          <p:cNvSpPr txBox="1"/>
          <p:nvPr/>
        </p:nvSpPr>
        <p:spPr>
          <a:xfrm>
            <a:off x="7928875" y="5904438"/>
            <a:ext cx="26302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</a:rPr>
              <a:t>Klimt’s APPLE TREE</a:t>
            </a:r>
          </a:p>
        </p:txBody>
      </p:sp>
    </p:spTree>
    <p:extLst>
      <p:ext uri="{BB962C8B-B14F-4D97-AF65-F5344CB8AC3E}">
        <p14:creationId xmlns:p14="http://schemas.microsoft.com/office/powerpoint/2010/main" val="3356848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D00081-5C73-B541-83D9-622CC875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Lines-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8099302-0DC4-E342-8C60-D617AB7FDC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94" b="2097"/>
          <a:stretch/>
        </p:blipFill>
        <p:spPr>
          <a:xfrm>
            <a:off x="2559050" y="185738"/>
            <a:ext cx="7645400" cy="53863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028BA60-3D68-FC4A-85AB-26627644ECC9}"/>
              </a:ext>
            </a:extLst>
          </p:cNvPr>
          <p:cNvSpPr txBox="1"/>
          <p:nvPr/>
        </p:nvSpPr>
        <p:spPr>
          <a:xfrm>
            <a:off x="1649432" y="5702856"/>
            <a:ext cx="8089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Lets try a few of these!  Draw a zigzag line.  Then repeat the line under it 2 more times. 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Now you have a pattern of lines! 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5191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C42A67-5278-1241-8AA6-72BFE7515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4914899" cy="1151965"/>
          </a:xfrm>
        </p:spPr>
        <p:txBody>
          <a:bodyPr>
            <a:normAutofit fontScale="90000"/>
          </a:bodyPr>
          <a:lstStyle/>
          <a:p>
            <a:r>
              <a:rPr lang="en-US" dirty="0"/>
              <a:t>Lets start our art project!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32D4196-971C-AE41-B598-73B49102D8D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3011" t="11298" r="8883" b="4701"/>
          <a:stretch/>
        </p:blipFill>
        <p:spPr>
          <a:xfrm rot="5400000">
            <a:off x="5014910" y="728668"/>
            <a:ext cx="6057903" cy="488632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324E675-7D31-774D-8BCD-DD13B07E7931}"/>
              </a:ext>
            </a:extLst>
          </p:cNvPr>
          <p:cNvSpPr txBox="1"/>
          <p:nvPr/>
        </p:nvSpPr>
        <p:spPr>
          <a:xfrm>
            <a:off x="685801" y="2124363"/>
            <a:ext cx="457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l Tarikh" pitchFamily="2" charset="-78"/>
                <a:cs typeface="Al Tarikh" pitchFamily="2" charset="-78"/>
              </a:rPr>
              <a:t>Materials needed:</a:t>
            </a:r>
          </a:p>
          <a:p>
            <a:r>
              <a:rPr lang="en-US" sz="2200" dirty="0">
                <a:latin typeface="Al Tarikh" pitchFamily="2" charset="-78"/>
                <a:cs typeface="Al Tarikh" pitchFamily="2" charset="-78"/>
              </a:rPr>
              <a:t>Watercolor paper</a:t>
            </a:r>
          </a:p>
          <a:p>
            <a:r>
              <a:rPr lang="en-US" sz="2200" dirty="0">
                <a:latin typeface="Al Tarikh" pitchFamily="2" charset="-78"/>
                <a:cs typeface="Al Tarikh" pitchFamily="2" charset="-78"/>
              </a:rPr>
              <a:t>Large leaf shape template</a:t>
            </a:r>
          </a:p>
          <a:p>
            <a:r>
              <a:rPr lang="en-US" sz="2200" dirty="0">
                <a:latin typeface="Al Tarikh" pitchFamily="2" charset="-78"/>
                <a:cs typeface="Al Tarikh" pitchFamily="2" charset="-78"/>
              </a:rPr>
              <a:t>Black sharpie</a:t>
            </a:r>
          </a:p>
          <a:p>
            <a:r>
              <a:rPr lang="en-US" sz="2200" dirty="0">
                <a:latin typeface="Al Tarikh" pitchFamily="2" charset="-78"/>
                <a:cs typeface="Al Tarikh" pitchFamily="2" charset="-78"/>
              </a:rPr>
              <a:t>Oil pastels</a:t>
            </a:r>
          </a:p>
          <a:p>
            <a:r>
              <a:rPr lang="en-US" sz="2200" dirty="0">
                <a:latin typeface="Al Tarikh" pitchFamily="2" charset="-78"/>
                <a:cs typeface="Al Tarikh" pitchFamily="2" charset="-78"/>
              </a:rPr>
              <a:t>Watercolors</a:t>
            </a:r>
          </a:p>
          <a:p>
            <a:r>
              <a:rPr lang="en-US" sz="2200" dirty="0">
                <a:latin typeface="Al Tarikh" pitchFamily="2" charset="-78"/>
                <a:cs typeface="Al Tarikh" pitchFamily="2" charset="-78"/>
              </a:rPr>
              <a:t>paint brushes</a:t>
            </a:r>
          </a:p>
          <a:p>
            <a:r>
              <a:rPr lang="en-US" sz="2200" dirty="0">
                <a:latin typeface="Al Tarikh" pitchFamily="2" charset="-78"/>
                <a:cs typeface="Al Tarikh" pitchFamily="2" charset="-78"/>
              </a:rPr>
              <a:t>Spray bottles for the watercolors</a:t>
            </a:r>
          </a:p>
          <a:p>
            <a:r>
              <a:rPr lang="en-US" sz="2200" dirty="0">
                <a:latin typeface="Al Tarikh" pitchFamily="2" charset="-78"/>
                <a:cs typeface="Al Tarikh" pitchFamily="2" charset="-78"/>
              </a:rPr>
              <a:t>Printout of patterns</a:t>
            </a:r>
          </a:p>
        </p:txBody>
      </p:sp>
    </p:spTree>
    <p:extLst>
      <p:ext uri="{BB962C8B-B14F-4D97-AF65-F5344CB8AC3E}">
        <p14:creationId xmlns:p14="http://schemas.microsoft.com/office/powerpoint/2010/main" val="1555330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265548-792A-9141-8A09-11FDAA9FFB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6817" y="554085"/>
            <a:ext cx="10394707" cy="4974845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 Hebrew" pitchFamily="2" charset="-79"/>
                <a:cs typeface="Arial Hebrew" pitchFamily="2" charset="-79"/>
              </a:rPr>
              <a:t>1</a:t>
            </a:r>
            <a:r>
              <a:rPr lang="en-US" baseline="30000" dirty="0">
                <a:latin typeface="Arial Hebrew" pitchFamily="2" charset="-79"/>
                <a:cs typeface="Arial Hebrew" pitchFamily="2" charset="-79"/>
              </a:rPr>
              <a:t>st</a:t>
            </a:r>
            <a:r>
              <a:rPr lang="en-US" dirty="0">
                <a:latin typeface="Arial Hebrew" pitchFamily="2" charset="-79"/>
                <a:cs typeface="Arial Hebrew" pitchFamily="2" charset="-79"/>
              </a:rPr>
              <a:t>:  </a:t>
            </a:r>
            <a:r>
              <a:rPr lang="en-US" b="1" u="sng" dirty="0">
                <a:solidFill>
                  <a:srgbClr val="7030A0"/>
                </a:solidFill>
                <a:latin typeface="Arial Hebrew" pitchFamily="2" charset="-79"/>
                <a:cs typeface="Arial Hebrew" pitchFamily="2" charset="-79"/>
              </a:rPr>
              <a:t>trace the leaf with pencil.  </a:t>
            </a:r>
            <a:endParaRPr lang="en-US" b="1" u="sng" dirty="0" smtClean="0">
              <a:solidFill>
                <a:srgbClr val="7030A0"/>
              </a:solidFill>
              <a:latin typeface="Arial Hebrew" pitchFamily="2" charset="-79"/>
              <a:cs typeface="Arial Hebrew" pitchFamily="2" charset="-79"/>
            </a:endParaRPr>
          </a:p>
          <a:p>
            <a:pPr marL="0" indent="0">
              <a:buNone/>
            </a:pPr>
            <a:r>
              <a:rPr lang="en-US" dirty="0">
                <a:latin typeface="Arial Hebrew" pitchFamily="2" charset="-79"/>
                <a:cs typeface="Arial Hebrew" pitchFamily="2" charset="-79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veins in the leaf creating sections. 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Outline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lines with black sharpie</a:t>
            </a:r>
          </a:p>
          <a:p>
            <a:pPr marL="0" indent="0">
              <a:buNone/>
            </a:pPr>
            <a:r>
              <a:rPr lang="en-US" dirty="0">
                <a:latin typeface="Arial Hebrew" pitchFamily="2" charset="-79"/>
                <a:cs typeface="Arial Hebrew" pitchFamily="2" charset="-79"/>
              </a:rPr>
              <a:t>2</a:t>
            </a:r>
            <a:r>
              <a:rPr lang="en-US" baseline="30000" dirty="0">
                <a:latin typeface="Arial Hebrew" pitchFamily="2" charset="-79"/>
                <a:cs typeface="Arial Hebrew" pitchFamily="2" charset="-79"/>
              </a:rPr>
              <a:t>nd</a:t>
            </a:r>
            <a:r>
              <a:rPr lang="en-US" dirty="0">
                <a:latin typeface="Arial Hebrew" pitchFamily="2" charset="-79"/>
                <a:cs typeface="Arial Hebrew" pitchFamily="2" charset="-79"/>
              </a:rPr>
              <a:t>:  </a:t>
            </a:r>
            <a:r>
              <a:rPr lang="en-US" b="1" u="sng" dirty="0">
                <a:solidFill>
                  <a:srgbClr val="7030A0"/>
                </a:solidFill>
                <a:latin typeface="Arial Hebrew" pitchFamily="2" charset="-79"/>
                <a:cs typeface="Arial Hebrew" pitchFamily="2" charset="-79"/>
              </a:rPr>
              <a:t>Using the pattern print out for ideas, </a:t>
            </a:r>
            <a:endParaRPr lang="en-US" b="1" u="sng" dirty="0" smtClean="0">
              <a:solidFill>
                <a:srgbClr val="7030A0"/>
              </a:solidFill>
              <a:latin typeface="Arial Hebrew" pitchFamily="2" charset="-79"/>
              <a:cs typeface="Arial Hebrew" pitchFamily="2" charset="-79"/>
            </a:endParaRPr>
          </a:p>
          <a:p>
            <a:pPr marL="0" indent="0">
              <a:buNone/>
            </a:pPr>
            <a:r>
              <a:rPr lang="en-US" dirty="0">
                <a:latin typeface="Arial Hebrew" pitchFamily="2" charset="-79"/>
                <a:cs typeface="Arial Hebrew" pitchFamily="2" charset="-79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begin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adding patterns in each of your sections using oil pastels.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completely color in any of the sections. 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Just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create patterns of lines.</a:t>
            </a:r>
          </a:p>
          <a:p>
            <a:pPr marL="0" indent="0">
              <a:buNone/>
            </a:pPr>
            <a:r>
              <a:rPr lang="en-US" dirty="0">
                <a:latin typeface="Arial Hebrew" pitchFamily="2" charset="-79"/>
                <a:cs typeface="Arial Hebrew" pitchFamily="2" charset="-79"/>
              </a:rPr>
              <a:t>3</a:t>
            </a:r>
            <a:r>
              <a:rPr lang="en-US" baseline="30000" dirty="0">
                <a:latin typeface="Arial Hebrew" pitchFamily="2" charset="-79"/>
                <a:cs typeface="Arial Hebrew" pitchFamily="2" charset="-79"/>
              </a:rPr>
              <a:t>rd</a:t>
            </a:r>
            <a:r>
              <a:rPr lang="en-US" dirty="0">
                <a:latin typeface="Arial Hebrew" pitchFamily="2" charset="-79"/>
                <a:cs typeface="Arial Hebrew" pitchFamily="2" charset="-79"/>
              </a:rPr>
              <a:t>: </a:t>
            </a:r>
            <a:r>
              <a:rPr lang="en-US" u="sng" dirty="0">
                <a:latin typeface="Arial Hebrew" pitchFamily="2" charset="-79"/>
                <a:cs typeface="Arial Hebrew" pitchFamily="2" charset="-79"/>
              </a:rPr>
              <a:t> </a:t>
            </a:r>
            <a:r>
              <a:rPr lang="en-US" b="1" u="sng" dirty="0">
                <a:solidFill>
                  <a:srgbClr val="7030A0"/>
                </a:solidFill>
                <a:latin typeface="Arial Hebrew" pitchFamily="2" charset="-79"/>
                <a:cs typeface="Arial Hebrew" pitchFamily="2" charset="-79"/>
              </a:rPr>
              <a:t>Choose a different watercolor for each section!  </a:t>
            </a:r>
            <a:endParaRPr lang="en-US" b="1" u="sng" dirty="0" smtClean="0">
              <a:solidFill>
                <a:srgbClr val="7030A0"/>
              </a:solidFill>
              <a:latin typeface="Arial Hebrew" pitchFamily="2" charset="-79"/>
              <a:cs typeface="Arial Hebrew" pitchFamily="2" charset="-79"/>
            </a:endParaRPr>
          </a:p>
          <a:p>
            <a:pPr marL="0" indent="0">
              <a:buNone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an adult helper spray your paint palette with water.  </a:t>
            </a: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Wash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your brush between each color to keep your palette clean.</a:t>
            </a:r>
          </a:p>
          <a:p>
            <a:pPr marL="0" indent="0">
              <a:buNone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	the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paint will not cover the oils pastel lines.  </a:t>
            </a: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is because the oil is resisting the water.</a:t>
            </a:r>
          </a:p>
          <a:p>
            <a:pPr marL="0" indent="0">
              <a:buNone/>
            </a:pPr>
            <a:endParaRPr lang="en-US" dirty="0">
              <a:latin typeface="Al Tarikh" pitchFamily="2" charset="-78"/>
              <a:cs typeface="Al Tarik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4278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77</TotalTime>
  <Words>146</Words>
  <Application>Microsoft Office PowerPoint</Application>
  <PresentationFormat>Custom</PresentationFormat>
  <Paragraphs>35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Main Event</vt:lpstr>
      <vt:lpstr>Pattern and Line</vt:lpstr>
      <vt:lpstr>Pattern- a repeated design</vt:lpstr>
      <vt:lpstr>PowerPoint Presentation</vt:lpstr>
      <vt:lpstr>PowerPoint Presentation</vt:lpstr>
      <vt:lpstr>Gustav Klimt-a famous Austrian Pattern ARtist</vt:lpstr>
      <vt:lpstr>Lines-</vt:lpstr>
      <vt:lpstr>Lets start our art project!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Pattern and Line</dc:title>
  <dc:creator>Kari Feistner</dc:creator>
  <cp:lastModifiedBy>Joanne Bottenberg</cp:lastModifiedBy>
  <cp:revision>7</cp:revision>
  <dcterms:created xsi:type="dcterms:W3CDTF">2018-09-28T13:57:36Z</dcterms:created>
  <dcterms:modified xsi:type="dcterms:W3CDTF">2018-11-05T20:03:07Z</dcterms:modified>
</cp:coreProperties>
</file>