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61" r:id="rId5"/>
    <p:sldId id="262" r:id="rId6"/>
    <p:sldId id="263" r:id="rId7"/>
    <p:sldId id="269" r:id="rId8"/>
    <p:sldId id="259" r:id="rId9"/>
    <p:sldId id="264" r:id="rId10"/>
    <p:sldId id="270" r:id="rId11"/>
    <p:sldId id="265" r:id="rId12"/>
    <p:sldId id="266" r:id="rId13"/>
    <p:sldId id="267" r:id="rId14"/>
    <p:sldId id="26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82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1" d="100"/>
          <a:sy n="51" d="100"/>
        </p:scale>
        <p:origin x="18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3/3/2020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4.JP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992A3-082E-4FEC-B8F2-AAAD767F963C}"/>
              </a:ext>
            </a:extLst>
          </p:cNvPr>
          <p:cNvSpPr>
            <a:spLocks noGrp="1"/>
          </p:cNvSpPr>
          <p:nvPr>
            <p:ph type="ctrTitle"/>
          </p:nvPr>
        </p:nvSpPr>
        <p:spPr>
          <a:xfrm>
            <a:off x="3461195" y="3623735"/>
            <a:ext cx="7766936" cy="1646302"/>
          </a:xfrm>
        </p:spPr>
        <p:txBody>
          <a:bodyPr/>
          <a:lstStyle/>
          <a:p>
            <a:r>
              <a:rPr lang="en-US" dirty="0"/>
              <a:t>Cubist Portrait </a:t>
            </a:r>
            <a:br>
              <a:rPr lang="en-US" dirty="0"/>
            </a:br>
            <a:r>
              <a:rPr lang="en-US" dirty="0"/>
              <a:t>of Your Teacher</a:t>
            </a:r>
          </a:p>
        </p:txBody>
      </p:sp>
      <p:sp>
        <p:nvSpPr>
          <p:cNvPr id="3" name="Subtitle 2">
            <a:extLst>
              <a:ext uri="{FF2B5EF4-FFF2-40B4-BE49-F238E27FC236}">
                <a16:creationId xmlns:a16="http://schemas.microsoft.com/office/drawing/2014/main" id="{348E490F-AA69-48FB-8F90-66CDE87F51AB}"/>
              </a:ext>
            </a:extLst>
          </p:cNvPr>
          <p:cNvSpPr>
            <a:spLocks noGrp="1"/>
          </p:cNvSpPr>
          <p:nvPr>
            <p:ph type="subTitle" idx="1"/>
          </p:nvPr>
        </p:nvSpPr>
        <p:spPr>
          <a:xfrm>
            <a:off x="8050128" y="5270037"/>
            <a:ext cx="3178003" cy="1096899"/>
          </a:xfrm>
        </p:spPr>
        <p:txBody>
          <a:bodyPr>
            <a:normAutofit/>
          </a:bodyPr>
          <a:lstStyle/>
          <a:p>
            <a:r>
              <a:rPr lang="en-US" sz="2400" dirty="0"/>
              <a:t>Pablo Picasso</a:t>
            </a:r>
          </a:p>
        </p:txBody>
      </p:sp>
      <p:pic>
        <p:nvPicPr>
          <p:cNvPr id="4" name="Picture 3">
            <a:extLst>
              <a:ext uri="{FF2B5EF4-FFF2-40B4-BE49-F238E27FC236}">
                <a16:creationId xmlns:a16="http://schemas.microsoft.com/office/drawing/2014/main" id="{5586EAAA-2836-491A-A495-8FF2ADD25672}"/>
              </a:ext>
            </a:extLst>
          </p:cNvPr>
          <p:cNvPicPr>
            <a:picLocks noChangeAspect="1"/>
          </p:cNvPicPr>
          <p:nvPr/>
        </p:nvPicPr>
        <p:blipFill rotWithShape="1">
          <a:blip r:embed="rId2"/>
          <a:srcRect l="3086" t="5510" r="8544" b="5442"/>
          <a:stretch/>
        </p:blipFill>
        <p:spPr>
          <a:xfrm rot="5400000">
            <a:off x="294917" y="1299521"/>
            <a:ext cx="5388678" cy="4072525"/>
          </a:xfrm>
          <a:prstGeom prst="rect">
            <a:avLst/>
          </a:prstGeom>
        </p:spPr>
      </p:pic>
    </p:spTree>
    <p:extLst>
      <p:ext uri="{BB962C8B-B14F-4D97-AF65-F5344CB8AC3E}">
        <p14:creationId xmlns:p14="http://schemas.microsoft.com/office/powerpoint/2010/main" val="338029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 up of a logo&#10;&#10;Description automatically generated">
            <a:extLst>
              <a:ext uri="{FF2B5EF4-FFF2-40B4-BE49-F238E27FC236}">
                <a16:creationId xmlns:a16="http://schemas.microsoft.com/office/drawing/2014/main" id="{BC450DDD-FA10-482E-95FB-6241D730E6F0}"/>
              </a:ext>
            </a:extLst>
          </p:cNvPr>
          <p:cNvPicPr>
            <a:picLocks noGrp="1" noChangeAspect="1"/>
          </p:cNvPicPr>
          <p:nvPr>
            <p:ph idx="1"/>
          </p:nvPr>
        </p:nvPicPr>
        <p:blipFill>
          <a:blip r:embed="rId2"/>
          <a:stretch>
            <a:fillRect/>
          </a:stretch>
        </p:blipFill>
        <p:spPr>
          <a:xfrm>
            <a:off x="6774569" y="383661"/>
            <a:ext cx="4283292" cy="5630824"/>
          </a:xfrm>
        </p:spPr>
      </p:pic>
      <p:sp>
        <p:nvSpPr>
          <p:cNvPr id="25" name="Content Placeholder 2">
            <a:extLst>
              <a:ext uri="{FF2B5EF4-FFF2-40B4-BE49-F238E27FC236}">
                <a16:creationId xmlns:a16="http://schemas.microsoft.com/office/drawing/2014/main" id="{26632B5D-9675-441A-9B12-C8D20B51461E}"/>
              </a:ext>
            </a:extLst>
          </p:cNvPr>
          <p:cNvSpPr txBox="1">
            <a:spLocks/>
          </p:cNvSpPr>
          <p:nvPr/>
        </p:nvSpPr>
        <p:spPr>
          <a:xfrm>
            <a:off x="611073" y="504067"/>
            <a:ext cx="4695445" cy="474248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The center of the eyes go on the center line.</a:t>
            </a:r>
          </a:p>
          <a:p>
            <a:endParaRPr lang="en-US" dirty="0"/>
          </a:p>
          <a:p>
            <a:r>
              <a:rPr lang="en-US" dirty="0"/>
              <a:t>The tip of the nose should go on the nose line and the vertical line.</a:t>
            </a:r>
          </a:p>
          <a:p>
            <a:r>
              <a:rPr lang="en-US" dirty="0"/>
              <a:t>The part in the lips should go on the mouth line.</a:t>
            </a:r>
          </a:p>
          <a:p>
            <a:endParaRPr lang="en-US" dirty="0"/>
          </a:p>
          <a:p>
            <a:r>
              <a:rPr lang="en-US" dirty="0"/>
              <a:t>Leaving a big forehead for the hair.</a:t>
            </a:r>
          </a:p>
          <a:p>
            <a:endParaRPr lang="en-US" dirty="0"/>
          </a:p>
          <a:p>
            <a:r>
              <a:rPr lang="en-US" dirty="0"/>
              <a:t>(ears, go between the eye and nose line on the side of the head.)</a:t>
            </a:r>
          </a:p>
        </p:txBody>
      </p:sp>
    </p:spTree>
    <p:extLst>
      <p:ext uri="{BB962C8B-B14F-4D97-AF65-F5344CB8AC3E}">
        <p14:creationId xmlns:p14="http://schemas.microsoft.com/office/powerpoint/2010/main" val="2102255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BA0A3C-A514-4FA4-9B85-329420AD5C8F}"/>
              </a:ext>
            </a:extLst>
          </p:cNvPr>
          <p:cNvSpPr>
            <a:spLocks noGrp="1"/>
          </p:cNvSpPr>
          <p:nvPr>
            <p:ph idx="1"/>
          </p:nvPr>
        </p:nvSpPr>
        <p:spPr>
          <a:xfrm>
            <a:off x="597821" y="477563"/>
            <a:ext cx="8596668" cy="953672"/>
          </a:xfrm>
        </p:spPr>
        <p:txBody>
          <a:bodyPr/>
          <a:lstStyle/>
          <a:p>
            <a:r>
              <a:rPr lang="en-US" dirty="0"/>
              <a:t>Now look at your teacher.  What does her hair look like?  What about her clothes?  Does she have earrings?  Add those into your picture.  Remember, you’re going for the main shapes when you draw.</a:t>
            </a:r>
          </a:p>
        </p:txBody>
      </p:sp>
      <p:pic>
        <p:nvPicPr>
          <p:cNvPr id="5" name="Picture 4">
            <a:extLst>
              <a:ext uri="{FF2B5EF4-FFF2-40B4-BE49-F238E27FC236}">
                <a16:creationId xmlns:a16="http://schemas.microsoft.com/office/drawing/2014/main" id="{38E55E08-0677-4B97-8BB7-044E923443A2}"/>
              </a:ext>
            </a:extLst>
          </p:cNvPr>
          <p:cNvPicPr>
            <a:picLocks noChangeAspect="1"/>
          </p:cNvPicPr>
          <p:nvPr/>
        </p:nvPicPr>
        <p:blipFill>
          <a:blip r:embed="rId2"/>
          <a:stretch>
            <a:fillRect/>
          </a:stretch>
        </p:blipFill>
        <p:spPr>
          <a:xfrm rot="5400000">
            <a:off x="2841625" y="2035175"/>
            <a:ext cx="4831522" cy="3623642"/>
          </a:xfrm>
          <a:prstGeom prst="rect">
            <a:avLst/>
          </a:prstGeom>
        </p:spPr>
      </p:pic>
    </p:spTree>
    <p:extLst>
      <p:ext uri="{BB962C8B-B14F-4D97-AF65-F5344CB8AC3E}">
        <p14:creationId xmlns:p14="http://schemas.microsoft.com/office/powerpoint/2010/main" val="2086676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DACD39-D931-4373-AC6C-D0846F71E95C}"/>
              </a:ext>
            </a:extLst>
          </p:cNvPr>
          <p:cNvSpPr>
            <a:spLocks noGrp="1"/>
          </p:cNvSpPr>
          <p:nvPr>
            <p:ph idx="1"/>
          </p:nvPr>
        </p:nvSpPr>
        <p:spPr>
          <a:xfrm>
            <a:off x="770099" y="451058"/>
            <a:ext cx="5604197" cy="1139203"/>
          </a:xfrm>
        </p:spPr>
        <p:txBody>
          <a:bodyPr>
            <a:normAutofit lnSpcReduction="10000"/>
          </a:bodyPr>
          <a:lstStyle/>
          <a:p>
            <a:r>
              <a:rPr lang="en-US" dirty="0"/>
              <a:t>Time to add color.  When using oil pastels it’s best to work from the top down and from the center outward.  That way you don’t smear the pastels with your hands as you’re coloring.</a:t>
            </a:r>
          </a:p>
        </p:txBody>
      </p:sp>
      <p:pic>
        <p:nvPicPr>
          <p:cNvPr id="5" name="Picture 4">
            <a:extLst>
              <a:ext uri="{FF2B5EF4-FFF2-40B4-BE49-F238E27FC236}">
                <a16:creationId xmlns:a16="http://schemas.microsoft.com/office/drawing/2014/main" id="{B14BEE6F-7BC2-4E98-B6EA-0F403DEA2CF1}"/>
              </a:ext>
            </a:extLst>
          </p:cNvPr>
          <p:cNvPicPr>
            <a:picLocks noChangeAspect="1"/>
          </p:cNvPicPr>
          <p:nvPr/>
        </p:nvPicPr>
        <p:blipFill rotWithShape="1">
          <a:blip r:embed="rId2"/>
          <a:srcRect l="17032"/>
          <a:stretch/>
        </p:blipFill>
        <p:spPr>
          <a:xfrm rot="5400000">
            <a:off x="1542402" y="1998450"/>
            <a:ext cx="3808848" cy="3443044"/>
          </a:xfrm>
          <a:prstGeom prst="rect">
            <a:avLst/>
          </a:prstGeom>
        </p:spPr>
      </p:pic>
      <p:sp>
        <p:nvSpPr>
          <p:cNvPr id="6" name="Content Placeholder 2">
            <a:extLst>
              <a:ext uri="{FF2B5EF4-FFF2-40B4-BE49-F238E27FC236}">
                <a16:creationId xmlns:a16="http://schemas.microsoft.com/office/drawing/2014/main" id="{05DB35D1-1E24-4639-9DA5-ACD2FF607FB2}"/>
              </a:ext>
            </a:extLst>
          </p:cNvPr>
          <p:cNvSpPr txBox="1">
            <a:spLocks/>
          </p:cNvSpPr>
          <p:nvPr/>
        </p:nvSpPr>
        <p:spPr>
          <a:xfrm>
            <a:off x="5799297" y="4869022"/>
            <a:ext cx="5604197" cy="1537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Add a black outline. Picasso added a lot of black outlines to his work.  It really makes the drawing “pop.” </a:t>
            </a:r>
          </a:p>
          <a:p>
            <a:r>
              <a:rPr lang="en-US" dirty="0"/>
              <a:t>Color the back ground in if you have time.</a:t>
            </a:r>
          </a:p>
          <a:p>
            <a:endParaRPr lang="en-US" dirty="0"/>
          </a:p>
        </p:txBody>
      </p:sp>
      <p:pic>
        <p:nvPicPr>
          <p:cNvPr id="8" name="Picture 7">
            <a:extLst>
              <a:ext uri="{FF2B5EF4-FFF2-40B4-BE49-F238E27FC236}">
                <a16:creationId xmlns:a16="http://schemas.microsoft.com/office/drawing/2014/main" id="{6B11AF7F-E087-499D-AB5C-386CBFF35FB6}"/>
              </a:ext>
            </a:extLst>
          </p:cNvPr>
          <p:cNvPicPr>
            <a:picLocks noChangeAspect="1"/>
          </p:cNvPicPr>
          <p:nvPr/>
        </p:nvPicPr>
        <p:blipFill rotWithShape="1">
          <a:blip r:embed="rId3"/>
          <a:srcRect l="3451" r="3940"/>
          <a:stretch/>
        </p:blipFill>
        <p:spPr>
          <a:xfrm rot="5400000">
            <a:off x="6665846" y="1151305"/>
            <a:ext cx="3763616" cy="3048000"/>
          </a:xfrm>
          <a:prstGeom prst="rect">
            <a:avLst/>
          </a:prstGeom>
        </p:spPr>
      </p:pic>
    </p:spTree>
    <p:extLst>
      <p:ext uri="{BB962C8B-B14F-4D97-AF65-F5344CB8AC3E}">
        <p14:creationId xmlns:p14="http://schemas.microsoft.com/office/powerpoint/2010/main" val="1059105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B167989-BEEC-4AA8-8FAC-913F03C4BCA9}"/>
              </a:ext>
            </a:extLst>
          </p:cNvPr>
          <p:cNvSpPr txBox="1">
            <a:spLocks/>
          </p:cNvSpPr>
          <p:nvPr/>
        </p:nvSpPr>
        <p:spPr>
          <a:xfrm>
            <a:off x="1751665" y="1402182"/>
            <a:ext cx="7766936" cy="164630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Beautiful!</a:t>
            </a:r>
          </a:p>
        </p:txBody>
      </p:sp>
      <p:pic>
        <p:nvPicPr>
          <p:cNvPr id="7" name="Picture 6">
            <a:extLst>
              <a:ext uri="{FF2B5EF4-FFF2-40B4-BE49-F238E27FC236}">
                <a16:creationId xmlns:a16="http://schemas.microsoft.com/office/drawing/2014/main" id="{C9485E57-0880-40DA-A78B-A1F3399C224D}"/>
              </a:ext>
            </a:extLst>
          </p:cNvPr>
          <p:cNvPicPr>
            <a:picLocks noChangeAspect="1"/>
          </p:cNvPicPr>
          <p:nvPr/>
        </p:nvPicPr>
        <p:blipFill rotWithShape="1">
          <a:blip r:embed="rId2"/>
          <a:srcRect l="3086" t="5510" r="8544" b="5442"/>
          <a:stretch/>
        </p:blipFill>
        <p:spPr>
          <a:xfrm rot="5400000">
            <a:off x="4543264" y="1258640"/>
            <a:ext cx="5878123" cy="4442426"/>
          </a:xfrm>
          <a:prstGeom prst="rect">
            <a:avLst/>
          </a:prstGeom>
        </p:spPr>
      </p:pic>
    </p:spTree>
    <p:extLst>
      <p:ext uri="{BB962C8B-B14F-4D97-AF65-F5344CB8AC3E}">
        <p14:creationId xmlns:p14="http://schemas.microsoft.com/office/powerpoint/2010/main" val="3379906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B9AAA2-B663-4815-8DE9-C5BC60F1E42F}"/>
              </a:ext>
            </a:extLst>
          </p:cNvPr>
          <p:cNvSpPr>
            <a:spLocks noGrp="1"/>
          </p:cNvSpPr>
          <p:nvPr>
            <p:ph type="title"/>
          </p:nvPr>
        </p:nvSpPr>
        <p:spPr/>
        <p:txBody>
          <a:bodyPr/>
          <a:lstStyle/>
          <a:p>
            <a:r>
              <a:rPr lang="en-US" dirty="0"/>
              <a:t>Examples</a:t>
            </a:r>
          </a:p>
        </p:txBody>
      </p:sp>
      <p:pic>
        <p:nvPicPr>
          <p:cNvPr id="18" name="Picture 17" descr="A picture containing plate, cake, chocolate, large&#10;&#10;Description automatically generated">
            <a:extLst>
              <a:ext uri="{FF2B5EF4-FFF2-40B4-BE49-F238E27FC236}">
                <a16:creationId xmlns:a16="http://schemas.microsoft.com/office/drawing/2014/main" id="{A2E20A7B-0D22-4E4C-A6FC-969A926E528F}"/>
              </a:ext>
            </a:extLst>
          </p:cNvPr>
          <p:cNvPicPr>
            <a:picLocks noChangeAspect="1"/>
          </p:cNvPicPr>
          <p:nvPr/>
        </p:nvPicPr>
        <p:blipFill>
          <a:blip r:embed="rId2"/>
          <a:stretch>
            <a:fillRect/>
          </a:stretch>
        </p:blipFill>
        <p:spPr>
          <a:xfrm>
            <a:off x="2577608" y="3715708"/>
            <a:ext cx="2039537" cy="2830399"/>
          </a:xfrm>
          <a:prstGeom prst="rect">
            <a:avLst/>
          </a:prstGeom>
        </p:spPr>
      </p:pic>
      <p:pic>
        <p:nvPicPr>
          <p:cNvPr id="20" name="Picture 19" descr="A picture containing grass, green, walking, kite&#10;&#10;Description automatically generated">
            <a:extLst>
              <a:ext uri="{FF2B5EF4-FFF2-40B4-BE49-F238E27FC236}">
                <a16:creationId xmlns:a16="http://schemas.microsoft.com/office/drawing/2014/main" id="{5B2A16A5-A598-402D-82F1-86FF2D811ED8}"/>
              </a:ext>
            </a:extLst>
          </p:cNvPr>
          <p:cNvPicPr>
            <a:picLocks noChangeAspect="1"/>
          </p:cNvPicPr>
          <p:nvPr/>
        </p:nvPicPr>
        <p:blipFill>
          <a:blip r:embed="rId3"/>
          <a:stretch>
            <a:fillRect/>
          </a:stretch>
        </p:blipFill>
        <p:spPr>
          <a:xfrm rot="5400000">
            <a:off x="6976751" y="4184773"/>
            <a:ext cx="2830399" cy="2103022"/>
          </a:xfrm>
          <a:prstGeom prst="rect">
            <a:avLst/>
          </a:prstGeom>
        </p:spPr>
      </p:pic>
      <p:pic>
        <p:nvPicPr>
          <p:cNvPr id="22" name="Picture 21" descr="A close up of a logo&#10;&#10;Description automatically generated">
            <a:extLst>
              <a:ext uri="{FF2B5EF4-FFF2-40B4-BE49-F238E27FC236}">
                <a16:creationId xmlns:a16="http://schemas.microsoft.com/office/drawing/2014/main" id="{E039B811-B29E-4BA6-9097-21DF4FE1312D}"/>
              </a:ext>
            </a:extLst>
          </p:cNvPr>
          <p:cNvPicPr>
            <a:picLocks noChangeAspect="1"/>
          </p:cNvPicPr>
          <p:nvPr/>
        </p:nvPicPr>
        <p:blipFill>
          <a:blip r:embed="rId4"/>
          <a:stretch>
            <a:fillRect/>
          </a:stretch>
        </p:blipFill>
        <p:spPr>
          <a:xfrm rot="16200000">
            <a:off x="-104015" y="4185654"/>
            <a:ext cx="2720957" cy="1991818"/>
          </a:xfrm>
          <a:prstGeom prst="rect">
            <a:avLst/>
          </a:prstGeom>
        </p:spPr>
      </p:pic>
      <p:pic>
        <p:nvPicPr>
          <p:cNvPr id="24" name="Picture 23" descr="A picture containing building, sign, street, red&#10;&#10;Description automatically generated">
            <a:extLst>
              <a:ext uri="{FF2B5EF4-FFF2-40B4-BE49-F238E27FC236}">
                <a16:creationId xmlns:a16="http://schemas.microsoft.com/office/drawing/2014/main" id="{F042DDAA-DA90-485F-8F3C-F717A352E8D6}"/>
              </a:ext>
            </a:extLst>
          </p:cNvPr>
          <p:cNvPicPr>
            <a:picLocks noChangeAspect="1"/>
          </p:cNvPicPr>
          <p:nvPr/>
        </p:nvPicPr>
        <p:blipFill>
          <a:blip r:embed="rId5"/>
          <a:stretch>
            <a:fillRect/>
          </a:stretch>
        </p:blipFill>
        <p:spPr>
          <a:xfrm rot="16200000">
            <a:off x="4631650" y="4110381"/>
            <a:ext cx="2830400" cy="2142364"/>
          </a:xfrm>
          <a:prstGeom prst="rect">
            <a:avLst/>
          </a:prstGeom>
        </p:spPr>
      </p:pic>
      <p:pic>
        <p:nvPicPr>
          <p:cNvPr id="26" name="Picture 25" descr="A picture containing cake, graffiti, birthday, sitting&#10;&#10;Description automatically generated">
            <a:extLst>
              <a:ext uri="{FF2B5EF4-FFF2-40B4-BE49-F238E27FC236}">
                <a16:creationId xmlns:a16="http://schemas.microsoft.com/office/drawing/2014/main" id="{FAAD5EAE-9F08-4222-A823-8D63C347830D}"/>
              </a:ext>
            </a:extLst>
          </p:cNvPr>
          <p:cNvPicPr>
            <a:picLocks noChangeAspect="1"/>
          </p:cNvPicPr>
          <p:nvPr/>
        </p:nvPicPr>
        <p:blipFill>
          <a:blip r:embed="rId6"/>
          <a:stretch>
            <a:fillRect/>
          </a:stretch>
        </p:blipFill>
        <p:spPr>
          <a:xfrm rot="16200000">
            <a:off x="2556559" y="765522"/>
            <a:ext cx="2777402" cy="2060818"/>
          </a:xfrm>
          <a:prstGeom prst="rect">
            <a:avLst/>
          </a:prstGeom>
        </p:spPr>
      </p:pic>
      <p:pic>
        <p:nvPicPr>
          <p:cNvPr id="28" name="Picture 27" descr="A close up of a logo&#10;&#10;Description automatically generated">
            <a:extLst>
              <a:ext uri="{FF2B5EF4-FFF2-40B4-BE49-F238E27FC236}">
                <a16:creationId xmlns:a16="http://schemas.microsoft.com/office/drawing/2014/main" id="{1B79ED7B-ED1A-4DAB-8C87-1C2457CB6671}"/>
              </a:ext>
            </a:extLst>
          </p:cNvPr>
          <p:cNvPicPr>
            <a:picLocks noChangeAspect="1"/>
          </p:cNvPicPr>
          <p:nvPr/>
        </p:nvPicPr>
        <p:blipFill>
          <a:blip r:embed="rId7"/>
          <a:stretch>
            <a:fillRect/>
          </a:stretch>
        </p:blipFill>
        <p:spPr>
          <a:xfrm rot="16200000">
            <a:off x="4858322" y="752577"/>
            <a:ext cx="2830398" cy="2095025"/>
          </a:xfrm>
          <a:prstGeom prst="rect">
            <a:avLst/>
          </a:prstGeom>
        </p:spPr>
      </p:pic>
      <p:pic>
        <p:nvPicPr>
          <p:cNvPr id="30" name="Picture 29" descr="A close up of some grass&#10;&#10;Description automatically generated">
            <a:extLst>
              <a:ext uri="{FF2B5EF4-FFF2-40B4-BE49-F238E27FC236}">
                <a16:creationId xmlns:a16="http://schemas.microsoft.com/office/drawing/2014/main" id="{CB9EBD5F-B303-4398-9B04-17ED895E0CE8}"/>
              </a:ext>
            </a:extLst>
          </p:cNvPr>
          <p:cNvPicPr>
            <a:picLocks noChangeAspect="1"/>
          </p:cNvPicPr>
          <p:nvPr/>
        </p:nvPicPr>
        <p:blipFill>
          <a:blip r:embed="rId8"/>
          <a:stretch>
            <a:fillRect/>
          </a:stretch>
        </p:blipFill>
        <p:spPr>
          <a:xfrm rot="16200000">
            <a:off x="7090709" y="841293"/>
            <a:ext cx="2830398" cy="1917592"/>
          </a:xfrm>
          <a:prstGeom prst="rect">
            <a:avLst/>
          </a:prstGeom>
        </p:spPr>
      </p:pic>
      <p:pic>
        <p:nvPicPr>
          <p:cNvPr id="32" name="Picture 31" descr="A close up of a sign&#10;&#10;Description automatically generated">
            <a:extLst>
              <a:ext uri="{FF2B5EF4-FFF2-40B4-BE49-F238E27FC236}">
                <a16:creationId xmlns:a16="http://schemas.microsoft.com/office/drawing/2014/main" id="{650120D3-7DEE-49F6-9433-7C1C4953AF0D}"/>
              </a:ext>
            </a:extLst>
          </p:cNvPr>
          <p:cNvPicPr>
            <a:picLocks noChangeAspect="1"/>
          </p:cNvPicPr>
          <p:nvPr/>
        </p:nvPicPr>
        <p:blipFill>
          <a:blip r:embed="rId9"/>
          <a:stretch>
            <a:fillRect/>
          </a:stretch>
        </p:blipFill>
        <p:spPr>
          <a:xfrm rot="16200000">
            <a:off x="9343351" y="732321"/>
            <a:ext cx="2830398" cy="2135536"/>
          </a:xfrm>
          <a:prstGeom prst="rect">
            <a:avLst/>
          </a:prstGeom>
        </p:spPr>
      </p:pic>
    </p:spTree>
    <p:extLst>
      <p:ext uri="{BB962C8B-B14F-4D97-AF65-F5344CB8AC3E}">
        <p14:creationId xmlns:p14="http://schemas.microsoft.com/office/powerpoint/2010/main" val="4123711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8967C-9713-49FE-B465-C9B37C42D821}"/>
              </a:ext>
            </a:extLst>
          </p:cNvPr>
          <p:cNvSpPr>
            <a:spLocks noGrp="1"/>
          </p:cNvSpPr>
          <p:nvPr>
            <p:ph type="title"/>
          </p:nvPr>
        </p:nvSpPr>
        <p:spPr>
          <a:xfrm>
            <a:off x="677334" y="371061"/>
            <a:ext cx="8596668" cy="1320800"/>
          </a:xfrm>
        </p:spPr>
        <p:txBody>
          <a:bodyPr/>
          <a:lstStyle/>
          <a:p>
            <a:r>
              <a:rPr lang="en-US" dirty="0"/>
              <a:t>Pablo Picasso</a:t>
            </a:r>
          </a:p>
        </p:txBody>
      </p:sp>
      <p:sp>
        <p:nvSpPr>
          <p:cNvPr id="3" name="Content Placeholder 2">
            <a:extLst>
              <a:ext uri="{FF2B5EF4-FFF2-40B4-BE49-F238E27FC236}">
                <a16:creationId xmlns:a16="http://schemas.microsoft.com/office/drawing/2014/main" id="{84D6402F-ACB0-46CB-BE58-DFA74EEF3571}"/>
              </a:ext>
            </a:extLst>
          </p:cNvPr>
          <p:cNvSpPr>
            <a:spLocks noGrp="1"/>
          </p:cNvSpPr>
          <p:nvPr>
            <p:ph idx="1"/>
          </p:nvPr>
        </p:nvSpPr>
        <p:spPr>
          <a:xfrm>
            <a:off x="677334" y="1166190"/>
            <a:ext cx="8596668" cy="2515829"/>
          </a:xfrm>
        </p:spPr>
        <p:txBody>
          <a:bodyPr/>
          <a:lstStyle/>
          <a:p>
            <a:r>
              <a:rPr lang="en-US" dirty="0"/>
              <a:t>Pablo Picasso is considered one of the most important artists in history.  This is because he created a new style of art called Cubism.  </a:t>
            </a:r>
          </a:p>
          <a:p>
            <a:r>
              <a:rPr lang="en-US" dirty="0"/>
              <a:t>Pablo Picasso began painting as a young person and painted people in a realistic way.  Here’s some of his early work.</a:t>
            </a:r>
          </a:p>
          <a:p>
            <a:endParaRPr lang="en-US" dirty="0"/>
          </a:p>
        </p:txBody>
      </p:sp>
      <p:pic>
        <p:nvPicPr>
          <p:cNvPr id="6" name="Picture 5">
            <a:extLst>
              <a:ext uri="{FF2B5EF4-FFF2-40B4-BE49-F238E27FC236}">
                <a16:creationId xmlns:a16="http://schemas.microsoft.com/office/drawing/2014/main" id="{6BA84C1C-E641-4AD5-8824-6C902C1CED28}"/>
              </a:ext>
            </a:extLst>
          </p:cNvPr>
          <p:cNvPicPr>
            <a:picLocks noChangeAspect="1"/>
          </p:cNvPicPr>
          <p:nvPr/>
        </p:nvPicPr>
        <p:blipFill>
          <a:blip r:embed="rId2"/>
          <a:stretch>
            <a:fillRect/>
          </a:stretch>
        </p:blipFill>
        <p:spPr>
          <a:xfrm>
            <a:off x="1274693" y="3135260"/>
            <a:ext cx="2064854" cy="2766904"/>
          </a:xfrm>
          <a:prstGeom prst="rect">
            <a:avLst/>
          </a:prstGeom>
        </p:spPr>
      </p:pic>
      <p:pic>
        <p:nvPicPr>
          <p:cNvPr id="8" name="Picture 7">
            <a:extLst>
              <a:ext uri="{FF2B5EF4-FFF2-40B4-BE49-F238E27FC236}">
                <a16:creationId xmlns:a16="http://schemas.microsoft.com/office/drawing/2014/main" id="{3ED2C2A1-095B-47D9-9F80-BB6B59EB4AB3}"/>
              </a:ext>
            </a:extLst>
          </p:cNvPr>
          <p:cNvPicPr>
            <a:picLocks noChangeAspect="1"/>
          </p:cNvPicPr>
          <p:nvPr/>
        </p:nvPicPr>
        <p:blipFill>
          <a:blip r:embed="rId3"/>
          <a:stretch>
            <a:fillRect/>
          </a:stretch>
        </p:blipFill>
        <p:spPr>
          <a:xfrm>
            <a:off x="4031146" y="3135260"/>
            <a:ext cx="2064854" cy="2753138"/>
          </a:xfrm>
          <a:prstGeom prst="rect">
            <a:avLst/>
          </a:prstGeom>
        </p:spPr>
      </p:pic>
      <p:sp>
        <p:nvSpPr>
          <p:cNvPr id="9" name="TextBox 8">
            <a:extLst>
              <a:ext uri="{FF2B5EF4-FFF2-40B4-BE49-F238E27FC236}">
                <a16:creationId xmlns:a16="http://schemas.microsoft.com/office/drawing/2014/main" id="{3EF77C59-D2BA-40ED-9751-D5F7F64B8405}"/>
              </a:ext>
            </a:extLst>
          </p:cNvPr>
          <p:cNvSpPr txBox="1"/>
          <p:nvPr/>
        </p:nvSpPr>
        <p:spPr>
          <a:xfrm>
            <a:off x="1274693" y="5902164"/>
            <a:ext cx="2064854" cy="338554"/>
          </a:xfrm>
          <a:prstGeom prst="rect">
            <a:avLst/>
          </a:prstGeom>
          <a:noFill/>
        </p:spPr>
        <p:txBody>
          <a:bodyPr wrap="square" rtlCol="0">
            <a:spAutoFit/>
          </a:bodyPr>
          <a:lstStyle/>
          <a:p>
            <a:pPr algn="ctr"/>
            <a:r>
              <a:rPr lang="en-US" sz="1600" i="1" dirty="0"/>
              <a:t>Man in a Beret</a:t>
            </a:r>
          </a:p>
        </p:txBody>
      </p:sp>
      <p:sp>
        <p:nvSpPr>
          <p:cNvPr id="10" name="TextBox 9">
            <a:extLst>
              <a:ext uri="{FF2B5EF4-FFF2-40B4-BE49-F238E27FC236}">
                <a16:creationId xmlns:a16="http://schemas.microsoft.com/office/drawing/2014/main" id="{D04CD1EC-04BB-4ECA-B612-252BD8BBDB0F}"/>
              </a:ext>
            </a:extLst>
          </p:cNvPr>
          <p:cNvSpPr txBox="1"/>
          <p:nvPr/>
        </p:nvSpPr>
        <p:spPr>
          <a:xfrm>
            <a:off x="4031146" y="5902164"/>
            <a:ext cx="2064854" cy="584775"/>
          </a:xfrm>
          <a:prstGeom prst="rect">
            <a:avLst/>
          </a:prstGeom>
          <a:noFill/>
        </p:spPr>
        <p:txBody>
          <a:bodyPr wrap="square" rtlCol="0">
            <a:spAutoFit/>
          </a:bodyPr>
          <a:lstStyle/>
          <a:p>
            <a:pPr algn="ctr"/>
            <a:r>
              <a:rPr lang="en-US" sz="1600" i="1" dirty="0"/>
              <a:t>Portrait of Picasso’s Mother</a:t>
            </a:r>
          </a:p>
        </p:txBody>
      </p:sp>
      <p:pic>
        <p:nvPicPr>
          <p:cNvPr id="12" name="Picture 11">
            <a:extLst>
              <a:ext uri="{FF2B5EF4-FFF2-40B4-BE49-F238E27FC236}">
                <a16:creationId xmlns:a16="http://schemas.microsoft.com/office/drawing/2014/main" id="{577224B3-FC5D-4D21-8C6E-BE8B58EDAD2D}"/>
              </a:ext>
            </a:extLst>
          </p:cNvPr>
          <p:cNvPicPr>
            <a:picLocks noChangeAspect="1"/>
          </p:cNvPicPr>
          <p:nvPr/>
        </p:nvPicPr>
        <p:blipFill>
          <a:blip r:embed="rId4"/>
          <a:stretch>
            <a:fillRect/>
          </a:stretch>
        </p:blipFill>
        <p:spPr>
          <a:xfrm>
            <a:off x="6756954" y="3135260"/>
            <a:ext cx="2268503" cy="2753138"/>
          </a:xfrm>
          <a:prstGeom prst="rect">
            <a:avLst/>
          </a:prstGeom>
        </p:spPr>
      </p:pic>
      <p:sp>
        <p:nvSpPr>
          <p:cNvPr id="13" name="TextBox 12">
            <a:extLst>
              <a:ext uri="{FF2B5EF4-FFF2-40B4-BE49-F238E27FC236}">
                <a16:creationId xmlns:a16="http://schemas.microsoft.com/office/drawing/2014/main" id="{A9B17818-BED4-4950-99EF-13D018061546}"/>
              </a:ext>
            </a:extLst>
          </p:cNvPr>
          <p:cNvSpPr txBox="1"/>
          <p:nvPr/>
        </p:nvSpPr>
        <p:spPr>
          <a:xfrm>
            <a:off x="6756954" y="5927327"/>
            <a:ext cx="2064854" cy="338554"/>
          </a:xfrm>
          <a:prstGeom prst="rect">
            <a:avLst/>
          </a:prstGeom>
          <a:noFill/>
        </p:spPr>
        <p:txBody>
          <a:bodyPr wrap="square" rtlCol="0">
            <a:spAutoFit/>
          </a:bodyPr>
          <a:lstStyle/>
          <a:p>
            <a:pPr algn="ctr"/>
            <a:r>
              <a:rPr lang="en-US" sz="1600" i="1" dirty="0"/>
              <a:t>Old Man</a:t>
            </a:r>
          </a:p>
        </p:txBody>
      </p:sp>
    </p:spTree>
    <p:extLst>
      <p:ext uri="{BB962C8B-B14F-4D97-AF65-F5344CB8AC3E}">
        <p14:creationId xmlns:p14="http://schemas.microsoft.com/office/powerpoint/2010/main" val="4140009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0D201-077D-4A7A-98D3-8632C8E4B9FE}"/>
              </a:ext>
            </a:extLst>
          </p:cNvPr>
          <p:cNvSpPr>
            <a:spLocks noGrp="1"/>
          </p:cNvSpPr>
          <p:nvPr>
            <p:ph type="title"/>
          </p:nvPr>
        </p:nvSpPr>
        <p:spPr>
          <a:xfrm>
            <a:off x="677334" y="304176"/>
            <a:ext cx="8596668" cy="1320800"/>
          </a:xfrm>
        </p:spPr>
        <p:txBody>
          <a:bodyPr/>
          <a:lstStyle/>
          <a:p>
            <a:r>
              <a:rPr lang="en-US" dirty="0"/>
              <a:t>Pablo Picasso &amp; Cubism</a:t>
            </a:r>
          </a:p>
        </p:txBody>
      </p:sp>
      <p:sp>
        <p:nvSpPr>
          <p:cNvPr id="3" name="Content Placeholder 2">
            <a:extLst>
              <a:ext uri="{FF2B5EF4-FFF2-40B4-BE49-F238E27FC236}">
                <a16:creationId xmlns:a16="http://schemas.microsoft.com/office/drawing/2014/main" id="{DB95E74D-C332-4D09-8A19-FA514E03AB16}"/>
              </a:ext>
            </a:extLst>
          </p:cNvPr>
          <p:cNvSpPr>
            <a:spLocks noGrp="1"/>
          </p:cNvSpPr>
          <p:nvPr>
            <p:ph idx="1"/>
          </p:nvPr>
        </p:nvSpPr>
        <p:spPr>
          <a:xfrm>
            <a:off x="677334" y="964576"/>
            <a:ext cx="8596668" cy="3880773"/>
          </a:xfrm>
        </p:spPr>
        <p:txBody>
          <a:bodyPr/>
          <a:lstStyle/>
          <a:p>
            <a:r>
              <a:rPr lang="en-US" dirty="0"/>
              <a:t>Then Picasso began experimenting with painting.  He wanted to get to the basics of painting.  His constant exploring with objects, shapes, lines, &amp; color became to be known as “Cubism.”</a:t>
            </a:r>
          </a:p>
          <a:p>
            <a:r>
              <a:rPr lang="en-US" dirty="0"/>
              <a:t>Cubist artists determine what they want to paint, figure out what simple shapes are in the object, and then reassemble them in an “abstract” way. They also try to see different views of the object at the same time.  It’s called “perspective.” That means the painting will not look exactly like what is being painted.  Here’s what it looks like.</a:t>
            </a:r>
          </a:p>
          <a:p>
            <a:endParaRPr lang="en-US" dirty="0"/>
          </a:p>
        </p:txBody>
      </p:sp>
      <p:pic>
        <p:nvPicPr>
          <p:cNvPr id="5" name="Picture 4">
            <a:extLst>
              <a:ext uri="{FF2B5EF4-FFF2-40B4-BE49-F238E27FC236}">
                <a16:creationId xmlns:a16="http://schemas.microsoft.com/office/drawing/2014/main" id="{F933BEF8-B4E0-4F9A-AC00-AB575BFED816}"/>
              </a:ext>
            </a:extLst>
          </p:cNvPr>
          <p:cNvPicPr>
            <a:picLocks noChangeAspect="1"/>
          </p:cNvPicPr>
          <p:nvPr/>
        </p:nvPicPr>
        <p:blipFill>
          <a:blip r:embed="rId2"/>
          <a:stretch>
            <a:fillRect/>
          </a:stretch>
        </p:blipFill>
        <p:spPr>
          <a:xfrm>
            <a:off x="1070148" y="3578601"/>
            <a:ext cx="1847850" cy="2476500"/>
          </a:xfrm>
          <a:prstGeom prst="rect">
            <a:avLst/>
          </a:prstGeom>
        </p:spPr>
      </p:pic>
      <p:pic>
        <p:nvPicPr>
          <p:cNvPr id="7" name="Picture 6">
            <a:extLst>
              <a:ext uri="{FF2B5EF4-FFF2-40B4-BE49-F238E27FC236}">
                <a16:creationId xmlns:a16="http://schemas.microsoft.com/office/drawing/2014/main" id="{E4074C8C-24B9-45BF-B615-BE54107BC3FD}"/>
              </a:ext>
            </a:extLst>
          </p:cNvPr>
          <p:cNvPicPr>
            <a:picLocks noChangeAspect="1"/>
          </p:cNvPicPr>
          <p:nvPr/>
        </p:nvPicPr>
        <p:blipFill>
          <a:blip r:embed="rId3"/>
          <a:stretch>
            <a:fillRect/>
          </a:stretch>
        </p:blipFill>
        <p:spPr>
          <a:xfrm>
            <a:off x="3917661" y="3578601"/>
            <a:ext cx="2964389" cy="2476500"/>
          </a:xfrm>
          <a:prstGeom prst="rect">
            <a:avLst/>
          </a:prstGeom>
        </p:spPr>
      </p:pic>
      <p:pic>
        <p:nvPicPr>
          <p:cNvPr id="9" name="Picture 8">
            <a:extLst>
              <a:ext uri="{FF2B5EF4-FFF2-40B4-BE49-F238E27FC236}">
                <a16:creationId xmlns:a16="http://schemas.microsoft.com/office/drawing/2014/main" id="{6CC010A9-4DF0-4148-B81B-836F86623736}"/>
              </a:ext>
            </a:extLst>
          </p:cNvPr>
          <p:cNvPicPr>
            <a:picLocks noChangeAspect="1"/>
          </p:cNvPicPr>
          <p:nvPr/>
        </p:nvPicPr>
        <p:blipFill>
          <a:blip r:embed="rId4"/>
          <a:stretch>
            <a:fillRect/>
          </a:stretch>
        </p:blipFill>
        <p:spPr>
          <a:xfrm>
            <a:off x="7881713" y="3578601"/>
            <a:ext cx="1767159" cy="2476500"/>
          </a:xfrm>
          <a:prstGeom prst="rect">
            <a:avLst/>
          </a:prstGeom>
        </p:spPr>
      </p:pic>
      <p:sp>
        <p:nvSpPr>
          <p:cNvPr id="11" name="TextBox 10">
            <a:extLst>
              <a:ext uri="{FF2B5EF4-FFF2-40B4-BE49-F238E27FC236}">
                <a16:creationId xmlns:a16="http://schemas.microsoft.com/office/drawing/2014/main" id="{2DDB2F45-E428-4019-B7B4-84F63D537211}"/>
              </a:ext>
            </a:extLst>
          </p:cNvPr>
          <p:cNvSpPr txBox="1"/>
          <p:nvPr/>
        </p:nvSpPr>
        <p:spPr>
          <a:xfrm>
            <a:off x="1070148" y="6215270"/>
            <a:ext cx="1847850" cy="338554"/>
          </a:xfrm>
          <a:prstGeom prst="rect">
            <a:avLst/>
          </a:prstGeom>
          <a:noFill/>
        </p:spPr>
        <p:txBody>
          <a:bodyPr wrap="square" rtlCol="0">
            <a:spAutoFit/>
          </a:bodyPr>
          <a:lstStyle/>
          <a:p>
            <a:pPr algn="ctr"/>
            <a:r>
              <a:rPr lang="en-US" sz="1600" i="1" dirty="0"/>
              <a:t>The Dream</a:t>
            </a:r>
          </a:p>
        </p:txBody>
      </p:sp>
      <p:sp>
        <p:nvSpPr>
          <p:cNvPr id="12" name="TextBox 11">
            <a:extLst>
              <a:ext uri="{FF2B5EF4-FFF2-40B4-BE49-F238E27FC236}">
                <a16:creationId xmlns:a16="http://schemas.microsoft.com/office/drawing/2014/main" id="{35B645B5-4C12-41BC-8887-EC7B873E28B9}"/>
              </a:ext>
            </a:extLst>
          </p:cNvPr>
          <p:cNvSpPr txBox="1"/>
          <p:nvPr/>
        </p:nvSpPr>
        <p:spPr>
          <a:xfrm>
            <a:off x="4051742" y="6248400"/>
            <a:ext cx="2830307" cy="338554"/>
          </a:xfrm>
          <a:prstGeom prst="rect">
            <a:avLst/>
          </a:prstGeom>
          <a:noFill/>
        </p:spPr>
        <p:txBody>
          <a:bodyPr wrap="square" rtlCol="0">
            <a:spAutoFit/>
          </a:bodyPr>
          <a:lstStyle/>
          <a:p>
            <a:pPr algn="ctr"/>
            <a:r>
              <a:rPr lang="en-US" sz="1600" i="1" dirty="0"/>
              <a:t>Young Girl Sleeping</a:t>
            </a:r>
          </a:p>
        </p:txBody>
      </p:sp>
      <p:sp>
        <p:nvSpPr>
          <p:cNvPr id="13" name="TextBox 12">
            <a:extLst>
              <a:ext uri="{FF2B5EF4-FFF2-40B4-BE49-F238E27FC236}">
                <a16:creationId xmlns:a16="http://schemas.microsoft.com/office/drawing/2014/main" id="{E868A575-5224-4E62-8EB9-1F5799C02A16}"/>
              </a:ext>
            </a:extLst>
          </p:cNvPr>
          <p:cNvSpPr txBox="1"/>
          <p:nvPr/>
        </p:nvSpPr>
        <p:spPr>
          <a:xfrm>
            <a:off x="7881713" y="6241774"/>
            <a:ext cx="1847850" cy="584775"/>
          </a:xfrm>
          <a:prstGeom prst="rect">
            <a:avLst/>
          </a:prstGeom>
          <a:noFill/>
        </p:spPr>
        <p:txBody>
          <a:bodyPr wrap="square" rtlCol="0">
            <a:spAutoFit/>
          </a:bodyPr>
          <a:lstStyle/>
          <a:p>
            <a:pPr algn="ctr"/>
            <a:r>
              <a:rPr lang="en-US" sz="1600" i="1" dirty="0"/>
              <a:t>Girl Playing a Mandolin</a:t>
            </a:r>
          </a:p>
        </p:txBody>
      </p:sp>
    </p:spTree>
    <p:extLst>
      <p:ext uri="{BB962C8B-B14F-4D97-AF65-F5344CB8AC3E}">
        <p14:creationId xmlns:p14="http://schemas.microsoft.com/office/powerpoint/2010/main" val="509292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E2B8E-4F2D-4F65-A9CB-727E43A576E4}"/>
              </a:ext>
            </a:extLst>
          </p:cNvPr>
          <p:cNvSpPr>
            <a:spLocks noGrp="1"/>
          </p:cNvSpPr>
          <p:nvPr>
            <p:ph type="title"/>
          </p:nvPr>
        </p:nvSpPr>
        <p:spPr/>
        <p:txBody>
          <a:bodyPr/>
          <a:lstStyle/>
          <a:p>
            <a:r>
              <a:rPr lang="en-US" dirty="0"/>
              <a:t>Dora Maar</a:t>
            </a:r>
          </a:p>
        </p:txBody>
      </p:sp>
      <p:sp>
        <p:nvSpPr>
          <p:cNvPr id="3" name="Content Placeholder 2">
            <a:extLst>
              <a:ext uri="{FF2B5EF4-FFF2-40B4-BE49-F238E27FC236}">
                <a16:creationId xmlns:a16="http://schemas.microsoft.com/office/drawing/2014/main" id="{25B2A097-55FB-499B-B4AB-5B7920C74414}"/>
              </a:ext>
            </a:extLst>
          </p:cNvPr>
          <p:cNvSpPr>
            <a:spLocks noGrp="1"/>
          </p:cNvSpPr>
          <p:nvPr>
            <p:ph idx="1"/>
          </p:nvPr>
        </p:nvSpPr>
        <p:spPr>
          <a:xfrm>
            <a:off x="677334" y="1232937"/>
            <a:ext cx="8016092" cy="1033185"/>
          </a:xfrm>
        </p:spPr>
        <p:txBody>
          <a:bodyPr/>
          <a:lstStyle/>
          <a:p>
            <a:r>
              <a:rPr lang="en-US" dirty="0"/>
              <a:t>Picasso liked to paint pictures of a woman named Dora Maar.  Here’s what she looked like in real life and some of the pictures Picasso painted of her.  What do you think of them?  </a:t>
            </a:r>
          </a:p>
        </p:txBody>
      </p:sp>
      <p:pic>
        <p:nvPicPr>
          <p:cNvPr id="5" name="Picture 4">
            <a:extLst>
              <a:ext uri="{FF2B5EF4-FFF2-40B4-BE49-F238E27FC236}">
                <a16:creationId xmlns:a16="http://schemas.microsoft.com/office/drawing/2014/main" id="{9D45CE8F-E2EB-4750-B746-A89F9068199A}"/>
              </a:ext>
            </a:extLst>
          </p:cNvPr>
          <p:cNvPicPr>
            <a:picLocks noChangeAspect="1"/>
          </p:cNvPicPr>
          <p:nvPr/>
        </p:nvPicPr>
        <p:blipFill rotWithShape="1">
          <a:blip r:embed="rId2"/>
          <a:srcRect t="9343" r="13305" b="18019"/>
          <a:stretch/>
        </p:blipFill>
        <p:spPr>
          <a:xfrm>
            <a:off x="8693426" y="402244"/>
            <a:ext cx="2398644" cy="2967964"/>
          </a:xfrm>
          <a:prstGeom prst="rect">
            <a:avLst/>
          </a:prstGeom>
        </p:spPr>
      </p:pic>
      <p:pic>
        <p:nvPicPr>
          <p:cNvPr id="7" name="Picture 6">
            <a:extLst>
              <a:ext uri="{FF2B5EF4-FFF2-40B4-BE49-F238E27FC236}">
                <a16:creationId xmlns:a16="http://schemas.microsoft.com/office/drawing/2014/main" id="{0778E052-ADD2-460B-85E0-9E6E4061A9B4}"/>
              </a:ext>
            </a:extLst>
          </p:cNvPr>
          <p:cNvPicPr>
            <a:picLocks noChangeAspect="1"/>
          </p:cNvPicPr>
          <p:nvPr/>
        </p:nvPicPr>
        <p:blipFill>
          <a:blip r:embed="rId3"/>
          <a:stretch>
            <a:fillRect/>
          </a:stretch>
        </p:blipFill>
        <p:spPr>
          <a:xfrm>
            <a:off x="677334" y="2266122"/>
            <a:ext cx="2215499" cy="2588106"/>
          </a:xfrm>
          <a:prstGeom prst="rect">
            <a:avLst/>
          </a:prstGeom>
        </p:spPr>
      </p:pic>
      <p:pic>
        <p:nvPicPr>
          <p:cNvPr id="9" name="Picture 8">
            <a:extLst>
              <a:ext uri="{FF2B5EF4-FFF2-40B4-BE49-F238E27FC236}">
                <a16:creationId xmlns:a16="http://schemas.microsoft.com/office/drawing/2014/main" id="{A9963806-C128-4799-90ED-3B764373E30E}"/>
              </a:ext>
            </a:extLst>
          </p:cNvPr>
          <p:cNvPicPr>
            <a:picLocks noChangeAspect="1"/>
          </p:cNvPicPr>
          <p:nvPr/>
        </p:nvPicPr>
        <p:blipFill>
          <a:blip r:embed="rId4"/>
          <a:stretch>
            <a:fillRect/>
          </a:stretch>
        </p:blipFill>
        <p:spPr>
          <a:xfrm>
            <a:off x="8787328" y="3725047"/>
            <a:ext cx="2304742" cy="2800902"/>
          </a:xfrm>
          <a:prstGeom prst="rect">
            <a:avLst/>
          </a:prstGeom>
        </p:spPr>
      </p:pic>
      <p:pic>
        <p:nvPicPr>
          <p:cNvPr id="11" name="Picture 10">
            <a:extLst>
              <a:ext uri="{FF2B5EF4-FFF2-40B4-BE49-F238E27FC236}">
                <a16:creationId xmlns:a16="http://schemas.microsoft.com/office/drawing/2014/main" id="{C95DC022-5B27-4430-AB7F-80B3F719CB86}"/>
              </a:ext>
            </a:extLst>
          </p:cNvPr>
          <p:cNvPicPr>
            <a:picLocks noChangeAspect="1"/>
          </p:cNvPicPr>
          <p:nvPr/>
        </p:nvPicPr>
        <p:blipFill>
          <a:blip r:embed="rId5"/>
          <a:stretch>
            <a:fillRect/>
          </a:stretch>
        </p:blipFill>
        <p:spPr>
          <a:xfrm>
            <a:off x="3367827" y="2564781"/>
            <a:ext cx="2095500" cy="2911114"/>
          </a:xfrm>
          <a:prstGeom prst="rect">
            <a:avLst/>
          </a:prstGeom>
        </p:spPr>
      </p:pic>
      <p:pic>
        <p:nvPicPr>
          <p:cNvPr id="13" name="Picture 12">
            <a:extLst>
              <a:ext uri="{FF2B5EF4-FFF2-40B4-BE49-F238E27FC236}">
                <a16:creationId xmlns:a16="http://schemas.microsoft.com/office/drawing/2014/main" id="{F5B323DB-30B6-405D-B29C-D10676CDD2C1}"/>
              </a:ext>
            </a:extLst>
          </p:cNvPr>
          <p:cNvPicPr>
            <a:picLocks noChangeAspect="1"/>
          </p:cNvPicPr>
          <p:nvPr/>
        </p:nvPicPr>
        <p:blipFill>
          <a:blip r:embed="rId6"/>
          <a:stretch>
            <a:fillRect/>
          </a:stretch>
        </p:blipFill>
        <p:spPr>
          <a:xfrm>
            <a:off x="5938321" y="3106439"/>
            <a:ext cx="2440678" cy="2970879"/>
          </a:xfrm>
          <a:prstGeom prst="rect">
            <a:avLst/>
          </a:prstGeom>
        </p:spPr>
      </p:pic>
    </p:spTree>
    <p:extLst>
      <p:ext uri="{BB962C8B-B14F-4D97-AF65-F5344CB8AC3E}">
        <p14:creationId xmlns:p14="http://schemas.microsoft.com/office/powerpoint/2010/main" val="2577025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EBA65-1D0C-4A00-B73F-758BBBC9B275}"/>
              </a:ext>
            </a:extLst>
          </p:cNvPr>
          <p:cNvSpPr>
            <a:spLocks noGrp="1"/>
          </p:cNvSpPr>
          <p:nvPr>
            <p:ph type="title"/>
          </p:nvPr>
        </p:nvSpPr>
        <p:spPr>
          <a:xfrm>
            <a:off x="677334" y="609600"/>
            <a:ext cx="8596668" cy="1219200"/>
          </a:xfrm>
        </p:spPr>
        <p:txBody>
          <a:bodyPr/>
          <a:lstStyle/>
          <a:p>
            <a:r>
              <a:rPr lang="en-US" dirty="0"/>
              <a:t>Your Cubist Portrait</a:t>
            </a:r>
          </a:p>
        </p:txBody>
      </p:sp>
      <p:sp>
        <p:nvSpPr>
          <p:cNvPr id="3" name="Content Placeholder 2">
            <a:extLst>
              <a:ext uri="{FF2B5EF4-FFF2-40B4-BE49-F238E27FC236}">
                <a16:creationId xmlns:a16="http://schemas.microsoft.com/office/drawing/2014/main" id="{DDE89441-C599-4880-8C05-FA178D46465F}"/>
              </a:ext>
            </a:extLst>
          </p:cNvPr>
          <p:cNvSpPr>
            <a:spLocks noGrp="1"/>
          </p:cNvSpPr>
          <p:nvPr>
            <p:ph idx="1"/>
          </p:nvPr>
        </p:nvSpPr>
        <p:spPr>
          <a:xfrm>
            <a:off x="4162230" y="4527365"/>
            <a:ext cx="6413006" cy="1509001"/>
          </a:xfrm>
        </p:spPr>
        <p:txBody>
          <a:bodyPr/>
          <a:lstStyle/>
          <a:p>
            <a:r>
              <a:rPr lang="en-US" dirty="0"/>
              <a:t>We’re going to create a portrait of your teacher using a fun way.  Each student’s portrait will look very different from everyone else’s.</a:t>
            </a:r>
          </a:p>
          <a:p>
            <a:r>
              <a:rPr lang="en-US" dirty="0"/>
              <a:t>By rolling a dice, you will know what shape to draw.</a:t>
            </a:r>
          </a:p>
          <a:p>
            <a:endParaRPr lang="en-US" dirty="0"/>
          </a:p>
          <a:p>
            <a:endParaRPr lang="en-US" dirty="0"/>
          </a:p>
        </p:txBody>
      </p:sp>
      <p:pic>
        <p:nvPicPr>
          <p:cNvPr id="5" name="Picture 4">
            <a:extLst>
              <a:ext uri="{FF2B5EF4-FFF2-40B4-BE49-F238E27FC236}">
                <a16:creationId xmlns:a16="http://schemas.microsoft.com/office/drawing/2014/main" id="{625568AB-C420-46DE-A004-00FBA3F4E9F0}"/>
              </a:ext>
            </a:extLst>
          </p:cNvPr>
          <p:cNvPicPr>
            <a:picLocks noChangeAspect="1"/>
          </p:cNvPicPr>
          <p:nvPr/>
        </p:nvPicPr>
        <p:blipFill>
          <a:blip r:embed="rId2"/>
          <a:stretch>
            <a:fillRect/>
          </a:stretch>
        </p:blipFill>
        <p:spPr>
          <a:xfrm>
            <a:off x="677334" y="1439402"/>
            <a:ext cx="3377941" cy="4362655"/>
          </a:xfrm>
          <a:prstGeom prst="rect">
            <a:avLst/>
          </a:prstGeom>
        </p:spPr>
      </p:pic>
      <p:pic>
        <p:nvPicPr>
          <p:cNvPr id="7" name="Picture 6">
            <a:extLst>
              <a:ext uri="{FF2B5EF4-FFF2-40B4-BE49-F238E27FC236}">
                <a16:creationId xmlns:a16="http://schemas.microsoft.com/office/drawing/2014/main" id="{53759FE8-81D4-430F-9616-44A330D1E803}"/>
              </a:ext>
            </a:extLst>
          </p:cNvPr>
          <p:cNvPicPr>
            <a:picLocks noChangeAspect="1"/>
          </p:cNvPicPr>
          <p:nvPr/>
        </p:nvPicPr>
        <p:blipFill rotWithShape="1">
          <a:blip r:embed="rId3"/>
          <a:srcRect l="3086" t="5510" r="8544" b="5442"/>
          <a:stretch/>
        </p:blipFill>
        <p:spPr>
          <a:xfrm rot="5400000">
            <a:off x="5641916" y="813261"/>
            <a:ext cx="4015514" cy="3034748"/>
          </a:xfrm>
          <a:prstGeom prst="rect">
            <a:avLst/>
          </a:prstGeom>
        </p:spPr>
      </p:pic>
    </p:spTree>
    <p:extLst>
      <p:ext uri="{BB962C8B-B14F-4D97-AF65-F5344CB8AC3E}">
        <p14:creationId xmlns:p14="http://schemas.microsoft.com/office/powerpoint/2010/main" val="2615355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632D90-8BB3-4CEC-B546-71ED4D2997EF}"/>
              </a:ext>
            </a:extLst>
          </p:cNvPr>
          <p:cNvSpPr>
            <a:spLocks noGrp="1"/>
          </p:cNvSpPr>
          <p:nvPr>
            <p:ph idx="1"/>
          </p:nvPr>
        </p:nvSpPr>
        <p:spPr>
          <a:xfrm>
            <a:off x="531560" y="504067"/>
            <a:ext cx="6439083" cy="860907"/>
          </a:xfrm>
        </p:spPr>
        <p:txBody>
          <a:bodyPr>
            <a:normAutofit/>
          </a:bodyPr>
          <a:lstStyle/>
          <a:p>
            <a:r>
              <a:rPr lang="en-US" dirty="0"/>
              <a:t>First, you’ll need your Roll-A-Picasso page, a die, a piece of paper, a pencil, and oil pastels.</a:t>
            </a:r>
          </a:p>
          <a:p>
            <a:endParaRPr lang="en-US" dirty="0"/>
          </a:p>
        </p:txBody>
      </p:sp>
      <p:pic>
        <p:nvPicPr>
          <p:cNvPr id="5" name="Picture 4">
            <a:extLst>
              <a:ext uri="{FF2B5EF4-FFF2-40B4-BE49-F238E27FC236}">
                <a16:creationId xmlns:a16="http://schemas.microsoft.com/office/drawing/2014/main" id="{C4D2CBD6-7F5B-4EB0-934A-FC70446C7266}"/>
              </a:ext>
            </a:extLst>
          </p:cNvPr>
          <p:cNvPicPr>
            <a:picLocks noChangeAspect="1"/>
          </p:cNvPicPr>
          <p:nvPr/>
        </p:nvPicPr>
        <p:blipFill rotWithShape="1">
          <a:blip r:embed="rId2"/>
          <a:srcRect t="22283" b="10761"/>
          <a:stretch/>
        </p:blipFill>
        <p:spPr>
          <a:xfrm>
            <a:off x="7452139" y="344556"/>
            <a:ext cx="4064000" cy="2040835"/>
          </a:xfrm>
          <a:prstGeom prst="rect">
            <a:avLst/>
          </a:prstGeom>
        </p:spPr>
      </p:pic>
      <p:sp>
        <p:nvSpPr>
          <p:cNvPr id="7" name="Content Placeholder 2">
            <a:extLst>
              <a:ext uri="{FF2B5EF4-FFF2-40B4-BE49-F238E27FC236}">
                <a16:creationId xmlns:a16="http://schemas.microsoft.com/office/drawing/2014/main" id="{3258EAB6-E404-4E43-A2D8-3A9FF6C12170}"/>
              </a:ext>
            </a:extLst>
          </p:cNvPr>
          <p:cNvSpPr txBox="1">
            <a:spLocks/>
          </p:cNvSpPr>
          <p:nvPr/>
        </p:nvSpPr>
        <p:spPr>
          <a:xfrm>
            <a:off x="531560" y="3134624"/>
            <a:ext cx="3059779" cy="31071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Roll the die to see what face shape you’ll draw.</a:t>
            </a:r>
          </a:p>
          <a:p>
            <a:endParaRPr lang="en-US" dirty="0"/>
          </a:p>
          <a:p>
            <a:endParaRPr lang="en-US" dirty="0"/>
          </a:p>
          <a:p>
            <a:r>
              <a:rPr lang="en-US" dirty="0"/>
              <a:t>Draw the face BIG, so that it is 1.5” to 2” from all sides of the paper.  </a:t>
            </a:r>
            <a:r>
              <a:rPr lang="en-US" sz="1600" i="1" dirty="0"/>
              <a:t>(leaving room for the HAIR)</a:t>
            </a:r>
          </a:p>
          <a:p>
            <a:endParaRPr lang="en-US" dirty="0"/>
          </a:p>
        </p:txBody>
      </p:sp>
      <p:pic>
        <p:nvPicPr>
          <p:cNvPr id="9" name="Picture 8">
            <a:extLst>
              <a:ext uri="{FF2B5EF4-FFF2-40B4-BE49-F238E27FC236}">
                <a16:creationId xmlns:a16="http://schemas.microsoft.com/office/drawing/2014/main" id="{52D0BD44-81BD-4D4D-936D-1DBCC2314CF6}"/>
              </a:ext>
            </a:extLst>
          </p:cNvPr>
          <p:cNvPicPr>
            <a:picLocks noChangeAspect="1"/>
          </p:cNvPicPr>
          <p:nvPr/>
        </p:nvPicPr>
        <p:blipFill rotWithShape="1">
          <a:blip r:embed="rId3"/>
          <a:srcRect l="7365" t="9131"/>
          <a:stretch/>
        </p:blipFill>
        <p:spPr>
          <a:xfrm rot="5400000">
            <a:off x="3703430" y="3086720"/>
            <a:ext cx="3764721" cy="2769705"/>
          </a:xfrm>
          <a:prstGeom prst="rect">
            <a:avLst/>
          </a:prstGeom>
        </p:spPr>
      </p:pic>
      <p:pic>
        <p:nvPicPr>
          <p:cNvPr id="11" name="Picture 10">
            <a:extLst>
              <a:ext uri="{FF2B5EF4-FFF2-40B4-BE49-F238E27FC236}">
                <a16:creationId xmlns:a16="http://schemas.microsoft.com/office/drawing/2014/main" id="{68FAF94F-9375-408F-92CB-6B8FEA898EC6}"/>
              </a:ext>
            </a:extLst>
          </p:cNvPr>
          <p:cNvPicPr>
            <a:picLocks noChangeAspect="1"/>
          </p:cNvPicPr>
          <p:nvPr/>
        </p:nvPicPr>
        <p:blipFill rotWithShape="1">
          <a:blip r:embed="rId4"/>
          <a:srcRect l="6902" t="6233" r="6684" b="9131"/>
          <a:stretch/>
        </p:blipFill>
        <p:spPr>
          <a:xfrm rot="5400000">
            <a:off x="7264398" y="3195986"/>
            <a:ext cx="3511827" cy="2579758"/>
          </a:xfrm>
          <a:prstGeom prst="rect">
            <a:avLst/>
          </a:prstGeom>
        </p:spPr>
      </p:pic>
    </p:spTree>
    <p:extLst>
      <p:ext uri="{BB962C8B-B14F-4D97-AF65-F5344CB8AC3E}">
        <p14:creationId xmlns:p14="http://schemas.microsoft.com/office/powerpoint/2010/main" val="393762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CD650D-95AC-4EB6-8AA8-6F7123DE2460}"/>
              </a:ext>
            </a:extLst>
          </p:cNvPr>
          <p:cNvSpPr>
            <a:spLocks noGrp="1"/>
          </p:cNvSpPr>
          <p:nvPr>
            <p:ph idx="1"/>
          </p:nvPr>
        </p:nvSpPr>
        <p:spPr>
          <a:xfrm>
            <a:off x="284813" y="181887"/>
            <a:ext cx="7510072" cy="6069011"/>
          </a:xfrm>
        </p:spPr>
        <p:txBody>
          <a:bodyPr>
            <a:normAutofit/>
          </a:bodyPr>
          <a:lstStyle/>
          <a:p>
            <a:r>
              <a:rPr lang="en-US" sz="2000" dirty="0"/>
              <a:t>Once you have drawn your head shape, now we are going to LIGHTLY sketch the guidelines to where the EYES, NOSE, MOUTH, and EARS go on a face.</a:t>
            </a:r>
          </a:p>
          <a:p>
            <a:endParaRPr lang="en-US" dirty="0"/>
          </a:p>
          <a:p>
            <a:pPr lvl="1"/>
            <a:r>
              <a:rPr lang="en-US" sz="2400" dirty="0">
                <a:solidFill>
                  <a:srgbClr val="00B0F0"/>
                </a:solidFill>
              </a:rPr>
              <a:t>Start off, divide your head in half the long way.</a:t>
            </a:r>
          </a:p>
          <a:p>
            <a:pPr lvl="1"/>
            <a:r>
              <a:rPr lang="en-US" sz="2400" dirty="0">
                <a:solidFill>
                  <a:srgbClr val="00B0F0"/>
                </a:solidFill>
              </a:rPr>
              <a:t>Next, divide your head in half the short way.</a:t>
            </a:r>
          </a:p>
          <a:p>
            <a:pPr lvl="1"/>
            <a:endParaRPr lang="en-US" sz="2400" dirty="0">
              <a:solidFill>
                <a:srgbClr val="00B0F0"/>
              </a:solidFill>
            </a:endParaRPr>
          </a:p>
          <a:p>
            <a:pPr lvl="1"/>
            <a:endParaRPr lang="en-US" sz="2400" dirty="0">
              <a:solidFill>
                <a:srgbClr val="00B0F0"/>
              </a:solidFill>
            </a:endParaRPr>
          </a:p>
          <a:p>
            <a:pPr lvl="1"/>
            <a:r>
              <a:rPr lang="en-US" sz="2400" dirty="0">
                <a:solidFill>
                  <a:srgbClr val="B482DA"/>
                </a:solidFill>
              </a:rPr>
              <a:t>Next, divide the face horizontally into 3 sections between the horizontal (EYES) line and the CHIN.</a:t>
            </a:r>
          </a:p>
          <a:p>
            <a:pPr lvl="1"/>
            <a:endParaRPr lang="en-US" sz="2400" dirty="0">
              <a:solidFill>
                <a:srgbClr val="B482DA"/>
              </a:solidFill>
            </a:endParaRPr>
          </a:p>
          <a:p>
            <a:pPr lvl="1"/>
            <a:r>
              <a:rPr lang="en-US" sz="2400" dirty="0">
                <a:solidFill>
                  <a:srgbClr val="FF0000"/>
                </a:solidFill>
              </a:rPr>
              <a:t>Then, 2/3rds of the way down from the EYES, draw another horizontal line for the MOUTH.</a:t>
            </a:r>
          </a:p>
        </p:txBody>
      </p:sp>
      <p:pic>
        <p:nvPicPr>
          <p:cNvPr id="9" name="Picture 8" descr="A picture containing water, outdoor, kite, flying&#10;&#10;Description automatically generated">
            <a:extLst>
              <a:ext uri="{FF2B5EF4-FFF2-40B4-BE49-F238E27FC236}">
                <a16:creationId xmlns:a16="http://schemas.microsoft.com/office/drawing/2014/main" id="{3040E61A-5875-46FD-BA14-CF24EA3A201F}"/>
              </a:ext>
            </a:extLst>
          </p:cNvPr>
          <p:cNvPicPr>
            <a:picLocks noChangeAspect="1"/>
          </p:cNvPicPr>
          <p:nvPr/>
        </p:nvPicPr>
        <p:blipFill>
          <a:blip r:embed="rId2"/>
          <a:stretch>
            <a:fillRect/>
          </a:stretch>
        </p:blipFill>
        <p:spPr>
          <a:xfrm>
            <a:off x="8133840" y="346030"/>
            <a:ext cx="3773347" cy="5904868"/>
          </a:xfrm>
          <a:prstGeom prst="rect">
            <a:avLst/>
          </a:prstGeom>
        </p:spPr>
      </p:pic>
      <p:cxnSp>
        <p:nvCxnSpPr>
          <p:cNvPr id="11" name="Straight Arrow Connector 10">
            <a:extLst>
              <a:ext uri="{FF2B5EF4-FFF2-40B4-BE49-F238E27FC236}">
                <a16:creationId xmlns:a16="http://schemas.microsoft.com/office/drawing/2014/main" id="{EF16D9D2-E5FC-4FB1-9C73-DE807CBFD4C0}"/>
              </a:ext>
            </a:extLst>
          </p:cNvPr>
          <p:cNvCxnSpPr>
            <a:cxnSpLocks/>
          </p:cNvCxnSpPr>
          <p:nvPr/>
        </p:nvCxnSpPr>
        <p:spPr>
          <a:xfrm flipV="1">
            <a:off x="7450111" y="4197246"/>
            <a:ext cx="1349115" cy="15739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108BCEC-0F30-459C-9C71-DF7426A03FBE}"/>
              </a:ext>
            </a:extLst>
          </p:cNvPr>
          <p:cNvCxnSpPr/>
          <p:nvPr/>
        </p:nvCxnSpPr>
        <p:spPr>
          <a:xfrm flipV="1">
            <a:off x="7045377" y="3627620"/>
            <a:ext cx="1259174" cy="119921"/>
          </a:xfrm>
          <a:prstGeom prst="straightConnector1">
            <a:avLst/>
          </a:prstGeom>
          <a:ln w="38100">
            <a:solidFill>
              <a:srgbClr val="B482D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712D210-33E9-4583-8DEF-05B1E895FF81}"/>
              </a:ext>
            </a:extLst>
          </p:cNvPr>
          <p:cNvCxnSpPr/>
          <p:nvPr/>
        </p:nvCxnSpPr>
        <p:spPr>
          <a:xfrm flipV="1">
            <a:off x="7674964" y="1086786"/>
            <a:ext cx="2173574" cy="727024"/>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FE56831-1FAD-4A2B-AF36-90A9351565CB}"/>
              </a:ext>
            </a:extLst>
          </p:cNvPr>
          <p:cNvCxnSpPr/>
          <p:nvPr/>
        </p:nvCxnSpPr>
        <p:spPr>
          <a:xfrm>
            <a:off x="7450111" y="2248525"/>
            <a:ext cx="854440" cy="599606"/>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294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C688DB3-0D67-4F1D-BE43-022421AC8ADD}"/>
              </a:ext>
            </a:extLst>
          </p:cNvPr>
          <p:cNvSpPr txBox="1">
            <a:spLocks/>
          </p:cNvSpPr>
          <p:nvPr/>
        </p:nvSpPr>
        <p:spPr>
          <a:xfrm>
            <a:off x="558064" y="755858"/>
            <a:ext cx="8744962" cy="860907"/>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Next we need to do the eyes.  Roll the die once to see the first eye you’ll draw, then roll the die again to see what the other eye will look like.</a:t>
            </a:r>
          </a:p>
          <a:p>
            <a:endParaRPr lang="en-US" dirty="0"/>
          </a:p>
        </p:txBody>
      </p:sp>
      <p:pic>
        <p:nvPicPr>
          <p:cNvPr id="4" name="Picture 3">
            <a:extLst>
              <a:ext uri="{FF2B5EF4-FFF2-40B4-BE49-F238E27FC236}">
                <a16:creationId xmlns:a16="http://schemas.microsoft.com/office/drawing/2014/main" id="{D72F3E89-19BB-477A-9618-A56E1DC63069}"/>
              </a:ext>
            </a:extLst>
          </p:cNvPr>
          <p:cNvPicPr>
            <a:picLocks noChangeAspect="1"/>
          </p:cNvPicPr>
          <p:nvPr/>
        </p:nvPicPr>
        <p:blipFill rotWithShape="1">
          <a:blip r:embed="rId2"/>
          <a:srcRect l="19103"/>
          <a:stretch/>
        </p:blipFill>
        <p:spPr>
          <a:xfrm rot="5400000">
            <a:off x="270412" y="2381497"/>
            <a:ext cx="2438400" cy="2260659"/>
          </a:xfrm>
          <a:prstGeom prst="rect">
            <a:avLst/>
          </a:prstGeom>
        </p:spPr>
      </p:pic>
      <p:pic>
        <p:nvPicPr>
          <p:cNvPr id="6" name="Picture 5">
            <a:extLst>
              <a:ext uri="{FF2B5EF4-FFF2-40B4-BE49-F238E27FC236}">
                <a16:creationId xmlns:a16="http://schemas.microsoft.com/office/drawing/2014/main" id="{5F7CBC14-075D-4A6D-90C1-00C5A3D78A22}"/>
              </a:ext>
            </a:extLst>
          </p:cNvPr>
          <p:cNvPicPr>
            <a:picLocks noChangeAspect="1"/>
          </p:cNvPicPr>
          <p:nvPr/>
        </p:nvPicPr>
        <p:blipFill rotWithShape="1">
          <a:blip r:embed="rId3"/>
          <a:srcRect l="2147" b="7392"/>
          <a:stretch/>
        </p:blipFill>
        <p:spPr>
          <a:xfrm rot="5400000">
            <a:off x="2601830" y="2584131"/>
            <a:ext cx="3287644" cy="2333578"/>
          </a:xfrm>
          <a:prstGeom prst="rect">
            <a:avLst/>
          </a:prstGeom>
        </p:spPr>
      </p:pic>
      <p:pic>
        <p:nvPicPr>
          <p:cNvPr id="8" name="Picture 7">
            <a:extLst>
              <a:ext uri="{FF2B5EF4-FFF2-40B4-BE49-F238E27FC236}">
                <a16:creationId xmlns:a16="http://schemas.microsoft.com/office/drawing/2014/main" id="{E651675A-D8C5-46AD-97CE-B87FEA5F1BDE}"/>
              </a:ext>
            </a:extLst>
          </p:cNvPr>
          <p:cNvPicPr>
            <a:picLocks noChangeAspect="1"/>
          </p:cNvPicPr>
          <p:nvPr/>
        </p:nvPicPr>
        <p:blipFill rotWithShape="1">
          <a:blip r:embed="rId4"/>
          <a:srcRect l="7278" r="6223"/>
          <a:stretch/>
        </p:blipFill>
        <p:spPr>
          <a:xfrm rot="5400000">
            <a:off x="5703835" y="2460153"/>
            <a:ext cx="2520252" cy="2185198"/>
          </a:xfrm>
          <a:prstGeom prst="rect">
            <a:avLst/>
          </a:prstGeom>
        </p:spPr>
      </p:pic>
      <p:pic>
        <p:nvPicPr>
          <p:cNvPr id="10" name="Picture 9">
            <a:extLst>
              <a:ext uri="{FF2B5EF4-FFF2-40B4-BE49-F238E27FC236}">
                <a16:creationId xmlns:a16="http://schemas.microsoft.com/office/drawing/2014/main" id="{A3A070D7-8F28-4575-8947-622A0A22DD7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rot="5400000">
            <a:off x="8259410" y="2518053"/>
            <a:ext cx="3287645" cy="2465734"/>
          </a:xfrm>
          <a:prstGeom prst="rect">
            <a:avLst/>
          </a:prstGeom>
        </p:spPr>
      </p:pic>
    </p:spTree>
    <p:extLst>
      <p:ext uri="{BB962C8B-B14F-4D97-AF65-F5344CB8AC3E}">
        <p14:creationId xmlns:p14="http://schemas.microsoft.com/office/powerpoint/2010/main" val="2242394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0A4E19-4687-4C26-A224-74A324DB9340}"/>
              </a:ext>
            </a:extLst>
          </p:cNvPr>
          <p:cNvSpPr>
            <a:spLocks noGrp="1"/>
          </p:cNvSpPr>
          <p:nvPr>
            <p:ph idx="1"/>
          </p:nvPr>
        </p:nvSpPr>
        <p:spPr>
          <a:xfrm>
            <a:off x="611073" y="504068"/>
            <a:ext cx="8596668" cy="529601"/>
          </a:xfrm>
        </p:spPr>
        <p:txBody>
          <a:bodyPr/>
          <a:lstStyle/>
          <a:p>
            <a:r>
              <a:rPr lang="en-US" dirty="0"/>
              <a:t>Next is the nose.  Then the mouth.  Don’t forget a neck.</a:t>
            </a:r>
          </a:p>
        </p:txBody>
      </p:sp>
      <p:pic>
        <p:nvPicPr>
          <p:cNvPr id="5" name="Picture 4">
            <a:extLst>
              <a:ext uri="{FF2B5EF4-FFF2-40B4-BE49-F238E27FC236}">
                <a16:creationId xmlns:a16="http://schemas.microsoft.com/office/drawing/2014/main" id="{C471033F-3F7A-4F5A-8D61-2D200A1B0097}"/>
              </a:ext>
            </a:extLst>
          </p:cNvPr>
          <p:cNvPicPr>
            <a:picLocks noChangeAspect="1"/>
          </p:cNvPicPr>
          <p:nvPr/>
        </p:nvPicPr>
        <p:blipFill rotWithShape="1">
          <a:blip r:embed="rId2"/>
          <a:srcRect l="14864" t="6570"/>
          <a:stretch/>
        </p:blipFill>
        <p:spPr>
          <a:xfrm rot="5400000">
            <a:off x="1197905" y="2055877"/>
            <a:ext cx="2803942" cy="2307829"/>
          </a:xfrm>
          <a:prstGeom prst="rect">
            <a:avLst/>
          </a:prstGeom>
        </p:spPr>
      </p:pic>
      <p:pic>
        <p:nvPicPr>
          <p:cNvPr id="7" name="Picture 6">
            <a:extLst>
              <a:ext uri="{FF2B5EF4-FFF2-40B4-BE49-F238E27FC236}">
                <a16:creationId xmlns:a16="http://schemas.microsoft.com/office/drawing/2014/main" id="{89DA40C5-E337-48F9-A585-47E7A9EDEEE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Lst>
          </a:blip>
          <a:stretch>
            <a:fillRect/>
          </a:stretch>
        </p:blipFill>
        <p:spPr>
          <a:xfrm rot="5400000">
            <a:off x="4098512" y="2074379"/>
            <a:ext cx="3612321" cy="2709241"/>
          </a:xfrm>
          <a:prstGeom prst="rect">
            <a:avLst/>
          </a:prstGeom>
        </p:spPr>
      </p:pic>
      <p:pic>
        <p:nvPicPr>
          <p:cNvPr id="9" name="Picture 8">
            <a:extLst>
              <a:ext uri="{FF2B5EF4-FFF2-40B4-BE49-F238E27FC236}">
                <a16:creationId xmlns:a16="http://schemas.microsoft.com/office/drawing/2014/main" id="{0F5A5A24-0798-4F5E-A847-14A3F3E0B3B1}"/>
              </a:ext>
            </a:extLst>
          </p:cNvPr>
          <p:cNvPicPr>
            <a:picLocks noChangeAspect="1"/>
          </p:cNvPicPr>
          <p:nvPr/>
        </p:nvPicPr>
        <p:blipFill rotWithShape="1">
          <a:blip r:embed="rId5"/>
          <a:srcRect l="16821"/>
          <a:stretch/>
        </p:blipFill>
        <p:spPr>
          <a:xfrm rot="5400000">
            <a:off x="7680922" y="1945682"/>
            <a:ext cx="2803943" cy="2528220"/>
          </a:xfrm>
          <a:prstGeom prst="rect">
            <a:avLst/>
          </a:prstGeom>
        </p:spPr>
      </p:pic>
    </p:spTree>
    <p:extLst>
      <p:ext uri="{BB962C8B-B14F-4D97-AF65-F5344CB8AC3E}">
        <p14:creationId xmlns:p14="http://schemas.microsoft.com/office/powerpoint/2010/main" val="3643314786"/>
      </p:ext>
    </p:extLst>
  </p:cSld>
  <p:clrMapOvr>
    <a:masterClrMapping/>
  </p:clrMapOvr>
</p:sld>
</file>

<file path=ppt/theme/theme1.xml><?xml version="1.0" encoding="utf-8"?>
<a:theme xmlns:a="http://schemas.openxmlformats.org/drawingml/2006/main" name="Face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1357</TotalTime>
  <Words>654</Words>
  <Application>Microsoft Office PowerPoint</Application>
  <PresentationFormat>Widescreen</PresentationFormat>
  <Paragraphs>49</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Trebuchet MS</vt:lpstr>
      <vt:lpstr>Wingdings 3</vt:lpstr>
      <vt:lpstr>Facet</vt:lpstr>
      <vt:lpstr>Cubist Portrait  of Your Teacher</vt:lpstr>
      <vt:lpstr>Pablo Picasso</vt:lpstr>
      <vt:lpstr>Pablo Picasso &amp; Cubism</vt:lpstr>
      <vt:lpstr>Dora Maar</vt:lpstr>
      <vt:lpstr>Your Cubist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Cubist Self Portrait</dc:title>
  <dc:creator>Steve Vienneau</dc:creator>
  <cp:lastModifiedBy>Joanne Bottenberg</cp:lastModifiedBy>
  <cp:revision>25</cp:revision>
  <dcterms:created xsi:type="dcterms:W3CDTF">2018-04-30T04:53:37Z</dcterms:created>
  <dcterms:modified xsi:type="dcterms:W3CDTF">2020-03-04T04:14:08Z</dcterms:modified>
</cp:coreProperties>
</file>