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8"/>
  </p:handoutMasterIdLst>
  <p:sldIdLst>
    <p:sldId id="256" r:id="rId2"/>
    <p:sldId id="257" r:id="rId3"/>
    <p:sldId id="258" r:id="rId4"/>
    <p:sldId id="261" r:id="rId5"/>
    <p:sldId id="262" r:id="rId6"/>
    <p:sldId id="259" r:id="rId7"/>
    <p:sldId id="260" r:id="rId8"/>
    <p:sldId id="266"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 id="281" r:id="rId27"/>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79" d="100"/>
          <a:sy n="79" d="100"/>
        </p:scale>
        <p:origin x="110"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FAFAE794-F149-402A-8BD1-D71B94336BFE}" type="datetimeFigureOut">
              <a:rPr lang="en-US" smtClean="0"/>
              <a:t>10/17/2019</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5337F547-5849-400B-80AB-817C7AA6FD47}" type="slidenum">
              <a:rPr lang="en-US" smtClean="0"/>
              <a:t>‹#›</a:t>
            </a:fld>
            <a:endParaRPr lang="en-US"/>
          </a:p>
        </p:txBody>
      </p:sp>
    </p:spTree>
    <p:extLst>
      <p:ext uri="{BB962C8B-B14F-4D97-AF65-F5344CB8AC3E}">
        <p14:creationId xmlns:p14="http://schemas.microsoft.com/office/powerpoint/2010/main" val="341977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10/17/2019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10/17/2019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10/17/2019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10/17/2019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10/17/2019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10/17/2019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10/17/2019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10/17/2019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10/17/2019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5.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4.bp.blogspot.com/-Oy2dx47d47Q/UnUqrVysFhI/AAAAAAAACUk/rM2nNQd9PCc/s1600/Paul+Klee.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latin typeface="Jokerman" panose="04090605060D06020702" pitchFamily="82" charset="0"/>
              </a:rPr>
              <a:t>Paul Klee –</a:t>
            </a:r>
            <a:br>
              <a:rPr lang="en-US" sz="4800" dirty="0">
                <a:latin typeface="Jokerman" panose="04090605060D06020702" pitchFamily="82" charset="0"/>
              </a:rPr>
            </a:br>
            <a:r>
              <a:rPr lang="en-US" sz="4800" dirty="0">
                <a:latin typeface="Jokerman" panose="04090605060D06020702" pitchFamily="82" charset="0"/>
              </a:rPr>
              <a:t>Abstract &amp; Color </a:t>
            </a:r>
          </a:p>
        </p:txBody>
      </p:sp>
      <p:sp>
        <p:nvSpPr>
          <p:cNvPr id="3" name="Subtitle 2"/>
          <p:cNvSpPr>
            <a:spLocks noGrp="1"/>
          </p:cNvSpPr>
          <p:nvPr>
            <p:ph type="subTitle" idx="1"/>
          </p:nvPr>
        </p:nvSpPr>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WELCOME TO 2</a:t>
            </a:r>
            <a:r>
              <a:rPr lang="en-US" sz="2400" baseline="30000" dirty="0">
                <a:latin typeface="Tahoma" panose="020B0604030504040204" pitchFamily="34" charset="0"/>
                <a:ea typeface="Tahoma" panose="020B0604030504040204" pitchFamily="34" charset="0"/>
                <a:cs typeface="Tahoma" panose="020B0604030504040204" pitchFamily="34" charset="0"/>
              </a:rPr>
              <a:t>nd</a:t>
            </a:r>
            <a:r>
              <a:rPr lang="en-US" sz="2400" dirty="0">
                <a:latin typeface="Tahoma" panose="020B0604030504040204" pitchFamily="34" charset="0"/>
                <a:ea typeface="Tahoma" panose="020B0604030504040204" pitchFamily="34" charset="0"/>
                <a:cs typeface="Tahoma" panose="020B0604030504040204" pitchFamily="34" charset="0"/>
              </a:rPr>
              <a:t> GRADE ART!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305" y="1251072"/>
            <a:ext cx="437197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87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contrast="7000"/>
                    </a14:imgEffect>
                  </a14:imgLayer>
                </a14:imgProps>
              </a:ext>
              <a:ext uri="{28A0092B-C50C-407E-A947-70E740481C1C}">
                <a14:useLocalDpi xmlns:a14="http://schemas.microsoft.com/office/drawing/2010/main" val="0"/>
              </a:ext>
            </a:extLst>
          </a:blip>
          <a:srcRect/>
          <a:stretch>
            <a:fillRect/>
          </a:stretch>
        </p:blipFill>
        <p:spPr bwMode="auto">
          <a:xfrm rot="16200000">
            <a:off x="6664154" y="1869491"/>
            <a:ext cx="3959200" cy="5095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8892" y="3006969"/>
            <a:ext cx="4396990" cy="2308324"/>
          </a:xfrm>
          <a:prstGeom prst="rect">
            <a:avLst/>
          </a:prstGeom>
          <a:noFill/>
        </p:spPr>
        <p:txBody>
          <a:bodyPr wrap="square" rtlCol="0">
            <a:spAutoFit/>
          </a:bodyPr>
          <a:lstStyle/>
          <a:p>
            <a:r>
              <a:rPr lang="en-US" dirty="0"/>
              <a:t>Lightly sketch your pumpkin shape to the 3” mark around your paper.</a:t>
            </a:r>
          </a:p>
          <a:p>
            <a:endParaRPr lang="en-US" dirty="0"/>
          </a:p>
          <a:p>
            <a:r>
              <a:rPr lang="en-US" dirty="0"/>
              <a:t>“</a:t>
            </a:r>
            <a:r>
              <a:rPr lang="en-US" b="1" dirty="0"/>
              <a:t>Connect the dots with ARCHES”</a:t>
            </a:r>
          </a:p>
          <a:p>
            <a:endParaRPr lang="en-US" dirty="0"/>
          </a:p>
          <a:p>
            <a:endParaRPr lang="en-US" dirty="0"/>
          </a:p>
          <a:p>
            <a:r>
              <a:rPr lang="en-US" dirty="0"/>
              <a:t>Create arches between each dot to give the round shape of the pumpkin.</a:t>
            </a:r>
          </a:p>
        </p:txBody>
      </p:sp>
      <p:sp>
        <p:nvSpPr>
          <p:cNvPr id="4" name="Arc 3">
            <a:extLst>
              <a:ext uri="{FF2B5EF4-FFF2-40B4-BE49-F238E27FC236}">
                <a16:creationId xmlns:a16="http://schemas.microsoft.com/office/drawing/2014/main" id="{19076448-439F-4873-917C-AF1487D572A8}"/>
              </a:ext>
            </a:extLst>
          </p:cNvPr>
          <p:cNvSpPr/>
          <p:nvPr/>
        </p:nvSpPr>
        <p:spPr>
          <a:xfrm>
            <a:off x="8286672" y="3342128"/>
            <a:ext cx="2054823" cy="1866301"/>
          </a:xfrm>
          <a:prstGeom prst="arc">
            <a:avLst>
              <a:gd name="adj1" fmla="val 14076309"/>
              <a:gd name="adj2" fmla="val 21354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a:extLst>
              <a:ext uri="{FF2B5EF4-FFF2-40B4-BE49-F238E27FC236}">
                <a16:creationId xmlns:a16="http://schemas.microsoft.com/office/drawing/2014/main" id="{870A4131-B8C3-458C-8BB2-1940ACE06266}"/>
              </a:ext>
            </a:extLst>
          </p:cNvPr>
          <p:cNvSpPr/>
          <p:nvPr/>
        </p:nvSpPr>
        <p:spPr>
          <a:xfrm rot="20385332">
            <a:off x="6836109" y="3405556"/>
            <a:ext cx="2066782" cy="1226933"/>
          </a:xfrm>
          <a:prstGeom prst="arc">
            <a:avLst>
              <a:gd name="adj1" fmla="val 11049960"/>
              <a:gd name="adj2" fmla="val 20716005"/>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F3EE2938-03DB-4CE1-8F27-41D6BA609B31}"/>
              </a:ext>
            </a:extLst>
          </p:cNvPr>
          <p:cNvSpPr/>
          <p:nvPr/>
        </p:nvSpPr>
        <p:spPr>
          <a:xfrm rot="6433907">
            <a:off x="7765153" y="3317320"/>
            <a:ext cx="2585042" cy="2566038"/>
          </a:xfrm>
          <a:prstGeom prst="arc">
            <a:avLst>
              <a:gd name="adj1" fmla="val 14905029"/>
              <a:gd name="adj2" fmla="val 21098101"/>
            </a:avLst>
          </a:prstGeom>
          <a:ln>
            <a:solidFill>
              <a:schemeClr val="accent5">
                <a:lumMod val="75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7A5909AC-CC90-47B1-8FC9-CBA88B4EC5B3}"/>
              </a:ext>
            </a:extLst>
          </p:cNvPr>
          <p:cNvSpPr/>
          <p:nvPr/>
        </p:nvSpPr>
        <p:spPr>
          <a:xfrm flipH="1" flipV="1">
            <a:off x="6838061" y="3567952"/>
            <a:ext cx="3648355" cy="2316379"/>
          </a:xfrm>
          <a:prstGeom prst="arc">
            <a:avLst>
              <a:gd name="adj1" fmla="val 16550439"/>
              <a:gd name="adj2" fmla="val 2846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01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808892" y="3006969"/>
            <a:ext cx="3640016" cy="369332"/>
          </a:xfrm>
          <a:prstGeom prst="rect">
            <a:avLst/>
          </a:prstGeom>
          <a:noFill/>
        </p:spPr>
        <p:txBody>
          <a:bodyPr wrap="square" rtlCol="0">
            <a:spAutoFit/>
          </a:bodyPr>
          <a:lstStyle/>
          <a:p>
            <a:r>
              <a:rPr lang="en-US" dirty="0"/>
              <a:t>Add your Stem</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7000" contrast="40000"/>
                    </a14:imgEffect>
                  </a14:imgLayer>
                </a14:imgProps>
              </a:ext>
              <a:ext uri="{28A0092B-C50C-407E-A947-70E740481C1C}">
                <a14:useLocalDpi xmlns:a14="http://schemas.microsoft.com/office/drawing/2010/main" val="0"/>
              </a:ext>
            </a:extLst>
          </a:blip>
          <a:srcRect/>
          <a:stretch>
            <a:fillRect/>
          </a:stretch>
        </p:blipFill>
        <p:spPr bwMode="auto">
          <a:xfrm rot="16200000">
            <a:off x="7000547" y="1982335"/>
            <a:ext cx="3687274" cy="489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47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1154954" y="2603500"/>
            <a:ext cx="4941045" cy="3416300"/>
          </a:xfrm>
        </p:spPr>
        <p:txBody>
          <a:bodyPr/>
          <a:lstStyle/>
          <a:p>
            <a:r>
              <a:rPr lang="en-US" dirty="0"/>
              <a:t>Erase your extra pencil marks</a:t>
            </a: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20000"/>
                    </a14:imgEffect>
                  </a14:imgLayer>
                </a14:imgProps>
              </a:ext>
              <a:ext uri="{28A0092B-C50C-407E-A947-70E740481C1C}">
                <a14:useLocalDpi xmlns:a14="http://schemas.microsoft.com/office/drawing/2010/main" val="0"/>
              </a:ext>
            </a:extLst>
          </a:blip>
          <a:srcRect/>
          <a:stretch>
            <a:fillRect/>
          </a:stretch>
        </p:blipFill>
        <p:spPr bwMode="auto">
          <a:xfrm rot="16200000">
            <a:off x="7033450" y="2258493"/>
            <a:ext cx="3728733" cy="4149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44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120431" cy="3416300"/>
          </a:xfrm>
        </p:spPr>
        <p:txBody>
          <a:bodyPr/>
          <a:lstStyle/>
          <a:p>
            <a:r>
              <a:rPr lang="en-US" dirty="0"/>
              <a:t>Draw a straight line  approximately  3” down from the top of the pumpkin (from ear to ear)</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8000" contrast="13000"/>
                    </a14:imgEffect>
                  </a14:imgLayer>
                </a14:imgProps>
              </a:ext>
              <a:ext uri="{28A0092B-C50C-407E-A947-70E740481C1C}">
                <a14:useLocalDpi xmlns:a14="http://schemas.microsoft.com/office/drawing/2010/main" val="0"/>
              </a:ext>
            </a:extLst>
          </a:blip>
          <a:srcRect/>
          <a:stretch>
            <a:fillRect/>
          </a:stretch>
        </p:blipFill>
        <p:spPr bwMode="auto">
          <a:xfrm rot="16200000">
            <a:off x="6558776" y="1975049"/>
            <a:ext cx="3781791" cy="482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7000" contrast="14000"/>
                    </a14:imgEffect>
                  </a14:imgLayer>
                </a14:imgProps>
              </a:ext>
              <a:ext uri="{28A0092B-C50C-407E-A947-70E740481C1C}">
                <a14:useLocalDpi xmlns:a14="http://schemas.microsoft.com/office/drawing/2010/main" val="0"/>
              </a:ext>
            </a:extLst>
          </a:blip>
          <a:srcRect/>
          <a:stretch>
            <a:fillRect/>
          </a:stretch>
        </p:blipFill>
        <p:spPr bwMode="auto">
          <a:xfrm rot="16200000">
            <a:off x="2894916" y="4194296"/>
            <a:ext cx="2062433" cy="180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7340D54C-7F39-4D22-A41C-931CDE63CDA9}"/>
              </a:ext>
            </a:extLst>
          </p:cNvPr>
          <p:cNvSpPr txBox="1"/>
          <p:nvPr/>
        </p:nvSpPr>
        <p:spPr>
          <a:xfrm>
            <a:off x="233082" y="4580965"/>
            <a:ext cx="2698377" cy="1477328"/>
          </a:xfrm>
          <a:prstGeom prst="rect">
            <a:avLst/>
          </a:prstGeom>
          <a:noFill/>
        </p:spPr>
        <p:txBody>
          <a:bodyPr wrap="square" rtlCol="0">
            <a:spAutoFit/>
          </a:bodyPr>
          <a:lstStyle/>
          <a:p>
            <a:r>
              <a:rPr lang="en-US" dirty="0"/>
              <a:t>Divide the pumpkin in half:</a:t>
            </a:r>
          </a:p>
          <a:p>
            <a:r>
              <a:rPr lang="en-US" dirty="0"/>
              <a:t>	horizontally </a:t>
            </a:r>
          </a:p>
          <a:p>
            <a:r>
              <a:rPr lang="en-US" dirty="0"/>
              <a:t>	and </a:t>
            </a:r>
          </a:p>
          <a:p>
            <a:r>
              <a:rPr lang="en-US" dirty="0"/>
              <a:t>	vertically</a:t>
            </a:r>
          </a:p>
        </p:txBody>
      </p:sp>
    </p:spTree>
    <p:extLst>
      <p:ext uri="{BB962C8B-B14F-4D97-AF65-F5344CB8AC3E}">
        <p14:creationId xmlns:p14="http://schemas.microsoft.com/office/powerpoint/2010/main" val="2039914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3909415" cy="3416300"/>
          </a:xfrm>
        </p:spPr>
        <p:txBody>
          <a:bodyPr>
            <a:normAutofit/>
          </a:bodyPr>
          <a:lstStyle/>
          <a:p>
            <a:r>
              <a:rPr lang="en-US" dirty="0"/>
              <a:t>Divide the top portion in half with your ruler (</a:t>
            </a:r>
            <a:r>
              <a:rPr lang="en-US" b="1" dirty="0"/>
              <a:t>vertically</a:t>
            </a:r>
            <a:r>
              <a:rPr lang="en-US" dirty="0"/>
              <a:t>)</a:t>
            </a:r>
          </a:p>
          <a:p>
            <a:r>
              <a:rPr lang="en-US" dirty="0"/>
              <a:t>Divide the top side in half </a:t>
            </a:r>
            <a:r>
              <a:rPr lang="en-US" b="1" dirty="0"/>
              <a:t>horizontally</a:t>
            </a:r>
          </a:p>
          <a:p>
            <a:endParaRPr lang="en-US" b="1" dirty="0"/>
          </a:p>
          <a:p>
            <a:r>
              <a:rPr lang="en-US" b="1" dirty="0"/>
              <a:t>Make a mark that is 3” from center vertical line on the horizontal line.</a:t>
            </a:r>
          </a:p>
          <a:p>
            <a:pPr lvl="1"/>
            <a:r>
              <a:rPr lang="en-US" b="1" dirty="0">
                <a:solidFill>
                  <a:schemeClr val="accent5">
                    <a:lumMod val="75000"/>
                  </a:schemeClr>
                </a:solidFill>
              </a:rPr>
              <a:t>Left 3”</a:t>
            </a:r>
          </a:p>
          <a:p>
            <a:pPr lvl="1"/>
            <a:r>
              <a:rPr lang="en-US" b="1" dirty="0">
                <a:solidFill>
                  <a:srgbClr val="00B0F0"/>
                </a:solidFill>
              </a:rPr>
              <a:t>Right 3”</a:t>
            </a:r>
          </a:p>
          <a:p>
            <a:endParaRPr lang="en-US" dirty="0"/>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8000" contrast="13000"/>
                    </a14:imgEffect>
                  </a14:imgLayer>
                </a14:imgProps>
              </a:ext>
              <a:ext uri="{28A0092B-C50C-407E-A947-70E740481C1C}">
                <a14:useLocalDpi xmlns:a14="http://schemas.microsoft.com/office/drawing/2010/main" val="0"/>
              </a:ext>
            </a:extLst>
          </a:blip>
          <a:srcRect/>
          <a:stretch>
            <a:fillRect/>
          </a:stretch>
        </p:blipFill>
        <p:spPr bwMode="auto">
          <a:xfrm rot="16200000">
            <a:off x="6775994" y="1351505"/>
            <a:ext cx="3574699" cy="580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572000" y="2936631"/>
            <a:ext cx="4114800" cy="10550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431323" y="3464169"/>
            <a:ext cx="1600200" cy="13891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A18D7C-A6E5-4C6B-85CD-2415720C2B1E}"/>
              </a:ext>
            </a:extLst>
          </p:cNvPr>
          <p:cNvCxnSpPr>
            <a:cxnSpLocks/>
          </p:cNvCxnSpPr>
          <p:nvPr/>
        </p:nvCxnSpPr>
        <p:spPr>
          <a:xfrm>
            <a:off x="8740588" y="3917576"/>
            <a:ext cx="53788" cy="175708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2E2162-B9B9-454D-B7E6-4BDAB5D65752}"/>
              </a:ext>
            </a:extLst>
          </p:cNvPr>
          <p:cNvCxnSpPr/>
          <p:nvPr/>
        </p:nvCxnSpPr>
        <p:spPr>
          <a:xfrm flipV="1">
            <a:off x="5800165" y="5567082"/>
            <a:ext cx="5664273" cy="20618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D10AC7-F4FF-4327-B436-829539629F6C}"/>
              </a:ext>
            </a:extLst>
          </p:cNvPr>
          <p:cNvCxnSpPr/>
          <p:nvPr/>
        </p:nvCxnSpPr>
        <p:spPr>
          <a:xfrm flipV="1">
            <a:off x="6031523" y="4778188"/>
            <a:ext cx="5093677" cy="179294"/>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Arrow Connector 18" descr="3&quot; from center">
            <a:extLst>
              <a:ext uri="{FF2B5EF4-FFF2-40B4-BE49-F238E27FC236}">
                <a16:creationId xmlns:a16="http://schemas.microsoft.com/office/drawing/2014/main" id="{B411409B-D4F5-49BE-A443-26DEF77E22CE}"/>
              </a:ext>
            </a:extLst>
          </p:cNvPr>
          <p:cNvCxnSpPr>
            <a:cxnSpLocks/>
          </p:cNvCxnSpPr>
          <p:nvPr/>
        </p:nvCxnSpPr>
        <p:spPr>
          <a:xfrm flipH="1">
            <a:off x="6571130" y="4853354"/>
            <a:ext cx="2223246" cy="104128"/>
          </a:xfrm>
          <a:prstGeom prst="straightConnector1">
            <a:avLst/>
          </a:prstGeom>
          <a:ln w="28575">
            <a:solidFill>
              <a:schemeClr val="accent5">
                <a:lumMod val="7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60FCEEC-8FAC-4054-95FF-244BA6372BE5}"/>
              </a:ext>
            </a:extLst>
          </p:cNvPr>
          <p:cNvSpPr txBox="1"/>
          <p:nvPr/>
        </p:nvSpPr>
        <p:spPr>
          <a:xfrm>
            <a:off x="6687844" y="4759730"/>
            <a:ext cx="447545" cy="369332"/>
          </a:xfrm>
          <a:prstGeom prst="rect">
            <a:avLst/>
          </a:prstGeom>
          <a:noFill/>
        </p:spPr>
        <p:txBody>
          <a:bodyPr wrap="square" rtlCol="0">
            <a:spAutoFit/>
          </a:bodyPr>
          <a:lstStyle/>
          <a:p>
            <a:r>
              <a:rPr lang="en-US" dirty="0"/>
              <a:t>3”</a:t>
            </a:r>
          </a:p>
        </p:txBody>
      </p:sp>
      <p:cxnSp>
        <p:nvCxnSpPr>
          <p:cNvPr id="24" name="Straight Arrow Connector 23">
            <a:extLst>
              <a:ext uri="{FF2B5EF4-FFF2-40B4-BE49-F238E27FC236}">
                <a16:creationId xmlns:a16="http://schemas.microsoft.com/office/drawing/2014/main" id="{70A82138-BFAD-4896-99F3-7B552EE62E65}"/>
              </a:ext>
            </a:extLst>
          </p:cNvPr>
          <p:cNvCxnSpPr/>
          <p:nvPr/>
        </p:nvCxnSpPr>
        <p:spPr>
          <a:xfrm flipV="1">
            <a:off x="8794376" y="4796117"/>
            <a:ext cx="1876867" cy="56203"/>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8AE9205-BA21-4AE6-A596-183C28086C89}"/>
              </a:ext>
            </a:extLst>
          </p:cNvPr>
          <p:cNvSpPr txBox="1"/>
          <p:nvPr/>
        </p:nvSpPr>
        <p:spPr>
          <a:xfrm>
            <a:off x="10204758" y="4639552"/>
            <a:ext cx="481233" cy="369332"/>
          </a:xfrm>
          <a:prstGeom prst="rect">
            <a:avLst/>
          </a:prstGeom>
          <a:noFill/>
        </p:spPr>
        <p:txBody>
          <a:bodyPr wrap="square" rtlCol="0">
            <a:spAutoFit/>
          </a:bodyPr>
          <a:lstStyle/>
          <a:p>
            <a:r>
              <a:rPr lang="en-US" dirty="0"/>
              <a:t>3”</a:t>
            </a:r>
          </a:p>
        </p:txBody>
      </p:sp>
      <p:cxnSp>
        <p:nvCxnSpPr>
          <p:cNvPr id="27" name="Straight Connector 26">
            <a:extLst>
              <a:ext uri="{FF2B5EF4-FFF2-40B4-BE49-F238E27FC236}">
                <a16:creationId xmlns:a16="http://schemas.microsoft.com/office/drawing/2014/main" id="{721B8CE0-46EA-4471-A55C-6674D83DBEA0}"/>
              </a:ext>
            </a:extLst>
          </p:cNvPr>
          <p:cNvCxnSpPr/>
          <p:nvPr/>
        </p:nvCxnSpPr>
        <p:spPr>
          <a:xfrm>
            <a:off x="10685991" y="4639552"/>
            <a:ext cx="0" cy="26586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2F2DD8-E52D-43CA-BE65-70DC09834400}"/>
              </a:ext>
            </a:extLst>
          </p:cNvPr>
          <p:cNvCxnSpPr/>
          <p:nvPr/>
        </p:nvCxnSpPr>
        <p:spPr>
          <a:xfrm>
            <a:off x="6571130" y="4824218"/>
            <a:ext cx="0" cy="184666"/>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93A349-F2D3-4690-97C9-6187762C975D}"/>
              </a:ext>
            </a:extLst>
          </p:cNvPr>
          <p:cNvSpPr txBox="1"/>
          <p:nvPr/>
        </p:nvSpPr>
        <p:spPr>
          <a:xfrm>
            <a:off x="9284680" y="2541244"/>
            <a:ext cx="2699032" cy="923330"/>
          </a:xfrm>
          <a:prstGeom prst="rect">
            <a:avLst/>
          </a:prstGeom>
          <a:noFill/>
        </p:spPr>
        <p:txBody>
          <a:bodyPr wrap="square" rtlCol="0">
            <a:spAutoFit/>
          </a:bodyPr>
          <a:lstStyle/>
          <a:p>
            <a:r>
              <a:rPr lang="en-US" dirty="0"/>
              <a:t>Draw 2 sides of a triangle from center dot to left dot</a:t>
            </a:r>
          </a:p>
        </p:txBody>
      </p:sp>
      <p:sp>
        <p:nvSpPr>
          <p:cNvPr id="35" name="Oval 34">
            <a:extLst>
              <a:ext uri="{FF2B5EF4-FFF2-40B4-BE49-F238E27FC236}">
                <a16:creationId xmlns:a16="http://schemas.microsoft.com/office/drawing/2014/main" id="{E25436E8-CB68-4DCA-B670-402727E795C9}"/>
              </a:ext>
            </a:extLst>
          </p:cNvPr>
          <p:cNvSpPr/>
          <p:nvPr/>
        </p:nvSpPr>
        <p:spPr>
          <a:xfrm>
            <a:off x="8726103" y="4795083"/>
            <a:ext cx="122061" cy="110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BBD574-5D8D-49DA-BD3A-5435BCFDA77C}"/>
              </a:ext>
            </a:extLst>
          </p:cNvPr>
          <p:cNvSpPr/>
          <p:nvPr/>
        </p:nvSpPr>
        <p:spPr>
          <a:xfrm>
            <a:off x="6474752" y="4905418"/>
            <a:ext cx="110862" cy="14949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5C3A2C1-1779-436D-B2C7-798B0F4BD3CC}"/>
              </a:ext>
            </a:extLst>
          </p:cNvPr>
          <p:cNvSpPr/>
          <p:nvPr/>
        </p:nvSpPr>
        <p:spPr>
          <a:xfrm>
            <a:off x="10725031" y="4759730"/>
            <a:ext cx="121306" cy="9259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0FE322E5-DF4E-4A56-A280-7FF5724F0F98}"/>
              </a:ext>
            </a:extLst>
          </p:cNvPr>
          <p:cNvCxnSpPr/>
          <p:nvPr/>
        </p:nvCxnSpPr>
        <p:spPr>
          <a:xfrm flipV="1">
            <a:off x="6571130" y="3803515"/>
            <a:ext cx="967806" cy="1020703"/>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CB7B92C-4608-4BCA-BB17-30167C3FD36F}"/>
              </a:ext>
            </a:extLst>
          </p:cNvPr>
          <p:cNvCxnSpPr>
            <a:endCxn id="35" idx="2"/>
          </p:cNvCxnSpPr>
          <p:nvPr/>
        </p:nvCxnSpPr>
        <p:spPr>
          <a:xfrm>
            <a:off x="7538936" y="3803515"/>
            <a:ext cx="1187167" cy="10467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11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nodeType="clickEffect">
                                  <p:stCondLst>
                                    <p:cond delay="0"/>
                                  </p:stCondLst>
                                  <p:childTnLst>
                                    <p:animClr clrSpc="hsl" dir="cw">
                                      <p:cBhvr override="childStyle">
                                        <p:cTn id="13" dur="500" fill="hold"/>
                                        <p:tgtEl>
                                          <p:spTgt spid="13"/>
                                        </p:tgtEl>
                                        <p:attrNameLst>
                                          <p:attrName>style.color</p:attrName>
                                        </p:attrNameLst>
                                      </p:cBhvr>
                                      <p:by>
                                        <p:hsl h="0" s="-12549" l="-25098"/>
                                      </p:by>
                                    </p:animClr>
                                    <p:animClr clrSpc="hsl" dir="cw">
                                      <p:cBhvr>
                                        <p:cTn id="14" dur="500" fill="hold"/>
                                        <p:tgtEl>
                                          <p:spTgt spid="13"/>
                                        </p:tgtEl>
                                        <p:attrNameLst>
                                          <p:attrName>fillcolor</p:attrName>
                                        </p:attrNameLst>
                                      </p:cBhvr>
                                      <p:by>
                                        <p:hsl h="0" s="-12549" l="-25098"/>
                                      </p:by>
                                    </p:animClr>
                                    <p:animClr clrSpc="hsl" dir="cw">
                                      <p:cBhvr>
                                        <p:cTn id="15" dur="500" fill="hold"/>
                                        <p:tgtEl>
                                          <p:spTgt spid="13"/>
                                        </p:tgtEl>
                                        <p:attrNameLst>
                                          <p:attrName>stroke.color</p:attrName>
                                        </p:attrNameLst>
                                      </p:cBhvr>
                                      <p:by>
                                        <p:hsl h="0" s="-12549" l="-25098"/>
                                      </p:by>
                                    </p:animClr>
                                    <p:set>
                                      <p:cBhvr>
                                        <p:cTn id="16" dur="500" fill="hold"/>
                                        <p:tgtEl>
                                          <p:spTgt spid="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nodeType="clickEffect">
                                  <p:stCondLst>
                                    <p:cond delay="0"/>
                                  </p:stCondLst>
                                  <p:childTnLst>
                                    <p:animClr clrSpc="hsl" dir="cw">
                                      <p:cBhvr override="childStyle">
                                        <p:cTn id="20" dur="500" fill="hold"/>
                                        <p:tgtEl>
                                          <p:spTgt spid="15"/>
                                        </p:tgtEl>
                                        <p:attrNameLst>
                                          <p:attrName>style.color</p:attrName>
                                        </p:attrNameLst>
                                      </p:cBhvr>
                                      <p:by>
                                        <p:hsl h="0" s="-12549" l="-25098"/>
                                      </p:by>
                                    </p:animClr>
                                    <p:animClr clrSpc="hsl" dir="cw">
                                      <p:cBhvr>
                                        <p:cTn id="21" dur="500" fill="hold"/>
                                        <p:tgtEl>
                                          <p:spTgt spid="15"/>
                                        </p:tgtEl>
                                        <p:attrNameLst>
                                          <p:attrName>fillcolor</p:attrName>
                                        </p:attrNameLst>
                                      </p:cBhvr>
                                      <p:by>
                                        <p:hsl h="0" s="-12549" l="-25098"/>
                                      </p:by>
                                    </p:animClr>
                                    <p:animClr clrSpc="hsl" dir="cw">
                                      <p:cBhvr>
                                        <p:cTn id="22" dur="500" fill="hold"/>
                                        <p:tgtEl>
                                          <p:spTgt spid="15"/>
                                        </p:tgtEl>
                                        <p:attrNameLst>
                                          <p:attrName>stroke.color</p:attrName>
                                        </p:attrNameLst>
                                      </p:cBhvr>
                                      <p:by>
                                        <p:hsl h="0" s="-12549" l="-25098"/>
                                      </p:by>
                                    </p:animClr>
                                    <p:set>
                                      <p:cBhvr>
                                        <p:cTn id="23" dur="500" fill="hold"/>
                                        <p:tgtEl>
                                          <p:spTgt spid="1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39"/>
                                        </p:tgtEl>
                                      </p:cBhvr>
                                    </p:animEffect>
                                    <p:set>
                                      <p:cBhvr>
                                        <p:cTn id="40" dur="1" fill="hold">
                                          <p:stCondLst>
                                            <p:cond delay="1999"/>
                                          </p:stCondLst>
                                        </p:cTn>
                                        <p:tgtEl>
                                          <p:spTgt spid="3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41"/>
                                        </p:tgtEl>
                                      </p:cBhvr>
                                    </p:animEffect>
                                    <p:set>
                                      <p:cBhvr>
                                        <p:cTn id="45" dur="1" fill="hold">
                                          <p:stCondLst>
                                            <p:cond delay="1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577631" cy="3416300"/>
          </a:xfrm>
        </p:spPr>
        <p:txBody>
          <a:bodyPr/>
          <a:lstStyle/>
          <a:p>
            <a:r>
              <a:rPr lang="en-US" dirty="0"/>
              <a:t>Draw the oval shape of the eye from the 3” mark to the middle vertical line</a:t>
            </a:r>
          </a:p>
          <a:p>
            <a:endParaRPr lang="en-US" dirty="0"/>
          </a:p>
          <a:p>
            <a:r>
              <a:rPr lang="en-US" dirty="0"/>
              <a:t>Repeat the same shape eye on the right side of the face.</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contrast="19000"/>
                    </a14:imgEffect>
                  </a14:imgLayer>
                </a14:imgProps>
              </a:ext>
              <a:ext uri="{28A0092B-C50C-407E-A947-70E740481C1C}">
                <a14:useLocalDpi xmlns:a14="http://schemas.microsoft.com/office/drawing/2010/main" val="0"/>
              </a:ext>
            </a:extLst>
          </a:blip>
          <a:srcRect/>
          <a:stretch>
            <a:fillRect/>
          </a:stretch>
        </p:blipFill>
        <p:spPr bwMode="auto">
          <a:xfrm rot="16200000">
            <a:off x="7332023" y="1376036"/>
            <a:ext cx="3393832" cy="560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1000" contrast="18000"/>
                    </a14:imgEffect>
                  </a14:imgLayer>
                </a14:imgProps>
              </a:ext>
              <a:ext uri="{28A0092B-C50C-407E-A947-70E740481C1C}">
                <a14:useLocalDpi xmlns:a14="http://schemas.microsoft.com/office/drawing/2010/main" val="0"/>
              </a:ext>
            </a:extLst>
          </a:blip>
          <a:srcRect/>
          <a:stretch>
            <a:fillRect/>
          </a:stretch>
        </p:blipFill>
        <p:spPr bwMode="auto">
          <a:xfrm rot="16200000">
            <a:off x="2375159" y="4127758"/>
            <a:ext cx="1637931" cy="3089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24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401784" cy="3416300"/>
          </a:xfrm>
        </p:spPr>
        <p:txBody>
          <a:bodyPr/>
          <a:lstStyle/>
          <a:p>
            <a:r>
              <a:rPr lang="en-US" dirty="0"/>
              <a:t>Divide the bottom half of the pumpkin’s face into 4 equal sections vertically</a:t>
            </a:r>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3000" contrast="18000"/>
                    </a14:imgEffect>
                  </a14:imgLayer>
                </a14:imgProps>
              </a:ext>
              <a:ext uri="{28A0092B-C50C-407E-A947-70E740481C1C}">
                <a14:useLocalDpi xmlns:a14="http://schemas.microsoft.com/office/drawing/2010/main" val="0"/>
              </a:ext>
            </a:extLst>
          </a:blip>
          <a:srcRect/>
          <a:stretch>
            <a:fillRect/>
          </a:stretch>
        </p:blipFill>
        <p:spPr bwMode="auto">
          <a:xfrm rot="16200000">
            <a:off x="7342767" y="1976530"/>
            <a:ext cx="3434678" cy="500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87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3258784" cy="3416300"/>
          </a:xfrm>
        </p:spPr>
        <p:txBody>
          <a:bodyPr/>
          <a:lstStyle/>
          <a:p>
            <a:r>
              <a:rPr lang="en-US" dirty="0"/>
              <a:t>Make a mark to indicate the bottom of the mouth in the middle.</a:t>
            </a:r>
          </a:p>
          <a:p>
            <a:endParaRPr lang="en-US" dirty="0"/>
          </a:p>
          <a:p>
            <a:r>
              <a:rPr lang="en-US" dirty="0"/>
              <a:t>Make the mouth by connecting from the lines on either side down through the middle mark of the mouth</a:t>
            </a: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9000"/>
                    </a14:imgEffect>
                  </a14:imgLayer>
                </a14:imgProps>
              </a:ext>
              <a:ext uri="{28A0092B-C50C-407E-A947-70E740481C1C}">
                <a14:useLocalDpi xmlns:a14="http://schemas.microsoft.com/office/drawing/2010/main" val="0"/>
              </a:ext>
            </a:extLst>
          </a:blip>
          <a:srcRect/>
          <a:stretch>
            <a:fillRect/>
          </a:stretch>
        </p:blipFill>
        <p:spPr bwMode="auto">
          <a:xfrm rot="16200000">
            <a:off x="6198696" y="663188"/>
            <a:ext cx="1891812" cy="426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 contrast="13000"/>
                    </a14:imgEffect>
                  </a14:imgLayer>
                </a14:imgProps>
              </a:ext>
              <a:ext uri="{28A0092B-C50C-407E-A947-70E740481C1C}">
                <a14:useLocalDpi xmlns:a14="http://schemas.microsoft.com/office/drawing/2010/main" val="0"/>
              </a:ext>
            </a:extLst>
          </a:blip>
          <a:srcRect/>
          <a:stretch>
            <a:fillRect/>
          </a:stretch>
        </p:blipFill>
        <p:spPr bwMode="auto">
          <a:xfrm rot="5400000">
            <a:off x="8000518" y="3511591"/>
            <a:ext cx="2550732" cy="346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24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085261" cy="3416300"/>
          </a:xfrm>
        </p:spPr>
        <p:txBody>
          <a:bodyPr/>
          <a:lstStyle/>
          <a:p>
            <a:r>
              <a:rPr lang="en-US" dirty="0"/>
              <a:t>Add your teeth</a:t>
            </a: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a:fillRect/>
          </a:stretch>
        </p:blipFill>
        <p:spPr bwMode="auto">
          <a:xfrm rot="10800000">
            <a:off x="6383214" y="2653777"/>
            <a:ext cx="5197719" cy="365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908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401784" cy="3416300"/>
          </a:xfrm>
        </p:spPr>
        <p:txBody>
          <a:bodyPr/>
          <a:lstStyle/>
          <a:p>
            <a:r>
              <a:rPr lang="en-US" dirty="0"/>
              <a:t>Add a moon</a:t>
            </a:r>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15000"/>
                    </a14:imgEffect>
                  </a14:imgLayer>
                </a14:imgProps>
              </a:ext>
              <a:ext uri="{28A0092B-C50C-407E-A947-70E740481C1C}">
                <a14:useLocalDpi xmlns:a14="http://schemas.microsoft.com/office/drawing/2010/main" val="0"/>
              </a:ext>
            </a:extLst>
          </a:blip>
          <a:srcRect/>
          <a:stretch>
            <a:fillRect/>
          </a:stretch>
        </p:blipFill>
        <p:spPr bwMode="auto">
          <a:xfrm rot="16200000">
            <a:off x="6968269" y="2032121"/>
            <a:ext cx="3505933" cy="471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87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4800" dirty="0">
                <a:latin typeface="Jokerman" panose="04090605060D06020702" pitchFamily="82" charset="0"/>
              </a:rPr>
              <a:t>ART RULES </a:t>
            </a:r>
          </a:p>
        </p:txBody>
      </p:sp>
      <p:sp>
        <p:nvSpPr>
          <p:cNvPr id="7" name="TextBox 6"/>
          <p:cNvSpPr txBox="1"/>
          <p:nvPr/>
        </p:nvSpPr>
        <p:spPr>
          <a:xfrm>
            <a:off x="751367" y="2202677"/>
            <a:ext cx="11617841" cy="4708981"/>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All classroom rules apply.</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HAVE FUN!</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Raise your hand and ask for help </a:t>
            </a:r>
            <a:r>
              <a:rPr lang="en-US" sz="20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BEFORE </a:t>
            </a:r>
            <a:r>
              <a:rPr lang="en-US" sz="2000" dirty="0">
                <a:latin typeface="Tahoma" panose="020B0604030504040204" pitchFamily="34" charset="0"/>
                <a:ea typeface="Tahoma" panose="020B0604030504040204" pitchFamily="34" charset="0"/>
                <a:cs typeface="Tahoma" panose="020B0604030504040204" pitchFamily="34" charset="0"/>
              </a:rPr>
              <a:t>you get frustrated.</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I don’t want your art to be “perfect” there is no such thing as perfect in art. Just let it be yours. </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KEEP IT POSITIVE when talking about your work and other classmate’s work.</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Stand back and take a look – 5 feet rule</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Sometimes less is more – especially when we work with paint! </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HAVE FUN!</a:t>
            </a:r>
          </a:p>
        </p:txBody>
      </p:sp>
    </p:spTree>
    <p:extLst>
      <p:ext uri="{BB962C8B-B14F-4D97-AF65-F5344CB8AC3E}">
        <p14:creationId xmlns:p14="http://schemas.microsoft.com/office/powerpoint/2010/main" val="141707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02200" y="2585915"/>
            <a:ext cx="4190769" cy="3416300"/>
          </a:xfrm>
        </p:spPr>
        <p:txBody>
          <a:bodyPr/>
          <a:lstStyle/>
          <a:p>
            <a:r>
              <a:rPr lang="en-US" dirty="0"/>
              <a:t>Using the white pastel crayon, make designs on the pumpkin, </a:t>
            </a:r>
            <a:r>
              <a:rPr lang="en-US" dirty="0" err="1"/>
              <a:t>gass</a:t>
            </a:r>
            <a:r>
              <a:rPr lang="en-US" dirty="0"/>
              <a:t>, and moon</a:t>
            </a:r>
          </a:p>
        </p:txBody>
      </p:sp>
      <p:pic>
        <p:nvPicPr>
          <p:cNvPr id="1433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15000"/>
                    </a14:imgEffect>
                  </a14:imgLayer>
                </a14:imgProps>
              </a:ext>
              <a:ext uri="{28A0092B-C50C-407E-A947-70E740481C1C}">
                <a14:useLocalDpi xmlns:a14="http://schemas.microsoft.com/office/drawing/2010/main" val="0"/>
              </a:ext>
            </a:extLst>
          </a:blip>
          <a:srcRect/>
          <a:stretch>
            <a:fillRect/>
          </a:stretch>
        </p:blipFill>
        <p:spPr bwMode="auto">
          <a:xfrm>
            <a:off x="294331" y="3933587"/>
            <a:ext cx="2118109" cy="181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616" y="4491033"/>
            <a:ext cx="3024921" cy="186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688" y="4984088"/>
            <a:ext cx="2056667" cy="162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8000" contrast="11000"/>
                    </a14:imgEffect>
                  </a14:imgLayer>
                </a14:imgProps>
              </a:ext>
              <a:ext uri="{28A0092B-C50C-407E-A947-70E740481C1C}">
                <a14:useLocalDpi xmlns:a14="http://schemas.microsoft.com/office/drawing/2010/main" val="0"/>
              </a:ext>
            </a:extLst>
          </a:blip>
          <a:srcRect/>
          <a:stretch>
            <a:fillRect/>
          </a:stretch>
        </p:blipFill>
        <p:spPr bwMode="auto">
          <a:xfrm>
            <a:off x="6049106" y="1835086"/>
            <a:ext cx="5553832" cy="30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499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472123" cy="3416300"/>
          </a:xfrm>
        </p:spPr>
        <p:txBody>
          <a:bodyPr/>
          <a:lstStyle/>
          <a:p>
            <a:r>
              <a:rPr lang="en-US" dirty="0"/>
              <a:t>With your black pastel crayon, start on the opposite side of the paper that you hold the crayon.</a:t>
            </a:r>
          </a:p>
          <a:p>
            <a:endParaRPr lang="en-US" dirty="0"/>
          </a:p>
          <a:p>
            <a:r>
              <a:rPr lang="en-US" dirty="0"/>
              <a:t>If you are Right Handed, start on </a:t>
            </a:r>
            <a:r>
              <a:rPr lang="en-US" b="1" dirty="0"/>
              <a:t>the Left Side </a:t>
            </a:r>
            <a:r>
              <a:rPr lang="en-US" dirty="0"/>
              <a:t>of the picture.</a:t>
            </a:r>
          </a:p>
          <a:p>
            <a:pPr lvl="1"/>
            <a:r>
              <a:rPr lang="en-US" dirty="0"/>
              <a:t>Lefties – start on the Right side!</a:t>
            </a:r>
          </a:p>
          <a:p>
            <a:endParaRPr lang="en-US" dirty="0"/>
          </a:p>
          <a:p>
            <a:r>
              <a:rPr lang="en-US" dirty="0"/>
              <a:t>Trace the pencil lines.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56637" y="1953078"/>
            <a:ext cx="3733992" cy="477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339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3856661" cy="3416300"/>
          </a:xfrm>
        </p:spPr>
        <p:txBody>
          <a:bodyPr/>
          <a:lstStyle/>
          <a:p>
            <a:r>
              <a:rPr lang="en-US" dirty="0"/>
              <a:t>Finish all the black lines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542" y="2409093"/>
            <a:ext cx="5083045" cy="374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686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278692" cy="3416300"/>
          </a:xfrm>
        </p:spPr>
        <p:txBody>
          <a:bodyPr/>
          <a:lstStyle/>
          <a:p>
            <a:r>
              <a:rPr lang="en-US" dirty="0"/>
              <a:t>Fill in the sky background</a:t>
            </a:r>
          </a:p>
          <a:p>
            <a:endParaRPr lang="en-US" dirty="0"/>
          </a:p>
          <a:p>
            <a:r>
              <a:rPr lang="en-US" dirty="0"/>
              <a:t>Use long brush strokes</a:t>
            </a:r>
          </a:p>
          <a:p>
            <a:r>
              <a:rPr lang="en-US" dirty="0"/>
              <a:t>Feel free to mix shades of blue and purple.</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94265" y="1911943"/>
            <a:ext cx="3779626" cy="493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827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454538" cy="3416300"/>
          </a:xfrm>
        </p:spPr>
        <p:txBody>
          <a:bodyPr/>
          <a:lstStyle/>
          <a:p>
            <a:r>
              <a:rPr lang="en-US" dirty="0"/>
              <a:t>Color the moon yellow</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965831" y="2346448"/>
            <a:ext cx="30480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37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5" y="2603500"/>
            <a:ext cx="4261108" cy="3416300"/>
          </a:xfrm>
        </p:spPr>
        <p:txBody>
          <a:bodyPr/>
          <a:lstStyle/>
          <a:p>
            <a:r>
              <a:rPr lang="en-US" dirty="0"/>
              <a:t>Color the pumpkin in various shades of oranges  (light, dark, </a:t>
            </a:r>
            <a:r>
              <a:rPr lang="en-US" dirty="0" err="1"/>
              <a:t>etc</a:t>
            </a:r>
            <a:r>
              <a:rPr lang="en-US" dirty="0"/>
              <a: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53101" y="1994972"/>
            <a:ext cx="3893091" cy="506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397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4524877" cy="3416300"/>
          </a:xfrm>
        </p:spPr>
        <p:txBody>
          <a:bodyPr/>
          <a:lstStyle/>
          <a:p>
            <a:r>
              <a:rPr lang="en-US" dirty="0"/>
              <a:t>Finish with the green grass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840584" y="1894177"/>
            <a:ext cx="4010421" cy="520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74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latin typeface="Jokerman" panose="04090605060D06020702" pitchFamily="82" charset="0"/>
              </a:rPr>
              <a:t>PAUL KLEE</a:t>
            </a:r>
          </a:p>
        </p:txBody>
      </p:sp>
      <p:pic>
        <p:nvPicPr>
          <p:cNvPr id="1026" name="Picture 2" descr="Image result for paul kl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054" y="2520461"/>
            <a:ext cx="2714625" cy="4133850"/>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7846" y="2520461"/>
            <a:ext cx="7115908" cy="3847207"/>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Paul Klee was born in 1879 in Switzerland</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His mother was a singer and his father was a music teacher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He started to follow in his parents footsteps and pursue music until he was a teenager and he fell in love with art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He loved a style of art called “cubism” </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For 10 years he kept journals and wrote about his art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He made over </a:t>
            </a:r>
            <a:r>
              <a:rPr lang="en-US" sz="2800" b="1" dirty="0">
                <a:latin typeface="Tahoma" panose="020B0604030504040204" pitchFamily="34" charset="0"/>
                <a:ea typeface="Tahoma" panose="020B0604030504040204" pitchFamily="34" charset="0"/>
                <a:cs typeface="Tahoma" panose="020B0604030504040204" pitchFamily="34" charset="0"/>
              </a:rPr>
              <a:t>9,000</a:t>
            </a:r>
            <a:r>
              <a:rPr lang="en-US" dirty="0">
                <a:latin typeface="Tahoma" panose="020B0604030504040204" pitchFamily="34" charset="0"/>
                <a:ea typeface="Tahoma" panose="020B0604030504040204" pitchFamily="34" charset="0"/>
                <a:cs typeface="Tahoma" panose="020B0604030504040204" pitchFamily="34" charset="0"/>
              </a:rPr>
              <a:t> pieces of art in his lifetime</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2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4954" y="973668"/>
            <a:ext cx="9378231" cy="706964"/>
          </a:xfrm>
        </p:spPr>
        <p:txBody>
          <a:bodyPr/>
          <a:lstStyle/>
          <a:p>
            <a:r>
              <a:rPr lang="en-US" dirty="0"/>
              <a:t>Paul loves how children draw and paint</a:t>
            </a:r>
          </a:p>
        </p:txBody>
      </p:sp>
      <p:sp>
        <p:nvSpPr>
          <p:cNvPr id="6" name="Rectangle 1"/>
          <p:cNvSpPr>
            <a:spLocks noChangeArrowheads="1"/>
          </p:cNvSpPr>
          <p:nvPr/>
        </p:nvSpPr>
        <p:spPr bwMode="auto">
          <a:xfrm>
            <a:off x="3165231" y="2318680"/>
            <a:ext cx="8510954"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oming Soon"/>
                <a:cs typeface="Arial" pitchFamily="34" charset="0"/>
              </a:rPr>
              <a:t>His paintings have a strong sense of color and rhythm.  Paul did not believe he was the best drawer or painter in the world, but he loved creating and took the advice of friends as he saw fit.  </a:t>
            </a:r>
            <a:r>
              <a:rPr kumimoji="0" lang="en-US" altLang="en-US" sz="2800" b="0" i="0" u="none" strike="noStrike" cap="none" normalizeH="0" baseline="0" dirty="0">
                <a:ln>
                  <a:noFill/>
                </a:ln>
                <a:solidFill>
                  <a:srgbClr val="000000"/>
                </a:solidFill>
                <a:effectLst/>
                <a:latin typeface="Coming Soon"/>
                <a:cs typeface="Arial" pitchFamily="34" charset="0"/>
                <a:hlinkClick r:id="rId2"/>
              </a:rPr>
              <a:t> </a:t>
            </a:r>
            <a:br>
              <a:rPr kumimoji="0" lang="en-US" altLang="en-US" sz="1800" b="0" i="0" u="none" strike="noStrike" cap="none" normalizeH="0" baseline="0" dirty="0">
                <a:ln>
                  <a:noFill/>
                </a:ln>
                <a:solidFill>
                  <a:schemeClr val="tx1"/>
                </a:solidFill>
                <a:effectLst/>
                <a:latin typeface="Arial" pitchFamily="34" charset="0"/>
                <a:cs typeface="Arial" pitchFamily="34" charset="0"/>
                <a:hlinkClick r:id="rId2"/>
              </a:rPr>
            </a:br>
            <a:br>
              <a:rPr kumimoji="0" lang="en-US" altLang="en-US" sz="1800" b="0" i="0" u="none" strike="noStrike" cap="none" normalizeH="0" baseline="0" dirty="0">
                <a:ln>
                  <a:noFill/>
                </a:ln>
                <a:solidFill>
                  <a:schemeClr val="tx1"/>
                </a:solidFill>
                <a:effectLst/>
                <a:latin typeface="Arial" pitchFamily="34" charset="0"/>
                <a:cs typeface="Arial" pitchFamily="34" charset="0"/>
                <a:hlinkClick r:id="rId2"/>
              </a:rPr>
            </a:br>
            <a:r>
              <a:rPr kumimoji="0" lang="en-US" altLang="en-US" sz="2800" b="1" i="0" u="none" strike="noStrike" cap="none" normalizeH="0" baseline="0" dirty="0">
                <a:ln>
                  <a:noFill/>
                </a:ln>
                <a:solidFill>
                  <a:schemeClr val="tx1"/>
                </a:solidFill>
                <a:effectLst/>
                <a:cs typeface="Arial" pitchFamily="34" charset="0"/>
              </a:rPr>
              <a:t>Klee</a:t>
            </a:r>
            <a:r>
              <a:rPr kumimoji="0" lang="en-US" altLang="en-US" sz="1800" b="1" i="0" u="none" strike="noStrike" cap="none" normalizeH="0" baseline="0" dirty="0">
                <a:ln>
                  <a:noFill/>
                </a:ln>
                <a:solidFill>
                  <a:schemeClr val="tx1"/>
                </a:solidFill>
                <a:effectLst/>
                <a:cs typeface="Arial" pitchFamily="34" charset="0"/>
              </a:rPr>
              <a:t> </a:t>
            </a:r>
            <a:r>
              <a:rPr kumimoji="0" lang="en-US" altLang="en-US" sz="2800" b="1" i="0" u="none" strike="noStrike" cap="none" normalizeH="0" baseline="0" dirty="0">
                <a:ln>
                  <a:noFill/>
                </a:ln>
                <a:solidFill>
                  <a:srgbClr val="000000"/>
                </a:solidFill>
                <a:effectLst/>
                <a:latin typeface="Coming Soon"/>
                <a:cs typeface="Arial" pitchFamily="34" charset="0"/>
              </a:rPr>
              <a:t>was fascinated with how children drew and painted. </a:t>
            </a:r>
            <a:r>
              <a:rPr kumimoji="0" lang="en-US" altLang="en-US" sz="2800" b="0" i="0" u="none" strike="noStrike" cap="none" normalizeH="0" baseline="0" dirty="0">
                <a:ln>
                  <a:noFill/>
                </a:ln>
                <a:solidFill>
                  <a:srgbClr val="000000"/>
                </a:solidFill>
                <a:effectLst/>
                <a:latin typeface="Coming Soon"/>
                <a:cs typeface="Arial" pitchFamily="34" charset="0"/>
              </a:rPr>
              <a:t> His overall goal was to capture the care free and imaginative drawing style of that of a child.</a:t>
            </a:r>
            <a:r>
              <a:rPr kumimoji="0" lang="en-US" altLang="en-US" sz="4000" b="0" i="0" u="none" strike="noStrike" cap="none" normalizeH="0" baseline="0" dirty="0">
                <a:ln>
                  <a:noFill/>
                </a:ln>
                <a:solidFill>
                  <a:srgbClr val="000000"/>
                </a:solidFill>
                <a:effectLst/>
                <a:latin typeface="Coming Soon"/>
                <a:cs typeface="Arial" pitchFamily="34" charset="0"/>
              </a:rPr>
              <a:t>  </a:t>
            </a:r>
            <a:r>
              <a:rPr kumimoji="0" lang="en-US" altLang="en-US" sz="2000" b="0" i="0" u="none" strike="noStrike" cap="none" normalizeH="0" baseline="0" dirty="0">
                <a:ln>
                  <a:noFill/>
                </a:ln>
                <a:solidFill>
                  <a:schemeClr val="tx1"/>
                </a:solidFill>
                <a:effectLst/>
                <a:latin typeface="Arial" pitchFamily="34" charset="0"/>
                <a:cs typeface="Arial" pitchFamily="34" charset="0"/>
              </a:rPr>
              <a:t> </a:t>
            </a:r>
            <a:endParaRPr kumimoji="0" lang="en-US" altLang="en-US" sz="4800" b="0" i="0" u="none" strike="noStrike" cap="none" normalizeH="0" baseline="0" dirty="0">
              <a:ln>
                <a:noFill/>
              </a:ln>
              <a:solidFill>
                <a:srgbClr val="E318E3"/>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30" y="2318679"/>
            <a:ext cx="2869701" cy="238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206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2217859"/>
            <a:ext cx="55911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917" y="2436567"/>
            <a:ext cx="5632986" cy="384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85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Jokerman" panose="04090605060D06020702" pitchFamily="82" charset="0"/>
              </a:rPr>
              <a:t>PAUL KLEE’S ART </a:t>
            </a:r>
          </a:p>
        </p:txBody>
      </p:sp>
      <p:pic>
        <p:nvPicPr>
          <p:cNvPr id="2052" name="Picture 4" descr="Image result for tanzerin paul kl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552" y="2491766"/>
            <a:ext cx="2555142" cy="3015457"/>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2056" name="Picture 8" descr="https://img.kingandmcgaw.com/i/prints/1000/kingandmcgaw/4/3/4315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20" y="2821641"/>
            <a:ext cx="2395623" cy="3036277"/>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2058" name="Picture 10" descr="Image result for paul klee cat and bi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757" y="4828913"/>
            <a:ext cx="2776291" cy="1964226"/>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2062" name="Picture 14" descr="Image result for paul klee sene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0049" y="2962317"/>
            <a:ext cx="2242039" cy="2989385"/>
          </a:xfrm>
          <a:prstGeom prst="rect">
            <a:avLst/>
          </a:prstGeom>
          <a:noFill/>
          <a:ln w="57150">
            <a:solidFill>
              <a:srgbClr val="3C1A56"/>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569194" y="2450735"/>
            <a:ext cx="2122749" cy="2099163"/>
          </a:xfrm>
          <a:prstGeom prst="rect">
            <a:avLst/>
          </a:prstGeom>
          <a:ln w="57150">
            <a:solidFill>
              <a:schemeClr val="tx1"/>
            </a:solidFill>
          </a:ln>
        </p:spPr>
      </p:pic>
      <p:pic>
        <p:nvPicPr>
          <p:cNvPr id="6" name="Picture 5"/>
          <p:cNvPicPr>
            <a:picLocks noChangeAspect="1"/>
          </p:cNvPicPr>
          <p:nvPr/>
        </p:nvPicPr>
        <p:blipFill>
          <a:blip r:embed="rId7"/>
          <a:stretch>
            <a:fillRect/>
          </a:stretch>
        </p:blipFill>
        <p:spPr>
          <a:xfrm flipH="1">
            <a:off x="6620657" y="4934542"/>
            <a:ext cx="2249392" cy="1846751"/>
          </a:xfrm>
          <a:prstGeom prst="rect">
            <a:avLst/>
          </a:prstGeom>
          <a:ln w="57150">
            <a:solidFill>
              <a:srgbClr val="3C1A56"/>
            </a:solidFill>
          </a:ln>
        </p:spPr>
      </p:pic>
    </p:spTree>
    <p:extLst>
      <p:ext uri="{BB962C8B-B14F-4D97-AF65-F5344CB8AC3E}">
        <p14:creationId xmlns:p14="http://schemas.microsoft.com/office/powerpoint/2010/main" val="201073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Jokerman" panose="04090605060D06020702" pitchFamily="82" charset="0"/>
              </a:rPr>
              <a:t>WHAT WILL WE LEARN TODAY?</a:t>
            </a:r>
          </a:p>
        </p:txBody>
      </p:sp>
      <p:sp>
        <p:nvSpPr>
          <p:cNvPr id="3" name="TextBox 2"/>
          <p:cNvSpPr txBox="1"/>
          <p:nvPr/>
        </p:nvSpPr>
        <p:spPr>
          <a:xfrm>
            <a:off x="531629" y="2573079"/>
            <a:ext cx="11206716" cy="38164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The difference between warm and cool colors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a:t>Geometric shapes</a:t>
            </a:r>
            <a:r>
              <a:rPr lang="en-US" dirty="0"/>
              <a:t> such as circles, triangles or squares have perfect, uniform measurements and don't often appear in nature. </a:t>
            </a:r>
            <a:r>
              <a:rPr lang="en-US" b="1" dirty="0"/>
              <a:t>Organic shapes</a:t>
            </a:r>
            <a:r>
              <a:rPr lang="en-US" dirty="0"/>
              <a:t> (pumpkin) are associated with things from the natural world, like plants and animals.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Overlapping shapes</a:t>
            </a:r>
            <a:r>
              <a:rPr lang="en-US" dirty="0">
                <a:latin typeface="Tahoma" panose="020B0604030504040204" pitchFamily="34" charset="0"/>
                <a:ea typeface="Tahoma" panose="020B0604030504040204" pitchFamily="34" charset="0"/>
                <a:cs typeface="Tahoma" panose="020B0604030504040204" pitchFamily="34" charset="0"/>
              </a:rPr>
              <a:t>: What is in the foreground? What is in the background? How can we tell? </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sz="4000" dirty="0">
              <a:latin typeface="Tahoma" panose="020B0604030504040204" pitchFamily="34" charset="0"/>
              <a:ea typeface="Tahoma" panose="020B0604030504040204" pitchFamily="34" charset="0"/>
              <a:cs typeface="Tahoma" panose="020B0604030504040204" pitchFamily="34" charset="0"/>
            </a:endParaRPr>
          </a:p>
          <a:p>
            <a:pPr algn="ctr"/>
            <a:r>
              <a:rPr lang="en-US" sz="4000" dirty="0">
                <a:latin typeface="Jokerman" panose="04090605060D06020702" pitchFamily="82" charset="0"/>
                <a:ea typeface="Tahoma" panose="020B0604030504040204" pitchFamily="34" charset="0"/>
                <a:cs typeface="Tahoma" panose="020B0604030504040204" pitchFamily="34" charset="0"/>
              </a:rPr>
              <a:t>LETS GO MAKE ART!!!!!</a:t>
            </a:r>
          </a:p>
        </p:txBody>
      </p:sp>
    </p:spTree>
    <p:extLst>
      <p:ext uri="{BB962C8B-B14F-4D97-AF65-F5344CB8AC3E}">
        <p14:creationId xmlns:p14="http://schemas.microsoft.com/office/powerpoint/2010/main" val="2229084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Klee Inspired Pumpkins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23999" y="2293310"/>
            <a:ext cx="3007731" cy="382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554667" y="2745052"/>
            <a:ext cx="3905250" cy="296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23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Make</a:t>
            </a:r>
          </a:p>
        </p:txBody>
      </p:sp>
      <p:sp>
        <p:nvSpPr>
          <p:cNvPr id="3" name="TextBox 2"/>
          <p:cNvSpPr txBox="1"/>
          <p:nvPr/>
        </p:nvSpPr>
        <p:spPr>
          <a:xfrm>
            <a:off x="765517" y="2513189"/>
            <a:ext cx="5330483" cy="4124206"/>
          </a:xfrm>
          <a:prstGeom prst="rect">
            <a:avLst/>
          </a:prstGeom>
          <a:noFill/>
        </p:spPr>
        <p:txBody>
          <a:bodyPr wrap="square" rtlCol="0">
            <a:spAutoFit/>
          </a:bodyPr>
          <a:lstStyle/>
          <a:p>
            <a:endParaRPr lang="en-US" dirty="0"/>
          </a:p>
          <a:p>
            <a:r>
              <a:rPr lang="en-US" dirty="0"/>
              <a:t>1.  PUT YOUR NAME ON THE BACK OF YOUR PAPER</a:t>
            </a:r>
          </a:p>
          <a:p>
            <a:endParaRPr lang="en-US" dirty="0"/>
          </a:p>
          <a:p>
            <a:endParaRPr lang="en-US" dirty="0"/>
          </a:p>
          <a:p>
            <a:pPr marL="342900" indent="-342900">
              <a:buAutoNum type="arabicPeriod" startAt="2"/>
            </a:pPr>
            <a:r>
              <a:rPr lang="en-US" dirty="0"/>
              <a:t>Start by measuring </a:t>
            </a:r>
            <a:r>
              <a:rPr lang="en-US" sz="2000" b="1" dirty="0">
                <a:solidFill>
                  <a:srgbClr val="FF0000"/>
                </a:solidFill>
              </a:rPr>
              <a:t>3” </a:t>
            </a:r>
            <a:r>
              <a:rPr lang="en-US" dirty="0">
                <a:solidFill>
                  <a:srgbClr val="FF0000"/>
                </a:solidFill>
              </a:rPr>
              <a:t>from all sides</a:t>
            </a:r>
            <a:r>
              <a:rPr lang="en-US" dirty="0"/>
              <a:t>. Make a </a:t>
            </a:r>
            <a:r>
              <a:rPr lang="en-US" b="1" dirty="0"/>
              <a:t>DOT</a:t>
            </a:r>
          </a:p>
          <a:p>
            <a:pPr marL="800100" lvl="1" indent="-342900">
              <a:buFont typeface="Arial" panose="020B0604020202020204" pitchFamily="34" charset="0"/>
              <a:buChar char="•"/>
            </a:pPr>
            <a:r>
              <a:rPr lang="en-US" dirty="0"/>
              <a:t>3” down from top</a:t>
            </a:r>
          </a:p>
          <a:p>
            <a:pPr marL="800100" lvl="1" indent="-342900">
              <a:buFont typeface="Arial" panose="020B0604020202020204" pitchFamily="34" charset="0"/>
              <a:buChar char="•"/>
            </a:pPr>
            <a:r>
              <a:rPr lang="en-US" dirty="0"/>
              <a:t>3” from the left edge</a:t>
            </a:r>
          </a:p>
          <a:p>
            <a:pPr marL="800100" lvl="1" indent="-342900">
              <a:buFont typeface="Arial" panose="020B0604020202020204" pitchFamily="34" charset="0"/>
              <a:buChar char="•"/>
            </a:pPr>
            <a:r>
              <a:rPr lang="en-US" dirty="0"/>
              <a:t>3” from the right edge</a:t>
            </a:r>
          </a:p>
          <a:p>
            <a:pPr marL="800100" lvl="1" indent="-342900">
              <a:buFont typeface="Arial" panose="020B0604020202020204" pitchFamily="34" charset="0"/>
              <a:buChar char="•"/>
            </a:pPr>
            <a:r>
              <a:rPr lang="en-US" dirty="0"/>
              <a:t>3” from bottom </a:t>
            </a:r>
            <a:r>
              <a:rPr lang="en-US" sz="1200" dirty="0"/>
              <a:t>(this line will be your grass edge)</a:t>
            </a:r>
          </a:p>
          <a:p>
            <a:pPr marL="1257300" lvl="2" indent="-342900">
              <a:buFont typeface="Arial" panose="020B0604020202020204" pitchFamily="34" charset="0"/>
              <a:buChar char="•"/>
            </a:pPr>
            <a:r>
              <a:rPr lang="en-US" sz="1200" dirty="0"/>
              <a:t>Draw the line all the way across the paper LIGHTLY</a:t>
            </a:r>
          </a:p>
          <a:p>
            <a:endParaRPr lang="en-US" dirty="0"/>
          </a:p>
          <a:p>
            <a:pPr marL="342900" indent="-342900">
              <a:buAutoNum type="arabicPeriod" startAt="3"/>
            </a:pPr>
            <a:r>
              <a:rPr lang="en-US" dirty="0">
                <a:solidFill>
                  <a:srgbClr val="0070C0"/>
                </a:solidFill>
              </a:rPr>
              <a:t>Measure 1”</a:t>
            </a:r>
            <a:r>
              <a:rPr lang="en-US" dirty="0"/>
              <a:t> from the bottom in the middle </a:t>
            </a:r>
          </a:p>
          <a:p>
            <a:pPr lvl="1"/>
            <a:r>
              <a:rPr lang="en-US" sz="1400" dirty="0"/>
              <a:t>(This will be the bottom of the pumpkin)</a:t>
            </a:r>
          </a:p>
        </p:txBody>
      </p:sp>
      <p:pic>
        <p:nvPicPr>
          <p:cNvPr id="4" name="Picture 3">
            <a:extLst>
              <a:ext uri="{FF2B5EF4-FFF2-40B4-BE49-F238E27FC236}">
                <a16:creationId xmlns:a16="http://schemas.microsoft.com/office/drawing/2014/main" id="{96123CED-092F-44A5-A6DF-C7AA66393891}"/>
              </a:ext>
            </a:extLst>
          </p:cNvPr>
          <p:cNvPicPr>
            <a:picLocks noChangeAspect="1"/>
          </p:cNvPicPr>
          <p:nvPr/>
        </p:nvPicPr>
        <p:blipFill>
          <a:blip r:embed="rId2"/>
          <a:stretch>
            <a:fillRect/>
          </a:stretch>
        </p:blipFill>
        <p:spPr>
          <a:xfrm>
            <a:off x="6069719" y="2126647"/>
            <a:ext cx="5146104" cy="4497181"/>
          </a:xfrm>
          <a:prstGeom prst="rect">
            <a:avLst/>
          </a:prstGeom>
        </p:spPr>
      </p:pic>
      <p:sp>
        <p:nvSpPr>
          <p:cNvPr id="5" name="Oval 4">
            <a:extLst>
              <a:ext uri="{FF2B5EF4-FFF2-40B4-BE49-F238E27FC236}">
                <a16:creationId xmlns:a16="http://schemas.microsoft.com/office/drawing/2014/main" id="{B3CC899D-0B9A-4F45-8046-F0A1952C82A3}"/>
              </a:ext>
            </a:extLst>
          </p:cNvPr>
          <p:cNvSpPr/>
          <p:nvPr/>
        </p:nvSpPr>
        <p:spPr>
          <a:xfrm>
            <a:off x="7217923" y="3764604"/>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8319E2-5FCA-416B-B9AC-956A410D992C}"/>
              </a:ext>
            </a:extLst>
          </p:cNvPr>
          <p:cNvSpPr/>
          <p:nvPr/>
        </p:nvSpPr>
        <p:spPr>
          <a:xfrm>
            <a:off x="8715728" y="5715718"/>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8DD386-11A7-4DFF-B138-9475BC1F99E7}"/>
              </a:ext>
            </a:extLst>
          </p:cNvPr>
          <p:cNvSpPr/>
          <p:nvPr/>
        </p:nvSpPr>
        <p:spPr>
          <a:xfrm>
            <a:off x="10212421" y="5081080"/>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32A66F7-99D1-4A61-ACA0-972A37DC9593}"/>
              </a:ext>
            </a:extLst>
          </p:cNvPr>
          <p:cNvSpPr/>
          <p:nvPr/>
        </p:nvSpPr>
        <p:spPr>
          <a:xfrm>
            <a:off x="10058400" y="4049948"/>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7DCA65F-5723-4ED4-9754-6AF0CB91501E}"/>
              </a:ext>
            </a:extLst>
          </p:cNvPr>
          <p:cNvSpPr/>
          <p:nvPr/>
        </p:nvSpPr>
        <p:spPr>
          <a:xfrm>
            <a:off x="8642771" y="3221476"/>
            <a:ext cx="145915" cy="15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4258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4838</TotalTime>
  <Words>615</Words>
  <Application>Microsoft Office PowerPoint</Application>
  <PresentationFormat>Widescreen</PresentationFormat>
  <Paragraphs>104</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Century Gothic</vt:lpstr>
      <vt:lpstr>Coming Soon</vt:lpstr>
      <vt:lpstr>Jokerman</vt:lpstr>
      <vt:lpstr>Tahoma</vt:lpstr>
      <vt:lpstr>Wingdings 3</vt:lpstr>
      <vt:lpstr>Ion Boardroom</vt:lpstr>
      <vt:lpstr>Paul Klee – Abstract &amp; Color </vt:lpstr>
      <vt:lpstr>ART RULES </vt:lpstr>
      <vt:lpstr>PAUL KLEE</vt:lpstr>
      <vt:lpstr>Paul loves how children draw and paint</vt:lpstr>
      <vt:lpstr>PowerPoint Presentation</vt:lpstr>
      <vt:lpstr>PAUL KLEE’S ART </vt:lpstr>
      <vt:lpstr>WHAT WILL WE LEARN TODAY?</vt:lpstr>
      <vt:lpstr>Klee Inspired Pumpkins</vt:lpstr>
      <vt:lpstr>Steps to Make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ART! ART!</dc:title>
  <dc:creator>Katy Loucks</dc:creator>
  <cp:lastModifiedBy>Joanne Bottenberg</cp:lastModifiedBy>
  <cp:revision>45</cp:revision>
  <cp:lastPrinted>2019-10-17T19:06:55Z</cp:lastPrinted>
  <dcterms:created xsi:type="dcterms:W3CDTF">2015-09-24T13:05:24Z</dcterms:created>
  <dcterms:modified xsi:type="dcterms:W3CDTF">2019-10-17T23:17:40Z</dcterms:modified>
</cp:coreProperties>
</file>