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2" r:id="rId6"/>
    <p:sldId id="264" r:id="rId7"/>
    <p:sldId id="261" r:id="rId8"/>
    <p:sldId id="265" r:id="rId9"/>
    <p:sldId id="268" r:id="rId10"/>
    <p:sldId id="266" r:id="rId11"/>
    <p:sldId id="260" r:id="rId12"/>
    <p:sldId id="267" r:id="rId13"/>
    <p:sldId id="27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58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72CCA-7C27-460C-91EA-28CAF3FCA4C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001DE-4BE2-444F-8835-AF475469C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4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33E4F-F7F8-4D2B-9161-583415E7E3C8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2791-8B54-4540-8F65-4010BBBF4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77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6674-6123-4369-9353-411E287127BA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7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579C-0873-4404-BE84-47710AF0C48D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1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16A3-7A62-41C0-8197-CF2A924F0340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17B9-86D2-4DCC-AAD5-6FE30F4239A5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36B1-557B-42FC-9C4B-A0660F4779E9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5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04E7-C202-46D9-A953-95B0AC6D3BFC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5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F750-8089-4321-92B6-168BE8844987}" type="datetime1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1F57B-599F-4105-95EF-E58DFBF0A32E}" type="datetime1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6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29F8-FC5A-46E5-B345-6F2781FE2D0A}" type="datetime1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2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089A-147A-4883-886B-BD0CCE7445D6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5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EE10-30A6-4A19-BEE8-62091EFD462A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8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85049-CF2F-4BD2-9D43-7B342E95C824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4FC7-99EA-4837-B0A7-13B36186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2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Positive and Negative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Grade Art Project</a:t>
            </a:r>
          </a:p>
          <a:p>
            <a:endParaRPr lang="en-US" dirty="0"/>
          </a:p>
          <a:p>
            <a:r>
              <a:rPr lang="en-US" dirty="0"/>
              <a:t>Learning Concepts:</a:t>
            </a:r>
          </a:p>
          <a:p>
            <a:r>
              <a:rPr lang="en-US" dirty="0"/>
              <a:t>Shapes, Space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3724275" cy="191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89384-CFF6-4B9C-A5B0-3F958BCDEC62}"/>
              </a:ext>
            </a:extLst>
          </p:cNvPr>
          <p:cNvSpPr txBox="1"/>
          <p:nvPr/>
        </p:nvSpPr>
        <p:spPr>
          <a:xfrm>
            <a:off x="304800" y="6356350"/>
            <a:ext cx="289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Last updated: 2/6/2020</a:t>
            </a:r>
          </a:p>
        </p:txBody>
      </p:sp>
    </p:spTree>
    <p:extLst>
      <p:ext uri="{BB962C8B-B14F-4D97-AF65-F5344CB8AC3E}">
        <p14:creationId xmlns:p14="http://schemas.microsoft.com/office/powerpoint/2010/main" val="326787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Which?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600200"/>
            <a:ext cx="2971800" cy="4525963"/>
          </a:xfrm>
        </p:spPr>
        <p:txBody>
          <a:bodyPr/>
          <a:lstStyle/>
          <a:p>
            <a:r>
              <a:rPr lang="en-US" b="1" dirty="0"/>
              <a:t>Positive Space </a:t>
            </a:r>
            <a:r>
              <a:rPr lang="en-US" dirty="0"/>
              <a:t>– Your Hands</a:t>
            </a:r>
          </a:p>
          <a:p>
            <a:endParaRPr lang="en-US" dirty="0"/>
          </a:p>
          <a:p>
            <a:r>
              <a:rPr lang="en-US" b="1" dirty="0"/>
              <a:t>Negative Space </a:t>
            </a:r>
            <a:r>
              <a:rPr lang="en-US" dirty="0"/>
              <a:t>– is the space around your hands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4932574" cy="26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7150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heart shape is created in the negative space between your hands.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73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87" y="1600200"/>
            <a:ext cx="664962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4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828800"/>
            <a:ext cx="4267200" cy="3962400"/>
          </a:xfrm>
        </p:spPr>
        <p:txBody>
          <a:bodyPr/>
          <a:lstStyle/>
          <a:p>
            <a:r>
              <a:rPr lang="en-US" dirty="0"/>
              <a:t>You will create a series of images that show a figure/ground </a:t>
            </a:r>
            <a:r>
              <a:rPr lang="en-US" sz="2400" i="1" dirty="0"/>
              <a:t>(</a:t>
            </a:r>
            <a:r>
              <a:rPr lang="en-US" sz="2400" i="1" dirty="0" err="1"/>
              <a:t>backGROUND</a:t>
            </a:r>
            <a:r>
              <a:rPr lang="en-US" sz="2400" i="1" dirty="0"/>
              <a:t>) </a:t>
            </a:r>
            <a:r>
              <a:rPr lang="en-US" dirty="0"/>
              <a:t>relationship with positive &amp; negative space.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2059127" cy="21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191000"/>
            <a:ext cx="2090216" cy="212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/ Examples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8" y="1371600"/>
            <a:ext cx="2262188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44" y="1477972"/>
            <a:ext cx="2038350" cy="214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46" y="1513552"/>
            <a:ext cx="2272533" cy="207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17" y="4114800"/>
            <a:ext cx="225266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29219"/>
            <a:ext cx="2357438" cy="2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8" y="4099560"/>
            <a:ext cx="2209800" cy="218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8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0200"/>
            <a:ext cx="4191000" cy="4525963"/>
          </a:xfrm>
        </p:spPr>
        <p:txBody>
          <a:bodyPr/>
          <a:lstStyle/>
          <a:p>
            <a:r>
              <a:rPr lang="en-US" dirty="0"/>
              <a:t>2 small squares of colored paper</a:t>
            </a:r>
          </a:p>
          <a:p>
            <a:r>
              <a:rPr lang="en-US" dirty="0"/>
              <a:t>1 large square of colored paper</a:t>
            </a:r>
          </a:p>
          <a:p>
            <a:r>
              <a:rPr lang="en-US" dirty="0"/>
              <a:t>Scissors</a:t>
            </a:r>
          </a:p>
          <a:p>
            <a:r>
              <a:rPr lang="en-US" dirty="0"/>
              <a:t>Pencil</a:t>
            </a:r>
          </a:p>
          <a:p>
            <a:r>
              <a:rPr lang="en-US" dirty="0"/>
              <a:t>Glue stick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" y="1524000"/>
            <a:ext cx="3276600" cy="46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9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/>
              <a:t>Choose two contrasting colors</a:t>
            </a:r>
          </a:p>
          <a:p>
            <a:r>
              <a:rPr lang="en-US" dirty="0"/>
              <a:t>Arrange the small squares onto your paper.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2209800"/>
            <a:ext cx="3857625" cy="36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Draw Your design on the small square.</a:t>
            </a:r>
          </a:p>
          <a:p>
            <a:r>
              <a:rPr lang="en-US" dirty="0"/>
              <a:t>Cut the shape out</a:t>
            </a:r>
          </a:p>
          <a:p>
            <a:pPr lvl="1"/>
            <a:r>
              <a:rPr lang="en-US" dirty="0"/>
              <a:t>Do not throw anything away!</a:t>
            </a:r>
          </a:p>
          <a:p>
            <a:r>
              <a:rPr lang="en-US" dirty="0"/>
              <a:t>Lay the positive and negative shapes next to each other</a:t>
            </a:r>
          </a:p>
          <a:p>
            <a:r>
              <a:rPr lang="en-US" dirty="0"/>
              <a:t>Do this 2 times.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3" y="304800"/>
            <a:ext cx="2037854" cy="20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2" y="2590800"/>
            <a:ext cx="3943350" cy="20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2" y="4653856"/>
            <a:ext cx="3943350" cy="20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2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PREVIEW:  </a:t>
            </a:r>
            <a:r>
              <a:rPr lang="en-US" dirty="0"/>
              <a:t>This is what we are going to end up with after we cut both squares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991519"/>
            <a:ext cx="7277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0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479D0D-4EBD-4A2A-8630-1BD0CFB7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1st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1"/>
            <a:ext cx="5111750" cy="3460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Lay the shapes opposite from each outer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049A5-B3AB-4701-97E9-C4842637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8583" y="228753"/>
            <a:ext cx="5111750" cy="3818949"/>
          </a:xfrm>
        </p:spPr>
        <p:txBody>
          <a:bodyPr/>
          <a:lstStyle/>
          <a:p>
            <a:r>
              <a:rPr lang="en-US" sz="2400" dirty="0"/>
              <a:t>1. Take the first design and fold it in half symmetrically.</a:t>
            </a:r>
          </a:p>
          <a:p>
            <a:pPr lvl="1"/>
            <a:r>
              <a:rPr lang="en-US" sz="2000" dirty="0"/>
              <a:t>Cut out another design from the folded shape</a:t>
            </a:r>
            <a:r>
              <a:rPr lang="en-US" sz="1050" dirty="0"/>
              <a:t>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18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181225" cy="21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83190"/>
            <a:ext cx="4323874" cy="224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EBBBADC-246D-4BAD-856E-E02289083C6B}"/>
              </a:ext>
            </a:extLst>
          </p:cNvPr>
          <p:cNvCxnSpPr>
            <a:cxnSpLocks/>
            <a:stCxn id="15362" idx="2"/>
            <a:endCxn id="15363" idx="3"/>
          </p:cNvCxnSpPr>
          <p:nvPr/>
        </p:nvCxnSpPr>
        <p:spPr>
          <a:xfrm rot="5400000">
            <a:off x="5116824" y="3489125"/>
            <a:ext cx="1734040" cy="2100739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0FC8079-5E70-46FB-AEFE-0D8373AD6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976" y="4047702"/>
            <a:ext cx="2239457" cy="23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4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 </a:t>
            </a:r>
            <a:r>
              <a:rPr lang="en-US" dirty="0"/>
              <a:t>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 dirty="0"/>
              <a:t>Using the 2</a:t>
            </a:r>
            <a:r>
              <a:rPr lang="en-US" baseline="30000" dirty="0"/>
              <a:t>nd</a:t>
            </a:r>
            <a:r>
              <a:rPr lang="en-US" dirty="0"/>
              <a:t> square, cut each piece in half.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52" y="4152900"/>
            <a:ext cx="411093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4494567"/>
            <a:ext cx="1028700" cy="202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52" y="4868807"/>
            <a:ext cx="67627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4870" y="4858182"/>
            <a:ext cx="652463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0919" y="4494566"/>
            <a:ext cx="1074420" cy="202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18AAD-6587-4E06-AB50-32FE78F2B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04" y="1143000"/>
            <a:ext cx="2949196" cy="288061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3F7BCE-E348-4BC7-86C4-8517BB5B5D72}"/>
              </a:ext>
            </a:extLst>
          </p:cNvPr>
          <p:cNvCxnSpPr/>
          <p:nvPr/>
        </p:nvCxnSpPr>
        <p:spPr>
          <a:xfrm flipH="1">
            <a:off x="3690937" y="2583305"/>
            <a:ext cx="9572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22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and Negative Space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1402080"/>
            <a:ext cx="1876425" cy="244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1621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81500"/>
            <a:ext cx="43529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50090"/>
            <a:ext cx="2321256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30" y="2057400"/>
            <a:ext cx="3205163" cy="138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3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25" y="1235160"/>
            <a:ext cx="2310511" cy="24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0AD10D-76C4-4439-857E-4284D11F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959" y="1235159"/>
            <a:ext cx="2412173" cy="24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20</a:t>
            </a:fld>
            <a:endParaRPr 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97593"/>
            <a:ext cx="2895600" cy="275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953000" y="22098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 Arrow 4"/>
          <p:cNvSpPr/>
          <p:nvPr/>
        </p:nvSpPr>
        <p:spPr>
          <a:xfrm rot="10800000">
            <a:off x="7054080" y="3914738"/>
            <a:ext cx="990600" cy="159023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143" y="1425012"/>
            <a:ext cx="182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Start with all shapes on the same side of the large square.</a:t>
            </a:r>
          </a:p>
          <a:p>
            <a:endParaRPr lang="en-US" dirty="0"/>
          </a:p>
          <a:p>
            <a:r>
              <a:rPr lang="en-US" dirty="0"/>
              <a:t>2. Flip </a:t>
            </a:r>
            <a:r>
              <a:rPr lang="en-US" u="sng" dirty="0"/>
              <a:t>every other</a:t>
            </a:r>
            <a:r>
              <a:rPr lang="en-US" dirty="0"/>
              <a:t>  piece over to the opposite side.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00B0F0"/>
                </a:solidFill>
              </a:rPr>
              <a:t>Remember balance and symmetry!</a:t>
            </a:r>
          </a:p>
        </p:txBody>
      </p:sp>
    </p:spTree>
    <p:extLst>
      <p:ext uri="{BB962C8B-B14F-4D97-AF65-F5344CB8AC3E}">
        <p14:creationId xmlns:p14="http://schemas.microsoft.com/office/powerpoint/2010/main" val="1957417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Design Idea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1549090" cy="22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59875"/>
            <a:ext cx="1524000" cy="150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2155938"/>
            <a:ext cx="1706880" cy="176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29436"/>
            <a:ext cx="2873184" cy="146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97042"/>
            <a:ext cx="1786942" cy="16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59706"/>
            <a:ext cx="17049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55" y="4356103"/>
            <a:ext cx="1762125" cy="191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21610"/>
            <a:ext cx="2057400" cy="191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3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1895475" cy="182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30680"/>
            <a:ext cx="213051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81212"/>
            <a:ext cx="270033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4846"/>
            <a:ext cx="2357438" cy="2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46" y="1600200"/>
            <a:ext cx="61289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Penguin or Batman?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196012" cy="44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3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676400"/>
            <a:ext cx="388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 is the distribution of the visual weight of objects, colors, texture, and space.  If the design was a scale, these elements should be balanced to make a design feel stable.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55702"/>
            <a:ext cx="32147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6673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29902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Key Vocabulary: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219200"/>
            <a:ext cx="5105400" cy="5105400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b="1" dirty="0"/>
              <a:t>Space-</a:t>
            </a:r>
            <a:r>
              <a:rPr lang="en-US" dirty="0"/>
              <a:t> the area above, below, between &amp; through objects in a piece of art.</a:t>
            </a:r>
          </a:p>
          <a:p>
            <a:pPr fontAlgn="base"/>
            <a:r>
              <a:rPr lang="en-US" b="1" dirty="0"/>
              <a:t>Positive Space</a:t>
            </a:r>
            <a:r>
              <a:rPr lang="en-US" dirty="0"/>
              <a:t>-the main shapes or forms (main objects or shapes) in an artwork</a:t>
            </a:r>
          </a:p>
          <a:p>
            <a:pPr fontAlgn="base"/>
            <a:r>
              <a:rPr lang="en-US" b="1" dirty="0"/>
              <a:t>Negative Space</a:t>
            </a:r>
            <a:r>
              <a:rPr lang="en-US" dirty="0"/>
              <a:t>– the empty or non-interesting space between and around the main objects</a:t>
            </a:r>
          </a:p>
          <a:p>
            <a:pPr fontAlgn="base"/>
            <a:r>
              <a:rPr lang="en-US" b="1" dirty="0"/>
              <a:t>Positive &amp; Negative Space Reversal</a:t>
            </a:r>
            <a:r>
              <a:rPr lang="en-US" dirty="0"/>
              <a:t>-visually switching back &amp; forth between the positive &amp; negative space. Positive space becomes negative &amp; visa versa.</a:t>
            </a:r>
          </a:p>
          <a:p>
            <a:pPr fontAlgn="base"/>
            <a:r>
              <a:rPr lang="en-US" b="1" dirty="0"/>
              <a:t>Symmetrical Balance</a:t>
            </a:r>
            <a:r>
              <a:rPr lang="en-US" dirty="0"/>
              <a:t>– a design is the same or almost exactly the same on both sides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71600"/>
            <a:ext cx="3018759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Escher’s tessellations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5823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748135"/>
            <a:ext cx="434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these illustrations Escher is playing with the POSITIVE &amp; NEGATIVE SPACE or figure-ground relationship in the images.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see dark horsemen facing to the right and light horsemen facing the left. Each one fits perfectly in the spaces around the others like puzzle pieces.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images changes based on what you focus on.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Rubin Vase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/>
              <a:t>Figure – Ground relationship.</a:t>
            </a:r>
          </a:p>
          <a:p>
            <a:r>
              <a:rPr lang="en-US" dirty="0"/>
              <a:t>What do you see?</a:t>
            </a:r>
          </a:p>
          <a:p>
            <a:pPr lvl="1"/>
            <a:r>
              <a:rPr lang="en-US" dirty="0"/>
              <a:t>A Vase?</a:t>
            </a:r>
          </a:p>
          <a:p>
            <a:pPr lvl="2"/>
            <a:r>
              <a:rPr lang="en-US" dirty="0"/>
              <a:t>Figure</a:t>
            </a:r>
          </a:p>
          <a:p>
            <a:pPr lvl="1"/>
            <a:r>
              <a:rPr lang="en-US" dirty="0"/>
              <a:t>Two faces?</a:t>
            </a:r>
          </a:p>
          <a:p>
            <a:pPr lvl="2"/>
            <a:r>
              <a:rPr lang="en-US" dirty="0"/>
              <a:t>Ground</a:t>
            </a:r>
          </a:p>
          <a:p>
            <a:pPr lvl="1"/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581365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4FC7-99EA-4837-B0A7-13B3618692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38428</TotalTime>
  <Words>480</Words>
  <Application>Microsoft Office PowerPoint</Application>
  <PresentationFormat>On-screen Show (4:3)</PresentationFormat>
  <Paragraphs>92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Positive and Negative Space</vt:lpstr>
      <vt:lpstr>Positive and Negative Space</vt:lpstr>
      <vt:lpstr>PowerPoint Presentation</vt:lpstr>
      <vt:lpstr>Penguin or Batman?</vt:lpstr>
      <vt:lpstr>Balanced</vt:lpstr>
      <vt:lpstr>Symmetry</vt:lpstr>
      <vt:lpstr>Key Vocabulary: </vt:lpstr>
      <vt:lpstr>Escher’s tessellations</vt:lpstr>
      <vt:lpstr>Rubin Vase</vt:lpstr>
      <vt:lpstr>Which is Which?</vt:lpstr>
      <vt:lpstr>PowerPoint Presentation</vt:lpstr>
      <vt:lpstr>Today’s Project</vt:lpstr>
      <vt:lpstr>Ideas / Examples</vt:lpstr>
      <vt:lpstr>Materials</vt:lpstr>
      <vt:lpstr>Steps</vt:lpstr>
      <vt:lpstr>Steps</vt:lpstr>
      <vt:lpstr>PREVIEW:  This is what we are going to end up with after we cut both squares</vt:lpstr>
      <vt:lpstr>1st Shape</vt:lpstr>
      <vt:lpstr>2nd Shape</vt:lpstr>
      <vt:lpstr>Final Step</vt:lpstr>
      <vt:lpstr>Another Design Idea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and Negative Space</dc:title>
  <dc:creator>Joanne Bottenberg</dc:creator>
  <cp:lastModifiedBy>Karen R</cp:lastModifiedBy>
  <cp:revision>21</cp:revision>
  <cp:lastPrinted>2016-09-27T18:19:44Z</cp:lastPrinted>
  <dcterms:created xsi:type="dcterms:W3CDTF">2016-09-22T20:46:33Z</dcterms:created>
  <dcterms:modified xsi:type="dcterms:W3CDTF">2022-03-17T03:49:45Z</dcterms:modified>
</cp:coreProperties>
</file>