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7" r:id="rId3"/>
    <p:sldId id="258" r:id="rId4"/>
    <p:sldId id="260" r:id="rId5"/>
    <p:sldId id="266" r:id="rId6"/>
    <p:sldId id="259" r:id="rId7"/>
    <p:sldId id="261" r:id="rId8"/>
    <p:sldId id="262" r:id="rId9"/>
    <p:sldId id="263" r:id="rId10"/>
    <p:sldId id="264" r:id="rId11"/>
    <p:sldId id="265" r:id="rId12"/>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EDEB3-FF0C-411A-88B4-2BAF23130AE0}" v="2" dt="2022-03-16T19:30:24.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6" d="100"/>
          <a:sy n="76" d="100"/>
        </p:scale>
        <p:origin x="23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09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926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784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806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903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89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210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750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673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90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530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823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12021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miseshispano.org/2011/12/yo-el-lapiz/"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580CDB-0B81-47E5-A02C-47C83104BA87}"/>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8CD442D8-1965-4232-BEF2-0F0C5F9DBE50}"/>
              </a:ext>
            </a:extLst>
          </p:cNvPr>
          <p:cNvSpPr>
            <a:spLocks noGrp="1"/>
          </p:cNvSpPr>
          <p:nvPr>
            <p:ph type="ctrTitle"/>
          </p:nvPr>
        </p:nvSpPr>
        <p:spPr/>
        <p:txBody>
          <a:bodyPr>
            <a:normAutofit/>
          </a:bodyPr>
          <a:lstStyle/>
          <a:p>
            <a:r>
              <a:rPr lang="en-US" dirty="0"/>
              <a:t>Printmaking</a:t>
            </a:r>
          </a:p>
        </p:txBody>
      </p:sp>
      <p:sp>
        <p:nvSpPr>
          <p:cNvPr id="3" name="Subtitle 2">
            <a:extLst>
              <a:ext uri="{FF2B5EF4-FFF2-40B4-BE49-F238E27FC236}">
                <a16:creationId xmlns:a16="http://schemas.microsoft.com/office/drawing/2014/main" id="{56209F58-756B-4B98-8995-693F6E760595}"/>
              </a:ext>
            </a:extLst>
          </p:cNvPr>
          <p:cNvSpPr>
            <a:spLocks noGrp="1"/>
          </p:cNvSpPr>
          <p:nvPr>
            <p:ph type="subTitle" idx="1"/>
          </p:nvPr>
        </p:nvSpPr>
        <p:spPr/>
        <p:txBody>
          <a:bodyPr>
            <a:normAutofit/>
          </a:bodyPr>
          <a:lstStyle/>
          <a:p>
            <a:r>
              <a:rPr lang="en-US">
                <a:solidFill>
                  <a:schemeClr val="tx1">
                    <a:lumMod val="65000"/>
                    <a:lumOff val="35000"/>
                  </a:schemeClr>
                </a:solidFill>
              </a:rPr>
              <a:t>2</a:t>
            </a:r>
            <a:r>
              <a:rPr lang="en-US" baseline="30000">
                <a:solidFill>
                  <a:schemeClr val="tx1">
                    <a:lumMod val="65000"/>
                    <a:lumOff val="35000"/>
                  </a:schemeClr>
                </a:solidFill>
              </a:rPr>
              <a:t>nd</a:t>
            </a:r>
            <a:r>
              <a:rPr lang="en-US">
                <a:solidFill>
                  <a:schemeClr val="tx1">
                    <a:lumMod val="65000"/>
                    <a:lumOff val="35000"/>
                  </a:schemeClr>
                </a:solidFill>
              </a:rPr>
              <a:t> grade</a:t>
            </a:r>
          </a:p>
        </p:txBody>
      </p:sp>
    </p:spTree>
    <p:extLst>
      <p:ext uri="{BB962C8B-B14F-4D97-AF65-F5344CB8AC3E}">
        <p14:creationId xmlns:p14="http://schemas.microsoft.com/office/powerpoint/2010/main" val="7797710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913776" y="618517"/>
            <a:ext cx="3982094" cy="1596177"/>
          </a:xfrm>
        </p:spPr>
        <p:txBody>
          <a:bodyPr>
            <a:normAutofit/>
          </a:bodyPr>
          <a:lstStyle/>
          <a:p>
            <a:pPr fontAlgn="base"/>
            <a:r>
              <a:rPr lang="en-US" b="1" cap="none" dirty="0"/>
              <a:t>STEP 3: PRINTING</a:t>
            </a:r>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913774" y="2367092"/>
            <a:ext cx="3982095" cy="4218979"/>
          </a:xfrm>
        </p:spPr>
        <p:txBody>
          <a:bodyPr>
            <a:normAutofit fontScale="92500" lnSpcReduction="10000"/>
          </a:bodyPr>
          <a:lstStyle/>
          <a:p>
            <a:pPr fontAlgn="base"/>
            <a:r>
              <a:rPr lang="en-US" cap="none" dirty="0"/>
              <a:t>Using a paper towel, wipe off your printing plate.</a:t>
            </a:r>
          </a:p>
          <a:p>
            <a:pPr fontAlgn="base"/>
            <a:r>
              <a:rPr lang="en-US" cap="none" dirty="0"/>
              <a:t>Recolor your printing plate again with markers. You may chose different colors this time.</a:t>
            </a:r>
          </a:p>
          <a:p>
            <a:pPr fontAlgn="base"/>
            <a:r>
              <a:rPr lang="en-US" cap="none" dirty="0"/>
              <a:t>Reprint using the same process as before, but in a different corner.</a:t>
            </a:r>
          </a:p>
          <a:p>
            <a:pPr fontAlgn="base"/>
            <a:r>
              <a:rPr lang="en-US" cap="none" dirty="0"/>
              <a:t>Repeat this process 2 more times.</a:t>
            </a:r>
          </a:p>
          <a:p>
            <a:pPr fontAlgn="base"/>
            <a:endParaRPr lang="en-US" cap="none" dirty="0"/>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750B022-BD0A-432C-99D1-F3AC12FB8D2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009688" y="-76051"/>
            <a:ext cx="3472329" cy="3624432"/>
          </a:xfrm>
          <a:prstGeom prst="rect">
            <a:avLst/>
          </a:prstGeom>
        </p:spPr>
      </p:pic>
      <p:pic>
        <p:nvPicPr>
          <p:cNvPr id="10" name="Picture 9" descr="A close up of a piece of paper&#10;&#10;Description generated with very high confidence">
            <a:extLst>
              <a:ext uri="{FF2B5EF4-FFF2-40B4-BE49-F238E27FC236}">
                <a16:creationId xmlns:a16="http://schemas.microsoft.com/office/drawing/2014/main" id="{62C7933A-295A-4C59-BFD4-5E7173F66B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61"/>
          <a:stretch/>
        </p:blipFill>
        <p:spPr>
          <a:xfrm rot="5400000">
            <a:off x="8657753" y="-61917"/>
            <a:ext cx="3472329" cy="3596163"/>
          </a:xfrm>
          <a:prstGeom prst="rect">
            <a:avLst/>
          </a:prstGeom>
        </p:spPr>
      </p:pic>
      <p:pic>
        <p:nvPicPr>
          <p:cNvPr id="12" name="Picture 11" descr="A close up of a piece of paper&#10;&#10;Description generated with high confidence">
            <a:extLst>
              <a:ext uri="{FF2B5EF4-FFF2-40B4-BE49-F238E27FC236}">
                <a16:creationId xmlns:a16="http://schemas.microsoft.com/office/drawing/2014/main" id="{10A72A31-F1D2-4E22-A7F3-489549CFFEF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5162932" y="3498256"/>
            <a:ext cx="3131210" cy="3588280"/>
          </a:xfrm>
          <a:prstGeom prst="rect">
            <a:avLst/>
          </a:prstGeom>
        </p:spPr>
      </p:pic>
      <p:pic>
        <p:nvPicPr>
          <p:cNvPr id="14" name="Picture 13" descr="A close up of a piece of paper&#10;&#10;Description generated with high confidence">
            <a:extLst>
              <a:ext uri="{FF2B5EF4-FFF2-40B4-BE49-F238E27FC236}">
                <a16:creationId xmlns:a16="http://schemas.microsoft.com/office/drawing/2014/main" id="{4E40B1F2-0E1B-465A-ADD4-AA99C1B9155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8832254" y="3495677"/>
            <a:ext cx="3131210" cy="3588279"/>
          </a:xfrm>
          <a:prstGeom prst="rect">
            <a:avLst/>
          </a:prstGeom>
        </p:spPr>
      </p:pic>
    </p:spTree>
    <p:extLst>
      <p:ext uri="{BB962C8B-B14F-4D97-AF65-F5344CB8AC3E}">
        <p14:creationId xmlns:p14="http://schemas.microsoft.com/office/powerpoint/2010/main" val="191652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4931A-CC1C-44CE-B83C-D68FA59021A7}"/>
              </a:ext>
            </a:extLst>
          </p:cNvPr>
          <p:cNvSpPr txBox="1"/>
          <p:nvPr/>
        </p:nvSpPr>
        <p:spPr>
          <a:xfrm>
            <a:off x="1308502" y="1184490"/>
            <a:ext cx="10023230" cy="4401205"/>
          </a:xfrm>
          <a:prstGeom prst="rect">
            <a:avLst/>
          </a:prstGeom>
          <a:noFill/>
        </p:spPr>
        <p:txBody>
          <a:bodyPr wrap="square" rtlCol="0">
            <a:spAutoFit/>
          </a:bodyPr>
          <a:lstStyle/>
          <a:p>
            <a:r>
              <a:rPr lang="en-US" sz="2800" b="1" dirty="0"/>
              <a:t>For Docent:</a:t>
            </a:r>
          </a:p>
          <a:p>
            <a:endParaRPr lang="en-US" dirty="0"/>
          </a:p>
          <a:p>
            <a:r>
              <a:rPr lang="en-US" sz="2400" dirty="0"/>
              <a:t>Materials needed:</a:t>
            </a:r>
          </a:p>
          <a:p>
            <a:pPr marL="285750" indent="-285750">
              <a:buFont typeface="Arial" panose="020B0604020202020204" pitchFamily="34" charset="0"/>
              <a:buChar char="•"/>
            </a:pPr>
            <a:r>
              <a:rPr lang="en-US" sz="2400" dirty="0"/>
              <a:t>White watercolor paper (one per student)</a:t>
            </a:r>
          </a:p>
          <a:p>
            <a:pPr marL="285750" indent="-285750">
              <a:buFont typeface="Arial" panose="020B0604020202020204" pitchFamily="34" charset="0"/>
              <a:buChar char="•"/>
            </a:pPr>
            <a:r>
              <a:rPr lang="en-US" sz="2400" dirty="0"/>
              <a:t>4”x4” Styrofoam (one per student)</a:t>
            </a:r>
          </a:p>
          <a:p>
            <a:pPr marL="285750" indent="-285750">
              <a:buFont typeface="Arial" panose="020B0604020202020204" pitchFamily="34" charset="0"/>
              <a:buChar char="•"/>
            </a:pPr>
            <a:r>
              <a:rPr lang="en-US" sz="2400" dirty="0"/>
              <a:t>Crayola markers</a:t>
            </a:r>
          </a:p>
          <a:p>
            <a:pPr marL="285750" indent="-285750">
              <a:buFont typeface="Arial" panose="020B0604020202020204" pitchFamily="34" charset="0"/>
              <a:buChar char="•"/>
            </a:pPr>
            <a:r>
              <a:rPr lang="en-US" sz="2400" dirty="0"/>
              <a:t>Spray bottles</a:t>
            </a:r>
          </a:p>
          <a:p>
            <a:pPr marL="285750" indent="-285750">
              <a:buFont typeface="Arial" panose="020B0604020202020204" pitchFamily="34" charset="0"/>
              <a:buChar char="•"/>
            </a:pPr>
            <a:r>
              <a:rPr lang="en-US" sz="2400" dirty="0"/>
              <a:t>Dull pencils</a:t>
            </a:r>
          </a:p>
          <a:p>
            <a:pPr marL="285750" indent="-285750">
              <a:buFont typeface="Arial" panose="020B0604020202020204" pitchFamily="34" charset="0"/>
              <a:buChar char="•"/>
            </a:pPr>
            <a:r>
              <a:rPr lang="en-US" sz="2400" dirty="0"/>
              <a:t>Paper to cover tables</a:t>
            </a:r>
          </a:p>
          <a:p>
            <a:pPr marL="285750" indent="-285750">
              <a:buFont typeface="Arial" panose="020B0604020202020204" pitchFamily="34" charset="0"/>
              <a:buChar char="•"/>
            </a:pPr>
            <a:r>
              <a:rPr lang="en-US" sz="2400" dirty="0"/>
              <a:t>Paper towels (at least one per student)</a:t>
            </a:r>
          </a:p>
          <a:p>
            <a:pPr marL="285750" indent="-285750">
              <a:buFont typeface="Arial" panose="020B0604020202020204" pitchFamily="34" charset="0"/>
              <a:buChar char="•"/>
            </a:pPr>
            <a:r>
              <a:rPr lang="en-US" sz="2400" dirty="0"/>
              <a:t>Drying rack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6024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154FED01-460C-4941-9044-2B21106E44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4542" y="2367092"/>
            <a:ext cx="5709929" cy="396840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p:txBody>
          <a:bodyPr>
            <a:normAutofit fontScale="90000"/>
          </a:bodyPr>
          <a:lstStyle/>
          <a:p>
            <a:r>
              <a:rPr lang="en-US" cap="none">
                <a:latin typeface="Arial" panose="020B0604020202020204" pitchFamily="34" charset="0"/>
                <a:cs typeface="Arial" panose="020B0604020202020204" pitchFamily="34" charset="0"/>
              </a:rPr>
              <a:t>Printmaking - making pictures or designs by printing them from specially prepared plates or blocks.</a:t>
            </a:r>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913774" y="2367092"/>
            <a:ext cx="4860493" cy="3424107"/>
          </a:xfrm>
        </p:spPr>
        <p:txBody>
          <a:bodyPr>
            <a:normAutofit fontScale="92500" lnSpcReduction="20000"/>
          </a:bodyPr>
          <a:lstStyle/>
          <a:p>
            <a:r>
              <a:rPr lang="en-US" cap="none" dirty="0"/>
              <a:t>Printmaking originated in </a:t>
            </a:r>
            <a:r>
              <a:rPr lang="en-US" b="1" cap="none" dirty="0"/>
              <a:t>China</a:t>
            </a:r>
            <a:r>
              <a:rPr lang="en-US" cap="none" dirty="0"/>
              <a:t> after paper was invented around AD 105. Relief printing appeared in </a:t>
            </a:r>
            <a:r>
              <a:rPr lang="en-US" b="1" cap="none" dirty="0"/>
              <a:t>Europe</a:t>
            </a:r>
            <a:r>
              <a:rPr lang="en-US" cap="none" dirty="0"/>
              <a:t> in the 15th Century, when the process of papermaking was imported from the East.</a:t>
            </a:r>
          </a:p>
          <a:p>
            <a:r>
              <a:rPr lang="en-US" cap="none" dirty="0"/>
              <a:t>This image is the Chinese </a:t>
            </a:r>
            <a:r>
              <a:rPr lang="en-US" i="1" cap="none" dirty="0"/>
              <a:t>Diamond </a:t>
            </a:r>
            <a:r>
              <a:rPr lang="en-US" i="1" cap="none" dirty="0" err="1"/>
              <a:t>Sūtra</a:t>
            </a:r>
            <a:r>
              <a:rPr lang="en-US" cap="none" dirty="0"/>
              <a:t>, from the oldest known dated printed book in the world (AD 868)</a:t>
            </a:r>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061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6600264" y="556994"/>
            <a:ext cx="4753535" cy="1672499"/>
          </a:xfrm>
        </p:spPr>
        <p:txBody>
          <a:bodyPr>
            <a:normAutofit/>
          </a:bodyPr>
          <a:lstStyle/>
          <a:p>
            <a:r>
              <a:rPr lang="en-US" sz="4000" cap="none">
                <a:latin typeface="Arial" panose="020B0604020202020204" pitchFamily="34" charset="0"/>
                <a:cs typeface="Arial" panose="020B0604020202020204" pitchFamily="34" charset="0"/>
              </a:rPr>
              <a:t>Process of Printmaking</a:t>
            </a:r>
          </a:p>
        </p:txBody>
      </p:sp>
      <p:pic>
        <p:nvPicPr>
          <p:cNvPr id="2050" name="Picture 2" descr="Picture">
            <a:extLst>
              <a:ext uri="{FF2B5EF4-FFF2-40B4-BE49-F238E27FC236}">
                <a16:creationId xmlns:a16="http://schemas.microsoft.com/office/drawing/2014/main" id="{D7BA0418-A5B3-4ABE-8A20-C7BC4A943DA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2"/>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a:extLst>
              <a:ext uri="{FF2B5EF4-FFF2-40B4-BE49-F238E27FC236}">
                <a16:creationId xmlns:a16="http://schemas.microsoft.com/office/drawing/2014/main" id="{C233A5D5-5FA8-4878-8B2A-93426EB6F1D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a:extLst>
              <a:ext uri="{FF2B5EF4-FFF2-40B4-BE49-F238E27FC236}">
                <a16:creationId xmlns:a16="http://schemas.microsoft.com/office/drawing/2014/main" id="{BD283DBC-D12E-403B-9910-F2ABC4CE8D6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6600265" y="2413645"/>
            <a:ext cx="4753534" cy="3694734"/>
          </a:xfrm>
        </p:spPr>
        <p:txBody>
          <a:bodyPr>
            <a:normAutofit/>
          </a:bodyPr>
          <a:lstStyle/>
          <a:p>
            <a:r>
              <a:rPr lang="en-US" sz="1400" cap="none"/>
              <a:t>Printmaking is where an artist creates an image using one material, (for instance wood, metal plate, styrofoam etc..) by etching, or carving lines into that material base. </a:t>
            </a:r>
          </a:p>
          <a:p>
            <a:r>
              <a:rPr lang="en-US" sz="1400" cap="none"/>
              <a:t>Once the lines have been created, the artist then puts dye or paint over the material base, then carefully flips the material base over onto another material (usually paper)</a:t>
            </a:r>
          </a:p>
          <a:p>
            <a:r>
              <a:rPr lang="en-US" sz="1400" cap="none"/>
              <a:t>The artist then presses down on the base to make an impression. </a:t>
            </a:r>
          </a:p>
          <a:p>
            <a:r>
              <a:rPr lang="en-US" sz="1400" cap="none"/>
              <a:t>The artist carefully lifts the base off the paper, leaving one print behind. </a:t>
            </a:r>
          </a:p>
          <a:p>
            <a:r>
              <a:rPr lang="en-US" sz="1400" cap="none"/>
              <a:t>The point of printmaking is to make several "prints" of the same image, in order to create the image you desire as an artist. </a:t>
            </a:r>
          </a:p>
        </p:txBody>
      </p:sp>
    </p:spTree>
    <p:extLst>
      <p:ext uri="{BB962C8B-B14F-4D97-AF65-F5344CB8AC3E}">
        <p14:creationId xmlns:p14="http://schemas.microsoft.com/office/powerpoint/2010/main" val="54711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D51F-3977-4442-ABD6-499B0536594B}"/>
              </a:ext>
            </a:extLst>
          </p:cNvPr>
          <p:cNvSpPr>
            <a:spLocks noGrp="1"/>
          </p:cNvSpPr>
          <p:nvPr>
            <p:ph type="title"/>
          </p:nvPr>
        </p:nvSpPr>
        <p:spPr>
          <a:xfrm>
            <a:off x="975320" y="451339"/>
            <a:ext cx="10364451" cy="966186"/>
          </a:xfrm>
        </p:spPr>
        <p:txBody>
          <a:bodyPr/>
          <a:lstStyle/>
          <a:p>
            <a:r>
              <a:rPr lang="en-US" dirty="0"/>
              <a:t>Let’s Make Some art!</a:t>
            </a:r>
          </a:p>
        </p:txBody>
      </p:sp>
      <p:sp>
        <p:nvSpPr>
          <p:cNvPr id="4" name="TextBox 3">
            <a:extLst>
              <a:ext uri="{FF2B5EF4-FFF2-40B4-BE49-F238E27FC236}">
                <a16:creationId xmlns:a16="http://schemas.microsoft.com/office/drawing/2014/main" id="{D2E64227-AD66-4396-BA07-D99B8C0B69DA}"/>
              </a:ext>
            </a:extLst>
          </p:cNvPr>
          <p:cNvSpPr txBox="1"/>
          <p:nvPr/>
        </p:nvSpPr>
        <p:spPr>
          <a:xfrm>
            <a:off x="1729154" y="1213926"/>
            <a:ext cx="9114692" cy="461665"/>
          </a:xfrm>
          <a:prstGeom prst="rect">
            <a:avLst/>
          </a:prstGeom>
          <a:noFill/>
        </p:spPr>
        <p:txBody>
          <a:bodyPr wrap="square" rtlCol="0">
            <a:spAutoFit/>
          </a:bodyPr>
          <a:lstStyle/>
          <a:p>
            <a:pPr algn="ctr"/>
            <a:r>
              <a:rPr lang="en-US" sz="2400" dirty="0"/>
              <a:t>Today we will be printmaking with Styrofoam and markers.</a:t>
            </a:r>
          </a:p>
        </p:txBody>
      </p:sp>
      <p:pic>
        <p:nvPicPr>
          <p:cNvPr id="6" name="Picture 5" descr="A picture containing stationary&#10;&#10;Description generated with very high confidence">
            <a:extLst>
              <a:ext uri="{FF2B5EF4-FFF2-40B4-BE49-F238E27FC236}">
                <a16:creationId xmlns:a16="http://schemas.microsoft.com/office/drawing/2014/main" id="{4EF0B844-DC8C-4E17-B66C-6A82118E77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56792" y="1809169"/>
            <a:ext cx="5996354" cy="4497266"/>
          </a:xfrm>
          <a:prstGeom prst="rect">
            <a:avLst/>
          </a:prstGeom>
        </p:spPr>
      </p:pic>
      <p:pic>
        <p:nvPicPr>
          <p:cNvPr id="8" name="Picture 7">
            <a:extLst>
              <a:ext uri="{FF2B5EF4-FFF2-40B4-BE49-F238E27FC236}">
                <a16:creationId xmlns:a16="http://schemas.microsoft.com/office/drawing/2014/main" id="{5021CA94-3789-441E-8049-E3D043F2AC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3266653">
            <a:off x="9223326" y="1464884"/>
            <a:ext cx="2398050" cy="2490282"/>
          </a:xfrm>
          <a:prstGeom prst="rect">
            <a:avLst/>
          </a:prstGeom>
        </p:spPr>
      </p:pic>
      <p:pic>
        <p:nvPicPr>
          <p:cNvPr id="10" name="Picture 9">
            <a:extLst>
              <a:ext uri="{FF2B5EF4-FFF2-40B4-BE49-F238E27FC236}">
                <a16:creationId xmlns:a16="http://schemas.microsoft.com/office/drawing/2014/main" id="{55510F5E-3A08-4BF2-B4DA-A3F5D64B9E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6395905">
            <a:off x="460151" y="1331984"/>
            <a:ext cx="2422236" cy="2512937"/>
          </a:xfrm>
          <a:prstGeom prst="rect">
            <a:avLst/>
          </a:prstGeom>
        </p:spPr>
      </p:pic>
      <p:pic>
        <p:nvPicPr>
          <p:cNvPr id="12" name="Picture 11">
            <a:extLst>
              <a:ext uri="{FF2B5EF4-FFF2-40B4-BE49-F238E27FC236}">
                <a16:creationId xmlns:a16="http://schemas.microsoft.com/office/drawing/2014/main" id="{3C57E10B-3A64-40F5-BB53-3670942E88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107234">
            <a:off x="317035" y="4109402"/>
            <a:ext cx="2543908" cy="2541163"/>
          </a:xfrm>
          <a:prstGeom prst="rect">
            <a:avLst/>
          </a:prstGeom>
        </p:spPr>
      </p:pic>
      <p:pic>
        <p:nvPicPr>
          <p:cNvPr id="14" name="Picture 13">
            <a:extLst>
              <a:ext uri="{FF2B5EF4-FFF2-40B4-BE49-F238E27FC236}">
                <a16:creationId xmlns:a16="http://schemas.microsoft.com/office/drawing/2014/main" id="{5B2CC500-9546-4D1B-87E6-798410112CC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4793566">
            <a:off x="9270300" y="4204467"/>
            <a:ext cx="2475537" cy="2339842"/>
          </a:xfrm>
          <a:prstGeom prst="rect">
            <a:avLst/>
          </a:prstGeom>
        </p:spPr>
      </p:pic>
    </p:spTree>
    <p:extLst>
      <p:ext uri="{BB962C8B-B14F-4D97-AF65-F5344CB8AC3E}">
        <p14:creationId xmlns:p14="http://schemas.microsoft.com/office/powerpoint/2010/main" val="60079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8" descr="A picture containing writing implement, indoor&#10;&#10;Description generated with high confidence">
            <a:extLst>
              <a:ext uri="{FF2B5EF4-FFF2-40B4-BE49-F238E27FC236}">
                <a16:creationId xmlns:a16="http://schemas.microsoft.com/office/drawing/2014/main" id="{7693A459-CDAE-4D32-84FC-5B4F705FBA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96230" y="957486"/>
            <a:ext cx="4935130" cy="49351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82879C18-0705-4FF2-B3F9-D459E9736375}"/>
              </a:ext>
            </a:extLst>
          </p:cNvPr>
          <p:cNvSpPr txBox="1"/>
          <p:nvPr/>
        </p:nvSpPr>
        <p:spPr>
          <a:xfrm>
            <a:off x="960119" y="1626851"/>
            <a:ext cx="4175471" cy="313191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000" cap="all" dirty="0">
                <a:latin typeface="+mj-lt"/>
                <a:ea typeface="+mj-ea"/>
                <a:cs typeface="+mj-cs"/>
              </a:rPr>
              <a:t>BEFORE YOU START ANYTHING….</a:t>
            </a:r>
          </a:p>
          <a:p>
            <a:pPr algn="ctr" defTabSz="914400">
              <a:lnSpc>
                <a:spcPct val="90000"/>
              </a:lnSpc>
              <a:spcBef>
                <a:spcPct val="0"/>
              </a:spcBef>
              <a:spcAft>
                <a:spcPts val="600"/>
              </a:spcAft>
            </a:pPr>
            <a:endParaRPr lang="en-US" sz="3000" cap="all" dirty="0">
              <a:latin typeface="+mj-lt"/>
              <a:ea typeface="+mj-ea"/>
              <a:cs typeface="+mj-cs"/>
            </a:endParaRPr>
          </a:p>
          <a:p>
            <a:pPr algn="ctr" defTabSz="914400">
              <a:lnSpc>
                <a:spcPct val="90000"/>
              </a:lnSpc>
              <a:spcBef>
                <a:spcPct val="0"/>
              </a:spcBef>
              <a:spcAft>
                <a:spcPts val="600"/>
              </a:spcAft>
            </a:pPr>
            <a:r>
              <a:rPr lang="en-US" sz="3000" cap="all" dirty="0">
                <a:latin typeface="+mj-lt"/>
                <a:ea typeface="+mj-ea"/>
                <a:cs typeface="+mj-cs"/>
              </a:rPr>
              <a:t>WRITE YOUR NAME ON THE WHITE PAPER AND THEN FLIP IT OVER!</a:t>
            </a:r>
          </a:p>
        </p:txBody>
      </p:sp>
    </p:spTree>
    <p:extLst>
      <p:ext uri="{BB962C8B-B14F-4D97-AF65-F5344CB8AC3E}">
        <p14:creationId xmlns:p14="http://schemas.microsoft.com/office/powerpoint/2010/main" val="134267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24C6ED-74DE-4DE3-9F4D-B480E7B530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3465" y="842404"/>
            <a:ext cx="6909479" cy="518210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8196408" y="640831"/>
            <a:ext cx="3352128" cy="1573863"/>
          </a:xfrm>
        </p:spPr>
        <p:txBody>
          <a:bodyPr>
            <a:normAutofit/>
          </a:bodyPr>
          <a:lstStyle/>
          <a:p>
            <a:pPr algn="l" fontAlgn="base"/>
            <a:r>
              <a:rPr lang="en-US" sz="3300" b="1" cap="none"/>
              <a:t>STEP 1: CREATING A PRINTING PLATE</a:t>
            </a:r>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8196408" y="2367092"/>
            <a:ext cx="3352128" cy="3881309"/>
          </a:xfrm>
        </p:spPr>
        <p:txBody>
          <a:bodyPr>
            <a:normAutofit/>
          </a:bodyPr>
          <a:lstStyle/>
          <a:p>
            <a:pPr fontAlgn="base"/>
            <a:r>
              <a:rPr lang="en-US" sz="1800" cap="none"/>
              <a:t>We start with a piece of Styrofoam about 4 inches square.  </a:t>
            </a:r>
          </a:p>
          <a:p>
            <a:pPr fontAlgn="base"/>
            <a:r>
              <a:rPr lang="en-US" sz="1800" cap="none"/>
              <a:t>Draw a relatively simple design in the Styrofoam. Drag the pencil through the Styrofoam as opposed to punching it down.  We want the lines of your design to be carved into the Styrofoam.</a:t>
            </a:r>
          </a:p>
          <a:p>
            <a:endParaRPr lang="en-US" sz="1800" cap="none"/>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7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8" descr="A picture containing stationary&#10;&#10;Description generated with high confidence">
            <a:extLst>
              <a:ext uri="{FF2B5EF4-FFF2-40B4-BE49-F238E27FC236}">
                <a16:creationId xmlns:a16="http://schemas.microsoft.com/office/drawing/2014/main" id="{42E8ADB2-A40D-4C0B-8B46-20360D5E5A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3465" y="842404"/>
            <a:ext cx="6909479" cy="518210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8196408" y="640831"/>
            <a:ext cx="3352128" cy="1573863"/>
          </a:xfrm>
        </p:spPr>
        <p:txBody>
          <a:bodyPr>
            <a:normAutofit fontScale="90000"/>
          </a:bodyPr>
          <a:lstStyle/>
          <a:p>
            <a:pPr algn="l" fontAlgn="base"/>
            <a:r>
              <a:rPr lang="en-US" b="1" cap="none"/>
              <a:t>STEP 2: ADDING COLOR</a:t>
            </a:r>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8196408" y="2367092"/>
            <a:ext cx="3352128" cy="3881309"/>
          </a:xfrm>
        </p:spPr>
        <p:txBody>
          <a:bodyPr>
            <a:normAutofit fontScale="92500"/>
          </a:bodyPr>
          <a:lstStyle/>
          <a:p>
            <a:pPr fontAlgn="base">
              <a:lnSpc>
                <a:spcPct val="110000"/>
              </a:lnSpc>
            </a:pPr>
            <a:r>
              <a:rPr lang="en-US" sz="1400" cap="none"/>
              <a:t>After you have carved your outlines using a pencil you are ready to add color.  </a:t>
            </a:r>
          </a:p>
          <a:p>
            <a:pPr fontAlgn="base">
              <a:lnSpc>
                <a:spcPct val="110000"/>
              </a:lnSpc>
            </a:pPr>
            <a:r>
              <a:rPr lang="en-US" sz="1400" cap="none"/>
              <a:t>Using washable markers color the parts of the Styrofoam that remain raised.  There is no reason to try to add color into the Styrofoam lines.</a:t>
            </a:r>
          </a:p>
          <a:p>
            <a:pPr fontAlgn="base">
              <a:lnSpc>
                <a:spcPct val="110000"/>
              </a:lnSpc>
            </a:pPr>
            <a:r>
              <a:rPr lang="en-US" sz="1400" cap="none"/>
              <a:t>You can color all one color or use multiple colors. You can even try blending colors. You can’t go wrong!</a:t>
            </a:r>
          </a:p>
          <a:p>
            <a:pPr fontAlgn="base">
              <a:lnSpc>
                <a:spcPct val="110000"/>
              </a:lnSpc>
            </a:pPr>
            <a:r>
              <a:rPr lang="en-US" sz="1400" cap="none"/>
              <a:t>Make sure to color the WHOLE plate. You don’t want any raised area without color.</a:t>
            </a:r>
          </a:p>
          <a:p>
            <a:pPr marL="0" indent="0" fontAlgn="base">
              <a:lnSpc>
                <a:spcPct val="110000"/>
              </a:lnSpc>
              <a:buNone/>
            </a:pPr>
            <a:r>
              <a:rPr lang="en-US" sz="1400" cap="none"/>
              <a:t>**The colors will look faint. Don’t worry! They will brighten up when you print them.**</a:t>
            </a:r>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190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EF16D3-1A48-4F8E-9FDE-64933007B8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745687" y="1411687"/>
            <a:ext cx="6858000" cy="4034626"/>
          </a:xfrm>
          <a:prstGeom prst="rect">
            <a:avLst/>
          </a:prstGeom>
        </p:spPr>
      </p:pic>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913776" y="618517"/>
            <a:ext cx="6672886" cy="1596177"/>
          </a:xfrm>
        </p:spPr>
        <p:txBody>
          <a:bodyPr>
            <a:normAutofit/>
          </a:bodyPr>
          <a:lstStyle/>
          <a:p>
            <a:pPr fontAlgn="base"/>
            <a:r>
              <a:rPr lang="en-US" b="1" cap="none"/>
              <a:t>STEP 3: PRINTING</a:t>
            </a:r>
            <a:endParaRPr lang="en-US" b="1" cap="none" dirty="0"/>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913774" y="2367092"/>
            <a:ext cx="6672887" cy="3424107"/>
          </a:xfrm>
        </p:spPr>
        <p:txBody>
          <a:bodyPr>
            <a:normAutofit/>
          </a:bodyPr>
          <a:lstStyle/>
          <a:p>
            <a:pPr fontAlgn="base"/>
            <a:r>
              <a:rPr lang="en-US" cap="none"/>
              <a:t>The colored printing plate should be sitting on the table face up.</a:t>
            </a:r>
          </a:p>
          <a:p>
            <a:pPr fontAlgn="base"/>
            <a:r>
              <a:rPr lang="en-US" cap="none"/>
              <a:t>Using spray bottle, spray </a:t>
            </a:r>
            <a:r>
              <a:rPr lang="en-US" b="1" cap="none"/>
              <a:t>3 times </a:t>
            </a:r>
            <a:r>
              <a:rPr lang="en-US" cap="none"/>
              <a:t>from about 6 inches above printing plate. DON’T SPRAY TOO CLOSE! </a:t>
            </a:r>
          </a:p>
          <a:p>
            <a:pPr fontAlgn="base"/>
            <a:r>
              <a:rPr lang="en-US" cap="none"/>
              <a:t>Have your white paper ready and then carefully pick up your printing plate trying to touch only the sides.</a:t>
            </a:r>
            <a:endParaRPr lang="en-US" cap="none" dirty="0"/>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747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7" descr="A close up of a piece of paper&#10;&#10;Description generated with very high confidence">
            <a:extLst>
              <a:ext uri="{FF2B5EF4-FFF2-40B4-BE49-F238E27FC236}">
                <a16:creationId xmlns:a16="http://schemas.microsoft.com/office/drawing/2014/main" id="{83480BB8-28E5-43E7-8564-0075A6D179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440520" y="3134653"/>
            <a:ext cx="3428999" cy="4034626"/>
          </a:xfrm>
          <a:prstGeom prst="rect">
            <a:avLst/>
          </a:prstGeom>
        </p:spPr>
      </p:pic>
      <p:pic>
        <p:nvPicPr>
          <p:cNvPr id="6" name="Picture 5" descr="A close up of a hand&#10;&#10;Description generated with high confidence">
            <a:extLst>
              <a:ext uri="{FF2B5EF4-FFF2-40B4-BE49-F238E27FC236}">
                <a16:creationId xmlns:a16="http://schemas.microsoft.com/office/drawing/2014/main" id="{B4D5E21B-A21B-492E-85C0-D642E4A1F5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8440518" y="-294350"/>
            <a:ext cx="3429000" cy="4034629"/>
          </a:xfrm>
          <a:prstGeom prst="rect">
            <a:avLst/>
          </a:prstGeom>
        </p:spPr>
      </p:pic>
      <p:sp>
        <p:nvSpPr>
          <p:cNvPr id="2" name="Title 1">
            <a:extLst>
              <a:ext uri="{FF2B5EF4-FFF2-40B4-BE49-F238E27FC236}">
                <a16:creationId xmlns:a16="http://schemas.microsoft.com/office/drawing/2014/main" id="{A5564284-5EA6-480D-9B7A-EB1D8C83C292}"/>
              </a:ext>
            </a:extLst>
          </p:cNvPr>
          <p:cNvSpPr>
            <a:spLocks noGrp="1"/>
          </p:cNvSpPr>
          <p:nvPr>
            <p:ph type="title"/>
          </p:nvPr>
        </p:nvSpPr>
        <p:spPr>
          <a:xfrm>
            <a:off x="913776" y="618517"/>
            <a:ext cx="6672886" cy="1596177"/>
          </a:xfrm>
        </p:spPr>
        <p:txBody>
          <a:bodyPr>
            <a:normAutofit/>
          </a:bodyPr>
          <a:lstStyle/>
          <a:p>
            <a:pPr fontAlgn="base"/>
            <a:r>
              <a:rPr lang="en-US" b="1" cap="none" dirty="0"/>
              <a:t>STEP 3: PRINTING</a:t>
            </a:r>
          </a:p>
        </p:txBody>
      </p:sp>
      <p:sp>
        <p:nvSpPr>
          <p:cNvPr id="3" name="Content Placeholder 2">
            <a:extLst>
              <a:ext uri="{FF2B5EF4-FFF2-40B4-BE49-F238E27FC236}">
                <a16:creationId xmlns:a16="http://schemas.microsoft.com/office/drawing/2014/main" id="{9F063729-7487-42C9-9598-1D33A309C016}"/>
              </a:ext>
            </a:extLst>
          </p:cNvPr>
          <p:cNvSpPr>
            <a:spLocks noGrp="1"/>
          </p:cNvSpPr>
          <p:nvPr>
            <p:ph sz="quarter" idx="13"/>
          </p:nvPr>
        </p:nvSpPr>
        <p:spPr>
          <a:xfrm>
            <a:off x="913774" y="2367092"/>
            <a:ext cx="6672887" cy="3424107"/>
          </a:xfrm>
        </p:spPr>
        <p:txBody>
          <a:bodyPr>
            <a:normAutofit fontScale="92500" lnSpcReduction="10000"/>
          </a:bodyPr>
          <a:lstStyle/>
          <a:p>
            <a:pPr fontAlgn="base"/>
            <a:r>
              <a:rPr lang="en-US" cap="none" dirty="0"/>
              <a:t>Carefully place the printing plate face down on the white paper starting from one corner. You will be repeating your print 4 times on this same piece of paper.</a:t>
            </a:r>
          </a:p>
          <a:p>
            <a:pPr fontAlgn="base"/>
            <a:r>
              <a:rPr lang="en-US" cap="none" dirty="0"/>
              <a:t>Press down on your plate without letting it move around. If it moves, your print will be smudged</a:t>
            </a:r>
          </a:p>
          <a:p>
            <a:pPr fontAlgn="base"/>
            <a:r>
              <a:rPr lang="en-US" cap="none" dirty="0"/>
              <a:t>Pull up your plate from one edge to reveal your print.</a:t>
            </a:r>
          </a:p>
        </p:txBody>
      </p:sp>
      <p:sp>
        <p:nvSpPr>
          <p:cNvPr id="4" name="AutoShape 2" descr="Image result for diamond sutra">
            <a:extLst>
              <a:ext uri="{FF2B5EF4-FFF2-40B4-BE49-F238E27FC236}">
                <a16:creationId xmlns:a16="http://schemas.microsoft.com/office/drawing/2014/main" id="{C05319C2-4BE9-4E7A-8796-DC96F44FE490}"/>
              </a:ext>
            </a:extLst>
          </p:cNvPr>
          <p:cNvSpPr>
            <a:spLocks noChangeAspect="1" noChangeArrowheads="1"/>
          </p:cNvSpPr>
          <p:nvPr/>
        </p:nvSpPr>
        <p:spPr bwMode="auto">
          <a:xfrm>
            <a:off x="5943599" y="3276599"/>
            <a:ext cx="2579077" cy="2579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5417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616</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Printmaking</vt:lpstr>
      <vt:lpstr>Printmaking - making pictures or designs by printing them from specially prepared plates or blocks.</vt:lpstr>
      <vt:lpstr>Process of Printmaking</vt:lpstr>
      <vt:lpstr>Let’s Make Some art!</vt:lpstr>
      <vt:lpstr>PowerPoint Presentation</vt:lpstr>
      <vt:lpstr>STEP 1: CREATING A PRINTING PLATE</vt:lpstr>
      <vt:lpstr>STEP 2: ADDING COLOR</vt:lpstr>
      <vt:lpstr>STEP 3: PRINTING</vt:lpstr>
      <vt:lpstr>STEP 3: PRINTING</vt:lpstr>
      <vt:lpstr>STEP 3: PRINTING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Printmaking</dc:title>
  <dc:creator>Karen R</dc:creator>
  <cp:lastModifiedBy>Karen R</cp:lastModifiedBy>
  <cp:revision>3</cp:revision>
  <cp:lastPrinted>2018-10-31T16:52:19Z</cp:lastPrinted>
  <dcterms:created xsi:type="dcterms:W3CDTF">2018-10-31T16:27:49Z</dcterms:created>
  <dcterms:modified xsi:type="dcterms:W3CDTF">2022-03-16T19:35:27Z</dcterms:modified>
</cp:coreProperties>
</file>