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58"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4" d="100"/>
          <a:sy n="64" d="100"/>
        </p:scale>
        <p:origin x="4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R" userId="d62c0a332284639f" providerId="LiveId" clId="{6AEB78A7-251D-41C7-8CC4-97EFFA66C80B}"/>
    <pc:docChg chg="undo custSel mod modSld">
      <pc:chgData name="Karen R" userId="d62c0a332284639f" providerId="LiveId" clId="{6AEB78A7-251D-41C7-8CC4-97EFFA66C80B}" dt="2019-06-04T03:58:39.420" v="9" actId="403"/>
      <pc:docMkLst>
        <pc:docMk/>
      </pc:docMkLst>
      <pc:sldChg chg="modSp">
        <pc:chgData name="Karen R" userId="d62c0a332284639f" providerId="LiveId" clId="{6AEB78A7-251D-41C7-8CC4-97EFFA66C80B}" dt="2019-06-04T03:58:39.420" v="9" actId="403"/>
        <pc:sldMkLst>
          <pc:docMk/>
          <pc:sldMk cId="470165343" sldId="256"/>
        </pc:sldMkLst>
        <pc:spChg chg="mod">
          <ac:chgData name="Karen R" userId="d62c0a332284639f" providerId="LiveId" clId="{6AEB78A7-251D-41C7-8CC4-97EFFA66C80B}" dt="2019-06-04T03:58:39.420" v="9" actId="403"/>
          <ac:spMkLst>
            <pc:docMk/>
            <pc:sldMk cId="470165343" sldId="256"/>
            <ac:spMk id="2" creationId="{C8CEECBF-AF7D-48C1-8924-54B8377964F8}"/>
          </ac:spMkLst>
        </pc:spChg>
      </pc:sldChg>
      <pc:sldChg chg="modSp mod setBg">
        <pc:chgData name="Karen R" userId="d62c0a332284639f" providerId="LiveId" clId="{6AEB78A7-251D-41C7-8CC4-97EFFA66C80B}" dt="2019-06-04T03:57:38.433" v="2" actId="26606"/>
        <pc:sldMkLst>
          <pc:docMk/>
          <pc:sldMk cId="1031636777" sldId="265"/>
        </pc:sldMkLst>
        <pc:picChg chg="mod">
          <ac:chgData name="Karen R" userId="d62c0a332284639f" providerId="LiveId" clId="{6AEB78A7-251D-41C7-8CC4-97EFFA66C80B}" dt="2019-06-04T03:57:38.433" v="2" actId="26606"/>
          <ac:picMkLst>
            <pc:docMk/>
            <pc:sldMk cId="1031636777" sldId="265"/>
            <ac:picMk id="5122" creationId="{3E9928A3-A08F-47C7-A18F-3E0EF707F765}"/>
          </ac:picMkLst>
        </pc:picChg>
        <pc:picChg chg="mod">
          <ac:chgData name="Karen R" userId="d62c0a332284639f" providerId="LiveId" clId="{6AEB78A7-251D-41C7-8CC4-97EFFA66C80B}" dt="2019-06-04T03:57:38.433" v="2" actId="26606"/>
          <ac:picMkLst>
            <pc:docMk/>
            <pc:sldMk cId="1031636777" sldId="265"/>
            <ac:picMk id="5124" creationId="{1B76BA08-5F3F-4F92-9798-DE8D503FE72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E7725-A12C-4B9B-AD9A-D0E4EC421C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E3016E-B867-4B20-9999-5CDBEDAA85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37E435-DE27-4513-BC73-6CE7A9F1CA45}"/>
              </a:ext>
            </a:extLst>
          </p:cNvPr>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5" name="Footer Placeholder 4">
            <a:extLst>
              <a:ext uri="{FF2B5EF4-FFF2-40B4-BE49-F238E27FC236}">
                <a16:creationId xmlns:a16="http://schemas.microsoft.com/office/drawing/2014/main" id="{1F76BB1D-6E18-46AC-9B2B-F618B3D7F5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FA288E-4C55-425B-AD68-1D84F8F56AB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87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C340B-E3EE-46D0-BEEB-4CEEBCE431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BC6539-EE85-4F8D-A3CF-8DF2880890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1DE1B-5C9A-42B1-90E0-9D3D9BB54070}"/>
              </a:ext>
            </a:extLst>
          </p:cNvPr>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5" name="Footer Placeholder 4">
            <a:extLst>
              <a:ext uri="{FF2B5EF4-FFF2-40B4-BE49-F238E27FC236}">
                <a16:creationId xmlns:a16="http://schemas.microsoft.com/office/drawing/2014/main" id="{37AD9D20-5AE0-4DA0-8901-4F5938F989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7EDD59-80DD-4428-9F4D-FC4B19614CF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764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7EAEF6-2323-42BF-A401-BDC3FB61AF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972433-7B37-4A5A-99C8-B0225D7D48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7F6DC-D851-403E-9FAF-E94EE7D8C77A}"/>
              </a:ext>
            </a:extLst>
          </p:cNvPr>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5" name="Footer Placeholder 4">
            <a:extLst>
              <a:ext uri="{FF2B5EF4-FFF2-40B4-BE49-F238E27FC236}">
                <a16:creationId xmlns:a16="http://schemas.microsoft.com/office/drawing/2014/main" id="{1A97BB4B-7B6F-4C94-A187-6DA9D680C5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F0B65F-654E-4F8B-A915-D3317CED5C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686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3ED9-A804-456F-84EF-B66C722617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37438-1F18-45AF-894B-876B18E040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5E319-BB0C-4323-A496-7F30A0099B39}"/>
              </a:ext>
            </a:extLst>
          </p:cNvPr>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5" name="Footer Placeholder 4">
            <a:extLst>
              <a:ext uri="{FF2B5EF4-FFF2-40B4-BE49-F238E27FC236}">
                <a16:creationId xmlns:a16="http://schemas.microsoft.com/office/drawing/2014/main" id="{FC18C2D4-430D-4348-B2B9-C8EF42494D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7DEB4D-0ABA-4D69-8507-2D43C000C04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28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7F46-D10B-4308-91CB-362351F1F7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553C45-102A-422E-97E6-2934069C26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E22722-A0EB-4641-9287-C9B9D34AF90E}"/>
              </a:ext>
            </a:extLst>
          </p:cNvPr>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5" name="Footer Placeholder 4">
            <a:extLst>
              <a:ext uri="{FF2B5EF4-FFF2-40B4-BE49-F238E27FC236}">
                <a16:creationId xmlns:a16="http://schemas.microsoft.com/office/drawing/2014/main" id="{A8E9B3DE-C037-4CD4-90D4-E2305234C0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C190F7-2A2D-41BE-B801-1809F5DA36B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03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B13E-4DA3-4D7A-9D16-E273DC0232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22047-0D67-4007-933A-8F7157AF40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03EAE-E73C-4D2D-AAB6-A0E8B111CE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2B8B81-6CA2-4457-BFB6-57DD1DBF926D}"/>
              </a:ext>
            </a:extLst>
          </p:cNvPr>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6" name="Footer Placeholder 5">
            <a:extLst>
              <a:ext uri="{FF2B5EF4-FFF2-40B4-BE49-F238E27FC236}">
                <a16:creationId xmlns:a16="http://schemas.microsoft.com/office/drawing/2014/main" id="{5F4A2FD8-D98F-4AAC-BA19-6FF7F4A6DF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524D18-CD6B-4B05-BEBD-BDD21ED734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688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DB98-B343-4F5B-BD1C-86827A1437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6CC01C-ADBE-406B-8530-49CF5E14A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EF1B79-58BD-4E70-99AF-09FCA89DD0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2025B-211F-4BA2-AF23-6BA86D921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55FCE-9B69-45CC-96B4-A631F6FCE1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C378CF-6D33-4D4F-9286-321E84493E16}"/>
              </a:ext>
            </a:extLst>
          </p:cNvPr>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8" name="Footer Placeholder 7">
            <a:extLst>
              <a:ext uri="{FF2B5EF4-FFF2-40B4-BE49-F238E27FC236}">
                <a16:creationId xmlns:a16="http://schemas.microsoft.com/office/drawing/2014/main" id="{158A8B69-D477-4460-B003-F7A3659EDD2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DCC2C47-1FE1-4F3D-9A19-00EACAF5362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791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4D61-CB21-4C65-AEBC-D58CF9C63B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15C92B-F164-4925-872F-72751BD7292F}"/>
              </a:ext>
            </a:extLst>
          </p:cNvPr>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4" name="Footer Placeholder 3">
            <a:extLst>
              <a:ext uri="{FF2B5EF4-FFF2-40B4-BE49-F238E27FC236}">
                <a16:creationId xmlns:a16="http://schemas.microsoft.com/office/drawing/2014/main" id="{A0AB37F4-005D-4439-875C-1417DBE0ED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C16926-D24C-486A-A89C-01B181500B1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125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564EC-EA73-4C2E-B56B-64075F892387}"/>
              </a:ext>
            </a:extLst>
          </p:cNvPr>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3" name="Footer Placeholder 2">
            <a:extLst>
              <a:ext uri="{FF2B5EF4-FFF2-40B4-BE49-F238E27FC236}">
                <a16:creationId xmlns:a16="http://schemas.microsoft.com/office/drawing/2014/main" id="{AB98A85B-FB17-45E2-BABC-294A69E2F67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921813-6B60-4379-8336-6C7AA273C19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090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034C-9596-4BC9-8888-E7587D3E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52989C-840C-49E3-B553-874C8270A7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55CE4-73BE-4291-964E-0905CF15B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8265D-DF31-4EAD-8902-BB3D344166C7}"/>
              </a:ext>
            </a:extLst>
          </p:cNvPr>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6" name="Footer Placeholder 5">
            <a:extLst>
              <a:ext uri="{FF2B5EF4-FFF2-40B4-BE49-F238E27FC236}">
                <a16:creationId xmlns:a16="http://schemas.microsoft.com/office/drawing/2014/main" id="{4B2A82C3-F18B-4502-A21A-A568E2EE78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E9E8A9-0133-4C53-AA7E-DA7C86E3947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610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ECB6F-94E9-4E3C-AB9F-F495016B5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466B51-5D0E-4E32-A8F8-6B59F06C59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A46703-B722-4E3E-A38A-A4F00D045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72C150-15CD-4720-9804-1126623EB2D0}"/>
              </a:ext>
            </a:extLst>
          </p:cNvPr>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6" name="Footer Placeholder 5">
            <a:extLst>
              <a:ext uri="{FF2B5EF4-FFF2-40B4-BE49-F238E27FC236}">
                <a16:creationId xmlns:a16="http://schemas.microsoft.com/office/drawing/2014/main" id="{8FC0D5E9-006C-4921-B3EA-D4B3EFB97B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F6C574-1DCF-46C5-AA6F-42A67066FBE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166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13E99-F338-4E29-A83A-FCD9CB1B4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63F39C-2A03-4400-B79F-53B4A36E6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19A59-E413-4E27-ABC7-91C93E25B6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6/3/2019</a:t>
            </a:fld>
            <a:endParaRPr lang="en-US" dirty="0"/>
          </a:p>
        </p:txBody>
      </p:sp>
      <p:sp>
        <p:nvSpPr>
          <p:cNvPr id="5" name="Footer Placeholder 4">
            <a:extLst>
              <a:ext uri="{FF2B5EF4-FFF2-40B4-BE49-F238E27FC236}">
                <a16:creationId xmlns:a16="http://schemas.microsoft.com/office/drawing/2014/main" id="{CD0CD0EC-B1CA-4D49-81E6-B03164DB58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D45E9AA-641B-4A09-90B0-59634A9EAA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73955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s://i0.wp.com/www.paintedpaperart.com/wp-content/uploads/2019/01/Morisot-Flowers.jpg?fit=1024%2C1024">
            <a:extLst>
              <a:ext uri="{FF2B5EF4-FFF2-40B4-BE49-F238E27FC236}">
                <a16:creationId xmlns:a16="http://schemas.microsoft.com/office/drawing/2014/main" id="{6EBF0443-5384-441D-A97F-B8856ABFA8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22" b="2062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8CEECBF-AF7D-48C1-8924-54B8377964F8}"/>
              </a:ext>
            </a:extLst>
          </p:cNvPr>
          <p:cNvSpPr>
            <a:spLocks noGrp="1"/>
          </p:cNvSpPr>
          <p:nvPr>
            <p:ph type="ctrTitle"/>
          </p:nvPr>
        </p:nvSpPr>
        <p:spPr>
          <a:xfrm>
            <a:off x="8022021" y="3231931"/>
            <a:ext cx="3852041" cy="1834056"/>
          </a:xfrm>
        </p:spPr>
        <p:txBody>
          <a:bodyPr>
            <a:normAutofit/>
          </a:bodyPr>
          <a:lstStyle/>
          <a:p>
            <a:r>
              <a:rPr lang="en-US" sz="7200" dirty="0"/>
              <a:t>Still Life</a:t>
            </a:r>
          </a:p>
        </p:txBody>
      </p:sp>
      <p:sp>
        <p:nvSpPr>
          <p:cNvPr id="3" name="Subtitle 2">
            <a:extLst>
              <a:ext uri="{FF2B5EF4-FFF2-40B4-BE49-F238E27FC236}">
                <a16:creationId xmlns:a16="http://schemas.microsoft.com/office/drawing/2014/main" id="{1B7A3FFA-08FB-4B13-AA83-5B2DF03FB96A}"/>
              </a:ext>
            </a:extLst>
          </p:cNvPr>
          <p:cNvSpPr>
            <a:spLocks noGrp="1"/>
          </p:cNvSpPr>
          <p:nvPr>
            <p:ph type="subTitle" idx="1"/>
          </p:nvPr>
        </p:nvSpPr>
        <p:spPr>
          <a:xfrm>
            <a:off x="7782910" y="5242675"/>
            <a:ext cx="4330262" cy="683284"/>
          </a:xfrm>
        </p:spPr>
        <p:txBody>
          <a:bodyPr>
            <a:normAutofit/>
          </a:bodyPr>
          <a:lstStyle/>
          <a:p>
            <a:r>
              <a:rPr lang="en-US" sz="2000"/>
              <a:t>Inspired by Berthe Morisot</a:t>
            </a:r>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16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risot berthe photo.jpg">
            <a:extLst>
              <a:ext uri="{FF2B5EF4-FFF2-40B4-BE49-F238E27FC236}">
                <a16:creationId xmlns:a16="http://schemas.microsoft.com/office/drawing/2014/main" id="{EC3CB052-56D1-4F7E-BA0E-A4827686C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907" y="380319"/>
            <a:ext cx="3584121" cy="59789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A9205A-9736-4F1F-B8DB-207AF64C5E55}"/>
              </a:ext>
            </a:extLst>
          </p:cNvPr>
          <p:cNvSpPr txBox="1"/>
          <p:nvPr/>
        </p:nvSpPr>
        <p:spPr>
          <a:xfrm>
            <a:off x="1039587" y="524586"/>
            <a:ext cx="5897714" cy="5909310"/>
          </a:xfrm>
          <a:prstGeom prst="rect">
            <a:avLst/>
          </a:prstGeom>
          <a:noFill/>
        </p:spPr>
        <p:txBody>
          <a:bodyPr wrap="square" rtlCol="0">
            <a:spAutoFit/>
          </a:bodyPr>
          <a:lstStyle/>
          <a:p>
            <a:pPr algn="ctr"/>
            <a:r>
              <a:rPr lang="en-US" sz="3600" dirty="0"/>
              <a:t>Berthe Morisot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Berthe Morisot was born in Bourges, France on January 14, 1841.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Berthe excelled artistically because she had such a supportive family. She would frequent the Louvre in Paris, and copy paintings created by master artists.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Berthe cultivated her artistic talents and achieved success at an early age with acceptance to the Paris Salon at age 23.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She created landscapes, portraits and </a:t>
            </a:r>
            <a:r>
              <a:rPr lang="en-US" b="1" dirty="0"/>
              <a:t>still-life paintings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more than 30 years she created paintings that have helped guide the direction of French art.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Berthe Morisot died on March 2, 1895 in Paris, France.</a:t>
            </a:r>
          </a:p>
          <a:p>
            <a:endParaRPr lang="en-US" dirty="0"/>
          </a:p>
        </p:txBody>
      </p:sp>
    </p:spTree>
    <p:extLst>
      <p:ext uri="{BB962C8B-B14F-4D97-AF65-F5344CB8AC3E}">
        <p14:creationId xmlns:p14="http://schemas.microsoft.com/office/powerpoint/2010/main" val="267495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Image result for berthe morisot still life">
            <a:extLst>
              <a:ext uri="{FF2B5EF4-FFF2-40B4-BE49-F238E27FC236}">
                <a16:creationId xmlns:a16="http://schemas.microsoft.com/office/drawing/2014/main" id="{DD021851-A67E-4568-9073-065F1E1E45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06" r="-2" b="-2"/>
          <a:stretch/>
        </p:blipFill>
        <p:spPr bwMode="auto">
          <a:xfrm>
            <a:off x="321733" y="321732"/>
            <a:ext cx="3777025" cy="621453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berthe morisot still life">
            <a:extLst>
              <a:ext uri="{FF2B5EF4-FFF2-40B4-BE49-F238E27FC236}">
                <a16:creationId xmlns:a16="http://schemas.microsoft.com/office/drawing/2014/main" id="{8DD641EE-9C33-447C-A2C1-4C83923884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02" r="22243" b="-2"/>
          <a:stretch/>
        </p:blipFill>
        <p:spPr bwMode="auto">
          <a:xfrm>
            <a:off x="4184538" y="321732"/>
            <a:ext cx="3822924" cy="62145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erthe morisot still life">
            <a:extLst>
              <a:ext uri="{FF2B5EF4-FFF2-40B4-BE49-F238E27FC236}">
                <a16:creationId xmlns:a16="http://schemas.microsoft.com/office/drawing/2014/main" id="{128F49CD-4011-4750-A5DC-DBFD5C3CA8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47" r="16074" b="-2"/>
          <a:stretch/>
        </p:blipFill>
        <p:spPr bwMode="auto">
          <a:xfrm>
            <a:off x="8087672" y="321732"/>
            <a:ext cx="3782595" cy="62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8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A48344-8071-4D3D-BFB3-9E2EAE88D5F5}"/>
              </a:ext>
            </a:extLst>
          </p:cNvPr>
          <p:cNvSpPr>
            <a:spLocks noGrp="1"/>
          </p:cNvSpPr>
          <p:nvPr>
            <p:ph type="title"/>
          </p:nvPr>
        </p:nvSpPr>
        <p:spPr>
          <a:xfrm>
            <a:off x="640079" y="2053641"/>
            <a:ext cx="3669161" cy="2760098"/>
          </a:xfrm>
        </p:spPr>
        <p:txBody>
          <a:bodyPr>
            <a:normAutofit/>
          </a:bodyPr>
          <a:lstStyle/>
          <a:p>
            <a:r>
              <a:rPr lang="en-US">
                <a:solidFill>
                  <a:srgbClr val="FFFFFF"/>
                </a:solidFill>
              </a:rPr>
              <a:t>Our Project…</a:t>
            </a:r>
          </a:p>
        </p:txBody>
      </p:sp>
      <p:sp>
        <p:nvSpPr>
          <p:cNvPr id="3" name="Content Placeholder 2">
            <a:extLst>
              <a:ext uri="{FF2B5EF4-FFF2-40B4-BE49-F238E27FC236}">
                <a16:creationId xmlns:a16="http://schemas.microsoft.com/office/drawing/2014/main" id="{A3967F94-9D01-421F-8F4A-D90672C6E285}"/>
              </a:ext>
            </a:extLst>
          </p:cNvPr>
          <p:cNvSpPr>
            <a:spLocks noGrp="1"/>
          </p:cNvSpPr>
          <p:nvPr>
            <p:ph idx="1"/>
          </p:nvPr>
        </p:nvSpPr>
        <p:spPr>
          <a:xfrm>
            <a:off x="6090574" y="801866"/>
            <a:ext cx="5306084" cy="5230634"/>
          </a:xfrm>
        </p:spPr>
        <p:txBody>
          <a:bodyPr anchor="ctr">
            <a:normAutofit/>
          </a:bodyPr>
          <a:lstStyle/>
          <a:p>
            <a:pPr marL="0" indent="0">
              <a:buNone/>
            </a:pPr>
            <a:r>
              <a:rPr lang="en-US" sz="2400" dirty="0">
                <a:solidFill>
                  <a:srgbClr val="000000"/>
                </a:solidFill>
              </a:rPr>
              <a:t>MATERIALS:</a:t>
            </a:r>
          </a:p>
          <a:p>
            <a:pPr marL="0" indent="0">
              <a:buNone/>
            </a:pPr>
            <a:endParaRPr lang="en-US" sz="2400" dirty="0">
              <a:solidFill>
                <a:srgbClr val="000000"/>
              </a:solidFill>
            </a:endParaRPr>
          </a:p>
          <a:p>
            <a:r>
              <a:rPr lang="en-US" sz="2400" dirty="0">
                <a:solidFill>
                  <a:srgbClr val="000000"/>
                </a:solidFill>
              </a:rPr>
              <a:t>12” x 12” construction paper in different colors</a:t>
            </a:r>
          </a:p>
          <a:p>
            <a:endParaRPr lang="en-US" sz="2400" dirty="0">
              <a:solidFill>
                <a:srgbClr val="000000"/>
              </a:solidFill>
            </a:endParaRPr>
          </a:p>
          <a:p>
            <a:r>
              <a:rPr lang="en-US" sz="2400" dirty="0">
                <a:solidFill>
                  <a:srgbClr val="000000"/>
                </a:solidFill>
              </a:rPr>
              <a:t>Tempera paint</a:t>
            </a:r>
          </a:p>
          <a:p>
            <a:endParaRPr lang="en-US" sz="2400" dirty="0">
              <a:solidFill>
                <a:srgbClr val="000000"/>
              </a:solidFill>
            </a:endParaRPr>
          </a:p>
          <a:p>
            <a:r>
              <a:rPr lang="en-US" sz="2400" dirty="0">
                <a:solidFill>
                  <a:srgbClr val="000000"/>
                </a:solidFill>
              </a:rPr>
              <a:t>Medium round and flat paint brushes</a:t>
            </a:r>
          </a:p>
          <a:p>
            <a:endParaRPr lang="en-US" sz="2400" dirty="0">
              <a:solidFill>
                <a:srgbClr val="000000"/>
              </a:solidFill>
            </a:endParaRPr>
          </a:p>
          <a:p>
            <a:r>
              <a:rPr lang="en-US" sz="2400" dirty="0">
                <a:solidFill>
                  <a:srgbClr val="000000"/>
                </a:solidFill>
              </a:rPr>
              <a:t>Water cups for cleaning brushes.</a:t>
            </a:r>
          </a:p>
          <a:p>
            <a:endParaRPr lang="en-US" sz="2400" dirty="0">
              <a:solidFill>
                <a:srgbClr val="000000"/>
              </a:solidFill>
            </a:endParaRPr>
          </a:p>
        </p:txBody>
      </p:sp>
    </p:spTree>
    <p:extLst>
      <p:ext uri="{BB962C8B-B14F-4D97-AF65-F5344CB8AC3E}">
        <p14:creationId xmlns:p14="http://schemas.microsoft.com/office/powerpoint/2010/main" val="268265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C6313A-7C05-407D-846C-26A9C9DE604F}"/>
              </a:ext>
            </a:extLst>
          </p:cNvPr>
          <p:cNvPicPr/>
          <p:nvPr/>
        </p:nvPicPr>
        <p:blipFill>
          <a:blip r:embed="rId2"/>
          <a:stretch>
            <a:fillRect/>
          </a:stretch>
        </p:blipFill>
        <p:spPr>
          <a:xfrm>
            <a:off x="0" y="0"/>
            <a:ext cx="6863715" cy="5469255"/>
          </a:xfrm>
          <a:prstGeom prst="rect">
            <a:avLst/>
          </a:prstGeom>
        </p:spPr>
      </p:pic>
      <p:sp>
        <p:nvSpPr>
          <p:cNvPr id="3" name="TextBox 2">
            <a:extLst>
              <a:ext uri="{FF2B5EF4-FFF2-40B4-BE49-F238E27FC236}">
                <a16:creationId xmlns:a16="http://schemas.microsoft.com/office/drawing/2014/main" id="{AB212415-80FB-4FBC-907B-DE243D090F1F}"/>
              </a:ext>
            </a:extLst>
          </p:cNvPr>
          <p:cNvSpPr txBox="1"/>
          <p:nvPr/>
        </p:nvSpPr>
        <p:spPr>
          <a:xfrm>
            <a:off x="6863716" y="343965"/>
            <a:ext cx="5096604" cy="7294305"/>
          </a:xfrm>
          <a:prstGeom prst="rect">
            <a:avLst/>
          </a:prstGeom>
          <a:noFill/>
        </p:spPr>
        <p:txBody>
          <a:bodyPr wrap="square" rtlCol="0">
            <a:spAutoFit/>
          </a:bodyPr>
          <a:lstStyle/>
          <a:p>
            <a:pPr marL="342900" indent="-342900">
              <a:buFont typeface="+mj-lt"/>
              <a:buAutoNum type="arabicPeriod"/>
            </a:pPr>
            <a:r>
              <a:rPr lang="en-US" dirty="0"/>
              <a:t>Select a piece of 12” x 12” colored construction paper.</a:t>
            </a:r>
          </a:p>
          <a:p>
            <a:pPr marL="342900" indent="-342900">
              <a:buFont typeface="+mj-lt"/>
              <a:buAutoNum type="arabicPeriod"/>
            </a:pPr>
            <a:endParaRPr lang="en-US" dirty="0"/>
          </a:p>
          <a:p>
            <a:pPr marL="342900" indent="-342900">
              <a:buFont typeface="+mj-lt"/>
              <a:buAutoNum type="arabicPeriod"/>
            </a:pPr>
            <a:r>
              <a:rPr lang="en-US" dirty="0"/>
              <a:t>Use black tempera paint and a medium round brush to create a large vase. </a:t>
            </a:r>
          </a:p>
          <a:p>
            <a:pPr marL="342900" indent="-342900">
              <a:buFont typeface="+mj-lt"/>
              <a:buAutoNum type="arabicPeriod"/>
            </a:pPr>
            <a:endParaRPr lang="en-US" dirty="0"/>
          </a:p>
          <a:p>
            <a:pPr marL="342900" indent="-342900">
              <a:buFont typeface="+mj-lt"/>
              <a:buAutoNum type="arabicPeriod"/>
            </a:pPr>
            <a:r>
              <a:rPr lang="en-US" dirty="0"/>
              <a:t>To help visualize the size of the vase, place your hand on the paper as a reference.</a:t>
            </a:r>
          </a:p>
          <a:p>
            <a:pPr marL="342900" indent="-342900">
              <a:buFont typeface="+mj-lt"/>
              <a:buAutoNum type="arabicPeriod"/>
            </a:pPr>
            <a:endParaRPr lang="en-US" dirty="0"/>
          </a:p>
          <a:p>
            <a:pPr marL="342900" indent="-342900">
              <a:buFont typeface="+mj-lt"/>
              <a:buAutoNum type="arabicPeriod"/>
            </a:pPr>
            <a:r>
              <a:rPr lang="en-US" dirty="0"/>
              <a:t>At the top of the vase add 5 to 6 circle shapes for flowers. Put dots in the center of each circle. Add a few leaves amongst the flowers.</a:t>
            </a:r>
          </a:p>
          <a:p>
            <a:pPr marL="342900" indent="-342900">
              <a:buFont typeface="+mj-lt"/>
              <a:buAutoNum type="arabicPeriod"/>
            </a:pPr>
            <a:endParaRPr lang="en-US" dirty="0"/>
          </a:p>
          <a:p>
            <a:pPr marL="342900" indent="-342900">
              <a:buFont typeface="+mj-lt"/>
              <a:buAutoNum type="arabicPeriod"/>
            </a:pPr>
            <a:r>
              <a:rPr lang="en-US" dirty="0"/>
              <a:t>Paint a horizontal line across the paper approximately half way up from the bottom edge. This line is the edge of the table. </a:t>
            </a:r>
          </a:p>
          <a:p>
            <a:pPr lvl="1"/>
            <a:endParaRPr lang="en-US" dirty="0"/>
          </a:p>
          <a:p>
            <a:pPr lvl="1"/>
            <a:r>
              <a:rPr lang="en-US" dirty="0"/>
              <a:t>**Make sure to keep the line on the outside of the vase. Do not paint across the vase.**</a:t>
            </a:r>
          </a:p>
          <a:p>
            <a:pPr marL="342900" indent="-342900">
              <a:buFont typeface="+mj-lt"/>
              <a:buAutoNum type="arabicPeriod"/>
            </a:pPr>
            <a:endParaRPr lang="en-US" dirty="0"/>
          </a:p>
          <a:p>
            <a:pPr marL="342900" indent="-342900">
              <a:buFont typeface="+mj-lt"/>
              <a:buAutoNum type="arabicPeriod"/>
            </a:pPr>
            <a:r>
              <a:rPr lang="en-US" dirty="0"/>
              <a:t>Clean any excess black paint off the brush by wiping it in the table top area of the construction paper.</a:t>
            </a:r>
          </a:p>
          <a:p>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90917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BBE828-572C-41C0-B211-F7EF88381900}"/>
              </a:ext>
            </a:extLst>
          </p:cNvPr>
          <p:cNvPicPr/>
          <p:nvPr/>
        </p:nvPicPr>
        <p:blipFill>
          <a:blip r:embed="rId2"/>
          <a:stretch>
            <a:fillRect/>
          </a:stretch>
        </p:blipFill>
        <p:spPr>
          <a:xfrm>
            <a:off x="0" y="0"/>
            <a:ext cx="7416800" cy="5558118"/>
          </a:xfrm>
          <a:prstGeom prst="rect">
            <a:avLst/>
          </a:prstGeom>
        </p:spPr>
      </p:pic>
      <p:sp>
        <p:nvSpPr>
          <p:cNvPr id="3" name="TextBox 2">
            <a:extLst>
              <a:ext uri="{FF2B5EF4-FFF2-40B4-BE49-F238E27FC236}">
                <a16:creationId xmlns:a16="http://schemas.microsoft.com/office/drawing/2014/main" id="{EB5AE906-56C0-4EAE-B69F-3328CE0680AA}"/>
              </a:ext>
            </a:extLst>
          </p:cNvPr>
          <p:cNvSpPr txBox="1"/>
          <p:nvPr/>
        </p:nvSpPr>
        <p:spPr>
          <a:xfrm>
            <a:off x="7990541" y="1810870"/>
            <a:ext cx="3753224" cy="3785652"/>
          </a:xfrm>
          <a:prstGeom prst="rect">
            <a:avLst/>
          </a:prstGeom>
          <a:noFill/>
        </p:spPr>
        <p:txBody>
          <a:bodyPr wrap="square" rtlCol="0">
            <a:spAutoFit/>
          </a:bodyPr>
          <a:lstStyle/>
          <a:p>
            <a:pPr marL="342900" indent="-342900">
              <a:buFont typeface="+mj-lt"/>
              <a:buAutoNum type="arabicPeriod"/>
            </a:pPr>
            <a:r>
              <a:rPr lang="en-US" sz="2400" dirty="0"/>
              <a:t>Use a flat brush to mix white tempera paint with the black, creating a grey shade. </a:t>
            </a:r>
          </a:p>
          <a:p>
            <a:pPr marL="342900" indent="-342900">
              <a:buFont typeface="+mj-lt"/>
              <a:buAutoNum type="arabicPeriod"/>
            </a:pPr>
            <a:endParaRPr lang="en-US" sz="2400" dirty="0"/>
          </a:p>
          <a:p>
            <a:pPr marL="342900" indent="-342900">
              <a:buFont typeface="+mj-lt"/>
              <a:buAutoNum type="arabicPeriod"/>
            </a:pPr>
            <a:r>
              <a:rPr lang="en-US" sz="2400" dirty="0"/>
              <a:t>Fill in the table top. Make sure not to add too much white. This will help the background paper color show through.</a:t>
            </a:r>
          </a:p>
        </p:txBody>
      </p:sp>
    </p:spTree>
    <p:extLst>
      <p:ext uri="{BB962C8B-B14F-4D97-AF65-F5344CB8AC3E}">
        <p14:creationId xmlns:p14="http://schemas.microsoft.com/office/powerpoint/2010/main" val="148887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0A9A6-9D37-45F7-9736-E471C203BB31}"/>
              </a:ext>
            </a:extLst>
          </p:cNvPr>
          <p:cNvPicPr/>
          <p:nvPr/>
        </p:nvPicPr>
        <p:blipFill>
          <a:blip r:embed="rId2"/>
          <a:stretch>
            <a:fillRect/>
          </a:stretch>
        </p:blipFill>
        <p:spPr>
          <a:xfrm>
            <a:off x="0" y="1"/>
            <a:ext cx="7174523" cy="5685692"/>
          </a:xfrm>
          <a:prstGeom prst="rect">
            <a:avLst/>
          </a:prstGeom>
        </p:spPr>
      </p:pic>
      <p:sp>
        <p:nvSpPr>
          <p:cNvPr id="4" name="TextBox 3">
            <a:extLst>
              <a:ext uri="{FF2B5EF4-FFF2-40B4-BE49-F238E27FC236}">
                <a16:creationId xmlns:a16="http://schemas.microsoft.com/office/drawing/2014/main" id="{F6940BB9-0A65-4868-B9A2-C6C3B01B0347}"/>
              </a:ext>
            </a:extLst>
          </p:cNvPr>
          <p:cNvSpPr txBox="1"/>
          <p:nvPr/>
        </p:nvSpPr>
        <p:spPr>
          <a:xfrm>
            <a:off x="7174523" y="398239"/>
            <a:ext cx="4932657" cy="6863417"/>
          </a:xfrm>
          <a:prstGeom prst="rect">
            <a:avLst/>
          </a:prstGeom>
          <a:noFill/>
        </p:spPr>
        <p:txBody>
          <a:bodyPr wrap="square" rtlCol="0">
            <a:spAutoFit/>
          </a:bodyPr>
          <a:lstStyle/>
          <a:p>
            <a:pPr marL="342900" indent="-342900">
              <a:buFont typeface="+mj-lt"/>
              <a:buAutoNum type="arabicPeriod"/>
            </a:pPr>
            <a:r>
              <a:rPr lang="en-US" dirty="0"/>
              <a:t>Continue with the flat brush. Paint the flowers using bright warm colors such as yellow, orange, and magenta. </a:t>
            </a:r>
          </a:p>
          <a:p>
            <a:pPr marL="342900" indent="-342900">
              <a:buFont typeface="+mj-lt"/>
              <a:buAutoNum type="arabicPeriod"/>
            </a:pPr>
            <a:endParaRPr lang="en-US" dirty="0"/>
          </a:p>
          <a:p>
            <a:pPr marL="342900" indent="-342900">
              <a:buFont typeface="+mj-lt"/>
              <a:buAutoNum type="arabicPeriod"/>
            </a:pPr>
            <a:r>
              <a:rPr lang="en-US" dirty="0"/>
              <a:t>Gently tap the brush into the paint (start with the lightest color first) and fill in the circles. Make sure to overlap the brushstrokes in a circular motion.</a:t>
            </a:r>
          </a:p>
          <a:p>
            <a:pPr marL="342900" indent="-342900">
              <a:buFont typeface="+mj-lt"/>
              <a:buAutoNum type="arabicPeriod"/>
            </a:pPr>
            <a:endParaRPr lang="en-US" dirty="0"/>
          </a:p>
          <a:p>
            <a:pPr marL="342900" indent="-342900">
              <a:buFont typeface="+mj-lt"/>
              <a:buAutoNum type="arabicPeriod"/>
            </a:pPr>
            <a:r>
              <a:rPr lang="en-US" dirty="0"/>
              <a:t>Add a small amount of white paint to the colors to create various tints of the original colors. </a:t>
            </a:r>
          </a:p>
          <a:p>
            <a:pPr marL="342900" indent="-342900">
              <a:buFont typeface="+mj-lt"/>
              <a:buAutoNum type="arabicPeriod"/>
            </a:pPr>
            <a:endParaRPr lang="en-US" dirty="0"/>
          </a:p>
          <a:p>
            <a:pPr marL="342900" indent="-342900">
              <a:buFont typeface="+mj-lt"/>
              <a:buAutoNum type="arabicPeriod"/>
            </a:pPr>
            <a:r>
              <a:rPr lang="en-US" dirty="0"/>
              <a:t>Wipe any excess paint off the brush onto the paper above the table line. This will establish the wall color.</a:t>
            </a:r>
          </a:p>
          <a:p>
            <a:pPr marL="342900" indent="-342900">
              <a:buFont typeface="+mj-lt"/>
              <a:buAutoNum type="arabicPeriod"/>
            </a:pPr>
            <a:endParaRPr lang="en-US" dirty="0"/>
          </a:p>
          <a:p>
            <a:pPr marL="342900" indent="-342900">
              <a:buFont typeface="+mj-lt"/>
              <a:buAutoNum type="arabicPeriod"/>
            </a:pPr>
            <a:r>
              <a:rPr lang="en-US" dirty="0"/>
              <a:t>When painting, always start with the lightest color first then progress to the darker colors. This will keep your colors from looking muddy. Make sure to clean your brush in between colors. </a:t>
            </a:r>
          </a:p>
          <a:p>
            <a:pPr marL="342900" indent="-342900">
              <a:buFont typeface="+mj-lt"/>
              <a:buAutoNum type="arabicPeriod"/>
            </a:pPr>
            <a:endParaRPr lang="en-US" sz="2000" dirty="0"/>
          </a:p>
          <a:p>
            <a:pPr marL="342900" indent="-342900">
              <a:buFont typeface="+mj-lt"/>
              <a:buAutoNum type="arabicPeriod"/>
            </a:pPr>
            <a:endParaRPr lang="en-US" sz="2400" dirty="0"/>
          </a:p>
        </p:txBody>
      </p:sp>
    </p:spTree>
    <p:extLst>
      <p:ext uri="{BB962C8B-B14F-4D97-AF65-F5344CB8AC3E}">
        <p14:creationId xmlns:p14="http://schemas.microsoft.com/office/powerpoint/2010/main" val="140815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940BB9-0A65-4868-B9A2-C6C3B01B0347}"/>
              </a:ext>
            </a:extLst>
          </p:cNvPr>
          <p:cNvSpPr txBox="1"/>
          <p:nvPr/>
        </p:nvSpPr>
        <p:spPr>
          <a:xfrm>
            <a:off x="6904892" y="1676055"/>
            <a:ext cx="4932657" cy="3354765"/>
          </a:xfrm>
          <a:prstGeom prst="rect">
            <a:avLst/>
          </a:prstGeom>
          <a:noFill/>
        </p:spPr>
        <p:txBody>
          <a:bodyPr wrap="square" rtlCol="0">
            <a:spAutoFit/>
          </a:bodyPr>
          <a:lstStyle/>
          <a:p>
            <a:pPr marL="342900" indent="-342900">
              <a:buFont typeface="+mj-lt"/>
              <a:buAutoNum type="arabicPeriod"/>
            </a:pPr>
            <a:r>
              <a:rPr lang="en-US" sz="2400" dirty="0"/>
              <a:t>Continue with the flat brush. Paint the leaves green. Start with light green and move onto dark green. </a:t>
            </a:r>
          </a:p>
          <a:p>
            <a:pPr marL="342900" indent="-342900">
              <a:buFont typeface="+mj-lt"/>
              <a:buAutoNum type="arabicPeriod"/>
            </a:pPr>
            <a:endParaRPr lang="en-US" sz="2000" dirty="0"/>
          </a:p>
          <a:p>
            <a:pPr marL="342900" indent="-342900">
              <a:buFont typeface="+mj-lt"/>
              <a:buAutoNum type="arabicPeriod"/>
            </a:pPr>
            <a:r>
              <a:rPr lang="en-US" sz="2400" dirty="0"/>
              <a:t>Choose one color for the vase and fill in with short, overlapping brushstrokes. Add some white to create a tint but don't over blend the colors.</a:t>
            </a:r>
          </a:p>
        </p:txBody>
      </p:sp>
      <p:pic>
        <p:nvPicPr>
          <p:cNvPr id="5" name="Picture 4">
            <a:extLst>
              <a:ext uri="{FF2B5EF4-FFF2-40B4-BE49-F238E27FC236}">
                <a16:creationId xmlns:a16="http://schemas.microsoft.com/office/drawing/2014/main" id="{EF981D54-7BF9-4B42-AF73-4D055714164D}"/>
              </a:ext>
            </a:extLst>
          </p:cNvPr>
          <p:cNvPicPr/>
          <p:nvPr/>
        </p:nvPicPr>
        <p:blipFill>
          <a:blip r:embed="rId2"/>
          <a:stretch>
            <a:fillRect/>
          </a:stretch>
        </p:blipFill>
        <p:spPr>
          <a:xfrm>
            <a:off x="0" y="0"/>
            <a:ext cx="6863715" cy="5612765"/>
          </a:xfrm>
          <a:prstGeom prst="rect">
            <a:avLst/>
          </a:prstGeom>
        </p:spPr>
      </p:pic>
    </p:spTree>
    <p:extLst>
      <p:ext uri="{BB962C8B-B14F-4D97-AF65-F5344CB8AC3E}">
        <p14:creationId xmlns:p14="http://schemas.microsoft.com/office/powerpoint/2010/main" val="244455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https://i0.wp.com/www.paintedpaperart.com/wp-content/uploads/2019/01/Morisot-Flowers.jpg?fit=1024%2C1024">
            <a:extLst>
              <a:ext uri="{FF2B5EF4-FFF2-40B4-BE49-F238E27FC236}">
                <a16:creationId xmlns:a16="http://schemas.microsoft.com/office/drawing/2014/main" id="{3E9928A3-A08F-47C7-A18F-3E0EF707F7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86" r="3932" b="-2"/>
          <a:stretch/>
        </p:blipFill>
        <p:spPr bwMode="auto">
          <a:xfrm>
            <a:off x="321731" y="321732"/>
            <a:ext cx="5728548" cy="62145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0.wp.com/www.paintedpaperart.com/wp-content/uploads/2019/01/IMG_0652-001.jpg?fit=1024%2C1024">
            <a:extLst>
              <a:ext uri="{FF2B5EF4-FFF2-40B4-BE49-F238E27FC236}">
                <a16:creationId xmlns:a16="http://schemas.microsoft.com/office/drawing/2014/main" id="{1B76BA08-5F3F-4F92-9798-DE8D503FE7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818" b="-2"/>
          <a:stretch/>
        </p:blipFill>
        <p:spPr bwMode="auto">
          <a:xfrm>
            <a:off x="6141721" y="321732"/>
            <a:ext cx="5728547" cy="62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636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509</Words>
  <Application>Microsoft Office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Still Life</vt:lpstr>
      <vt:lpstr>PowerPoint Presentation</vt:lpstr>
      <vt:lpstr>PowerPoint Presentation</vt:lpstr>
      <vt:lpstr>Our Project…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Still Life</dc:title>
  <dc:creator>Karen R</dc:creator>
  <cp:lastModifiedBy>Karen R</cp:lastModifiedBy>
  <cp:revision>1</cp:revision>
  <dcterms:created xsi:type="dcterms:W3CDTF">2019-06-04T03:57:38Z</dcterms:created>
  <dcterms:modified xsi:type="dcterms:W3CDTF">2019-06-04T03:58:45Z</dcterms:modified>
</cp:coreProperties>
</file>