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1" r:id="rId11"/>
    <p:sldId id="262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13260-046C-4778-92C2-754186C00276}" v="1" dt="2022-03-16T19:32:18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38" y="3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9-17T03:34:49.231"/>
    </inkml:context>
    <inkml:brush xml:id="br0">
      <inkml:brushProperty name="width" value="0.2" units="cm"/>
      <inkml:brushProperty name="height" value="0.2" units="cm"/>
      <inkml:brushProperty name="color" value="#CC0066"/>
      <inkml:brushProperty name="ignorePressure" value="1"/>
    </inkml:brush>
  </inkml:definitions>
  <inkml:trace contextRef="#ctx0" brushRef="#br0">0 1027,'12'-12,"-1"-1,-1 0,0 0,0-1,-2-1,1 0,0-4,60-107,3 0,45-44,-109 156,1 0,1 1,0 0,1 0,0 1,1 1,13-12,1 2,1 1,1 1,0 2,1 1,1 1,1 2,52-16,1 5,1 3,18 1,72-8,48 6,-153 18,197-1,-189 23,-69-16,0 1,0 0,-1 0,1 1,-1 1,0-1,0 1,0 1,-1 0,0 0,6 7,15 12,-1 2,-1 2,-2 0,0 2,-2 0,-2 2,0 1,3 11,34 84,-51-113,0 0,0-1,1 0,1 0,0-1,1 0,1-1,0 0,0-1,1 0,9 7,-13-13,19 16,1-1,1-2,0 0,2-2,0-2,23 8,-12-9,-10-3,0-1,1-1,0-3,0 0,4-2,182-5,-70-11,-136 11,1 0,-1-2,1 1,-1-2,0 0,0 0,-1-1,1-1,-1 0,0-1,6-5,122-97,-93 71,79-76,-96 80,-2 0,-1-2,-2-1,-1-1,14-34,-23 42,2 0,0 1,2 0,1 2,1 0,1 2,1 0,-10 12,1 1,0 0,1 2,0-1,0 2,1 0,0 1,1 0,0 2,0 0,0 0,0 2,3 0,140-10,1 7,27 9,-39-1,-138-1,-1 0,-1 0,1 0,-1 0,0 1,1 1,-1 0,0 0,0 0,6 4,116 66,-112-60,-2 1,0 0,0 2,-2 0,1 0,-2 2,0 0,-1 1,0 0,-1 0,6 16,7 8,112 186,-51-107,13-4,-90-106,1 2,1 1,0-2,1 1,0-2,1 1,0-2,1 1,0-2,0 0,11 5,87 24,-90-32,0-1,0-1,0-1,0-2,0 0,0-1,19-3,82-13,-107 11,0 0,-1-1,1-1,-1 0,0-1,-1-1,1 0,1-3,29-19,124-79,-127 81,-2-2,-1-2,-1-2,-2-1,13-20,-43 51,-1-1,0 0,-1 0,1-1,-1 1,0-1,-1 0,1 0,-1 0,-1 0,1-1,-1-1,1 0,0 0,0 1,0-1,1 1,0-1,1 1,0 0,0 1,1-1,0 1,1-2,2-1,0 0,1 1,0 0,0 1,1 0,0 0,0 1,9-4,91-52,28-22,8 2,-30 23,-96 53,0 2,0 1,1 1,-1 0,1 2,0 0,-1 2,7 1,15-1,-13 0,-7-2,0 1,-1 0,1 2,-1 1,1 1,-1 1,0 1,0 1,6 4,-20-6,1 0,0 0,-1 0,0 1,0 1,-1-1,0 1,0 1,0-1,-1 1,0 0,0 0,3 8,2 3,-1 1,-1-1,-1 2,0-1,-2 1,0 0,-1 0,-1 0,0 1,-2 1,-1-14,0-1,1 1,0-1,0 1,1-1,0 1,0-1,0 0,1 0,1 0,-1 0,1-1,0 1,1-1,0 0,4 5,30 58,-27-43,-4-12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303E-BA0B-427A-B723-18AAC67B0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E668F-A489-40A2-B567-57081ED15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7D06-32E7-4AC4-A8BC-DE86AA75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2C5E-E066-4F94-A305-17BBC248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8D25C-A466-49B9-B04B-6C7CC496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4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FC1A-5D97-4364-B5A5-91F0F45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132ED-9500-49B8-95D3-962C01C16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3375C-3996-421D-8B06-B1531EB0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2F3F6-E2FA-4CB0-B64D-9BC474CC5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4B23-5C1F-49D9-A0EE-200BE51C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4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1CAF33-BE93-4F39-83CB-D85CA1DB9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2905C-1B1B-4593-816C-9A864D525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C2DE7-4196-400A-8653-1EA5EA25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90808-040A-4DA9-A3E7-DEC47055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2392-7F7F-43E9-8898-74E296CC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4B84-8E04-4EB7-898B-F878C1DE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3F6B-D901-47CC-A4C4-D230C307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82EA-74CB-4D4C-8356-FD4187C1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113F6-D29A-4ADA-82CE-6A3BA522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333C7-A0EA-456B-9254-AF8C9ED2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0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813E-436F-430E-9997-F23099A2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7B58D-B469-4B59-AA08-6E2B97DA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85EE-20CD-4E54-8158-85B95C0C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9EBC-486D-486C-81A0-D3E6AA51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F3935-6630-45A9-B885-27183FCC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3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9858-5D04-4E48-B6FA-98C6D041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8F4E0-0BBE-412D-9ADB-F82F2955A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911917-482A-4AFF-B91C-F96D2D25B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341F7-4EF1-41BA-A250-DAE36DAA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BD027-5567-4753-B372-84FA1184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3DFF-B370-4023-BA5E-10AA1464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9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1136-BF8B-498A-9778-BD3D44DF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B468-FC9C-4939-89D6-19EA701BE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A720-F579-4FA2-9B1A-6A03C7E89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FEDBC-E21A-4DE3-AF67-BF085D2B1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C65A0-4D85-4940-8C1B-BD9045723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B308C-E61D-4EC9-A4B2-E2E103BCD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D243B-24E0-4630-8106-DCA3F3A0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F43F0-5266-4684-B282-7E8748404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8F39-1827-4B36-B3BB-C027FEFA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56B58-A582-4C2E-A428-F2E95F98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37C8-871E-48E3-9FD6-315C21C7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E8D9-97D3-4C66-8B35-53E400B5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5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1BE68-2185-46E0-B597-44EFBFFC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1AAFD-D8D3-4955-B1A9-8B500E92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E7312-66FF-4E23-A96F-A0A05357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1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02E4-BA52-43F3-8220-2B5250A81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83E8-78A3-4B77-8A1B-3832F84EA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F9423-CCDB-42A5-8E94-3A89E902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BFFE1-2E95-4789-BD02-647EEE7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F946E-15CC-46BA-92E1-71D9B4DA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BA2D3-E309-404D-A400-3D8845C9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17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F2F33-1406-4B88-A587-7147C80F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670908-4D74-422A-AD2E-F6BE166D9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EC0A3-33BB-4817-9C58-FC4B7AF1C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EB1E1-3688-4816-9648-B7EC2FDA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5F625-8068-4E2F-9BBB-BA9E2F60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217AE-D5BF-4334-A706-CA5280FC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4BEF-5D0F-4A8E-AAB1-91AAFD21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7FAA1-06AA-4B06-9E99-369705F9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926FD-D34B-45F9-8723-DD0801B94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3966-84C4-4E37-90A7-85C8B6313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82AD3-7773-4B56-A0F0-FB85A9C56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6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lor-lines-abstract-wide-wallpaper-1440x900-025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uity-novin.blogspot.ca/2014/07/chapter-70-history-of-color-color-wheel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uity-novin.blogspot.ca/2014/07/chapter-70-history-of-color-color-wheel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urprised-Roussea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ickathanverage.typepad.com/sta/jewelry/page/3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>
                <a:latin typeface="Jokerman" panose="04090605060D06020702" pitchFamily="82" charset="0"/>
              </a:rPr>
              <a:t>ART! ART! ART!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TO 2</a:t>
            </a:r>
            <a:r>
              <a:rPr lang="en-US" sz="2000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GRADE ART!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colored pencils heart: 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251" y="1285902"/>
            <a:ext cx="876141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Material list: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347" y="2282637"/>
            <a:ext cx="11342084" cy="3818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White or black paper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Pencil for writing name on back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3 strips of blue painters tape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Tempera paint – red, yellow, orange, and gold (maybe a little green)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dirty="0"/>
              <a:t>Sponges</a:t>
            </a:r>
          </a:p>
        </p:txBody>
      </p:sp>
    </p:spTree>
    <p:extLst>
      <p:ext uri="{BB962C8B-B14F-4D97-AF65-F5344CB8AC3E}">
        <p14:creationId xmlns:p14="http://schemas.microsoft.com/office/powerpoint/2010/main" val="157483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39" y="521676"/>
            <a:ext cx="9025414" cy="1512277"/>
          </a:xfrm>
        </p:spPr>
        <p:txBody>
          <a:bodyPr/>
          <a:lstStyle/>
          <a:p>
            <a:r>
              <a:rPr lang="en-US" sz="2800" dirty="0"/>
              <a:t>- Pick white or black paper for your background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 Pencil your name on the back of your paper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514" y="2333685"/>
            <a:ext cx="10194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Start by taping your tree form. Rip your tape to the size pieces you want.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lvl="7"/>
            <a:r>
              <a:rPr lang="en-US" dirty="0"/>
              <a:t>2. You can rip smaller pieces to look like falling/fallen leaves.</a:t>
            </a:r>
          </a:p>
          <a:p>
            <a:pPr lvl="7"/>
            <a:endParaRPr lang="en-US" dirty="0"/>
          </a:p>
          <a:p>
            <a:pPr lvl="7"/>
            <a:endParaRPr lang="en-US" dirty="0"/>
          </a:p>
          <a:p>
            <a:pPr lvl="7"/>
            <a:endParaRPr lang="en-US" dirty="0"/>
          </a:p>
          <a:p>
            <a:pPr lvl="7"/>
            <a:r>
              <a:rPr lang="en-US" dirty="0"/>
              <a:t>								    3. Press firmly on tape. </a:t>
            </a:r>
          </a:p>
        </p:txBody>
      </p:sp>
      <p:pic>
        <p:nvPicPr>
          <p:cNvPr id="5" name="Picture 4" descr="A picture containing stationary, envelope&#10;&#10;Description generated with high confidence">
            <a:extLst>
              <a:ext uri="{FF2B5EF4-FFF2-40B4-BE49-F238E27FC236}">
                <a16:creationId xmlns:a16="http://schemas.microsoft.com/office/drawing/2014/main" id="{609E82EF-8DF1-4AAD-B559-B4804BC2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5607" y="3260227"/>
            <a:ext cx="3082516" cy="2376716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1CE6EC2-F1F7-4C72-9CA4-2B0B5943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61380" y="3907131"/>
            <a:ext cx="2965934" cy="23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7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2057" y="2456881"/>
            <a:ext cx="901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Using sponges, dab paint all over your paper. You can dab different colors on top of each other to create mixed and blended colors.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D2F9E8-C955-4287-A4ED-A28C9128B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85036" y="3236009"/>
            <a:ext cx="3312130" cy="3046535"/>
          </a:xfrm>
          <a:prstGeom prst="rect">
            <a:avLst/>
          </a:prstGeom>
        </p:spPr>
      </p:pic>
      <p:pic>
        <p:nvPicPr>
          <p:cNvPr id="7" name="Picture 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CFABBB7-7D39-4E0C-84F7-AFEF430175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85900" y="3145148"/>
            <a:ext cx="3312113" cy="32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A70F2D-1C15-4C8E-AAE6-F00BAA6394F9}"/>
              </a:ext>
            </a:extLst>
          </p:cNvPr>
          <p:cNvSpPr/>
          <p:nvPr/>
        </p:nvSpPr>
        <p:spPr>
          <a:xfrm>
            <a:off x="1582057" y="2456881"/>
            <a:ext cx="9013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4. Make sure to cover all white or black space with paint.</a:t>
            </a:r>
          </a:p>
        </p:txBody>
      </p:sp>
      <p:pic>
        <p:nvPicPr>
          <p:cNvPr id="5" name="Picture 4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CB9A69C1-7C35-4417-8B73-AFC58ECF3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85756" y="3514740"/>
            <a:ext cx="3702656" cy="2795955"/>
          </a:xfrm>
          <a:prstGeom prst="rect">
            <a:avLst/>
          </a:prstGeom>
        </p:spPr>
      </p:pic>
      <p:pic>
        <p:nvPicPr>
          <p:cNvPr id="7" name="Picture 6" descr="A slice of pizza&#10;&#10;Description generated with high confidence">
            <a:extLst>
              <a:ext uri="{FF2B5EF4-FFF2-40B4-BE49-F238E27FC236}">
                <a16:creationId xmlns:a16="http://schemas.microsoft.com/office/drawing/2014/main" id="{43FB3AD1-D959-4AA2-A67D-D198503BF2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48376" y="3533811"/>
            <a:ext cx="3702656" cy="275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0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F86A22-D982-46B6-BF48-CD9F6249D2E9}"/>
              </a:ext>
            </a:extLst>
          </p:cNvPr>
          <p:cNvSpPr/>
          <p:nvPr/>
        </p:nvSpPr>
        <p:spPr>
          <a:xfrm>
            <a:off x="1582057" y="2456881"/>
            <a:ext cx="9013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When the paint dries, the tape will be peeled off to reveal the tree (either by you or an adult).</a:t>
            </a:r>
          </a:p>
        </p:txBody>
      </p:sp>
      <p:pic>
        <p:nvPicPr>
          <p:cNvPr id="5" name="Picture 4" descr="A picture containing pizza, person, man, piece&#10;&#10;Description generated with high confidence">
            <a:extLst>
              <a:ext uri="{FF2B5EF4-FFF2-40B4-BE49-F238E27FC236}">
                <a16:creationId xmlns:a16="http://schemas.microsoft.com/office/drawing/2014/main" id="{D386BBB0-13E1-4E13-80D5-6C44A9DF51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59088" y="3359835"/>
            <a:ext cx="3651738" cy="3138492"/>
          </a:xfrm>
          <a:prstGeom prst="rect">
            <a:avLst/>
          </a:prstGeom>
        </p:spPr>
      </p:pic>
      <p:pic>
        <p:nvPicPr>
          <p:cNvPr id="7" name="Picture 6" descr="A picture containing person, pizza&#10;&#10;Description generated with very high confidence">
            <a:extLst>
              <a:ext uri="{FF2B5EF4-FFF2-40B4-BE49-F238E27FC236}">
                <a16:creationId xmlns:a16="http://schemas.microsoft.com/office/drawing/2014/main" id="{D89F054E-225D-46AB-AF0F-CCF8807653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85046" y="3363410"/>
            <a:ext cx="3644586" cy="313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1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Jokerman" panose="04090605060D06020702" pitchFamily="82" charset="0"/>
              </a:rPr>
              <a:t>ART RULES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2994" y="1526271"/>
            <a:ext cx="116178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classroom rules apply.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Raise your hand and ask for help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get frustrated.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don’t want your art to be “perfect” there is no such thing as perfect in art. Just let it be yours.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IT POSITIVE when talking about your work and other classmate’s work.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 back and take a look – 5 feet rule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less is more – especially when we work with paint!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14170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Line and Color in Art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Basic Elements of ART are: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LINE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Shape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Form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Texture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COLOR</a:t>
            </a: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/>
              <a:t>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963F7-A320-4967-9073-C9BDBB3D1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2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LINE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3557EF-8D17-4B1A-8C95-E1B847833197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Lines are all around us.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LINE – a continuous path of a moving point through spae which can vary in width, direction, length, curvature, texture, and color.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11" name="Picture 10" descr="Abstract of grey curved waves">
            <a:extLst>
              <a:ext uri="{FF2B5EF4-FFF2-40B4-BE49-F238E27FC236}">
                <a16:creationId xmlns:a16="http://schemas.microsoft.com/office/drawing/2014/main" id="{08B5A02B-4C53-F40C-5AA1-9C44AEE7B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0736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Jokerman" panose="04090605060D06020702" pitchFamily="82" charset="0"/>
              </a:rPr>
              <a:t>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919" y="2573079"/>
            <a:ext cx="39055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Which directions do lines go?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horizontal	vertical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diagonal</a:t>
            </a: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F0D8C-252F-4F46-BF7B-374B1976D11E}"/>
              </a:ext>
            </a:extLst>
          </p:cNvPr>
          <p:cNvCxnSpPr>
            <a:cxnSpLocks/>
          </p:cNvCxnSpPr>
          <p:nvPr/>
        </p:nvCxnSpPr>
        <p:spPr>
          <a:xfrm>
            <a:off x="389791" y="3964116"/>
            <a:ext cx="2508738" cy="100753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980AF8-7C2E-40C5-A6AE-BB63AEB9BC70}"/>
              </a:ext>
            </a:extLst>
          </p:cNvPr>
          <p:cNvCxnSpPr>
            <a:cxnSpLocks/>
          </p:cNvCxnSpPr>
          <p:nvPr/>
        </p:nvCxnSpPr>
        <p:spPr>
          <a:xfrm>
            <a:off x="3549163" y="3788118"/>
            <a:ext cx="0" cy="179641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C19CE7-0176-4177-8102-A399D1DE067F}"/>
              </a:ext>
            </a:extLst>
          </p:cNvPr>
          <p:cNvCxnSpPr/>
          <p:nvPr/>
        </p:nvCxnSpPr>
        <p:spPr>
          <a:xfrm>
            <a:off x="504093" y="5366087"/>
            <a:ext cx="274906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E123CA-7147-4B12-B62F-BE15C2481083}"/>
              </a:ext>
            </a:extLst>
          </p:cNvPr>
          <p:cNvSpPr txBox="1"/>
          <p:nvPr/>
        </p:nvSpPr>
        <p:spPr>
          <a:xfrm>
            <a:off x="3808229" y="2567081"/>
            <a:ext cx="39055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How do lines look?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solid	dashed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dotted</a:t>
            </a: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BD7E4B-22C3-423A-8788-789D5017ED77}"/>
              </a:ext>
            </a:extLst>
          </p:cNvPr>
          <p:cNvCxnSpPr/>
          <p:nvPr/>
        </p:nvCxnSpPr>
        <p:spPr>
          <a:xfrm>
            <a:off x="4395269" y="4686323"/>
            <a:ext cx="2749061" cy="0"/>
          </a:xfrm>
          <a:prstGeom prst="line">
            <a:avLst/>
          </a:prstGeom>
          <a:ln w="57150" cap="flat" cmpd="sng" algn="ctr">
            <a:solidFill>
              <a:schemeClr val="accent6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959261-00CB-48BB-A27F-E57162112B8B}"/>
              </a:ext>
            </a:extLst>
          </p:cNvPr>
          <p:cNvCxnSpPr/>
          <p:nvPr/>
        </p:nvCxnSpPr>
        <p:spPr>
          <a:xfrm>
            <a:off x="4395269" y="4152748"/>
            <a:ext cx="2749061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7C334B-91B5-4C61-8B2D-F8248005BE04}"/>
              </a:ext>
            </a:extLst>
          </p:cNvPr>
          <p:cNvCxnSpPr/>
          <p:nvPr/>
        </p:nvCxnSpPr>
        <p:spPr>
          <a:xfrm>
            <a:off x="4380614" y="5366087"/>
            <a:ext cx="2749061" cy="0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CD6043-3959-4394-8BA0-F7C1B32EE504}"/>
              </a:ext>
            </a:extLst>
          </p:cNvPr>
          <p:cNvSpPr txBox="1"/>
          <p:nvPr/>
        </p:nvSpPr>
        <p:spPr>
          <a:xfrm>
            <a:off x="7403124" y="2567081"/>
            <a:ext cx="39055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What shapes and patterns can lines have?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straight 	zigzag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wavy</a:t>
            </a: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8ADFD9-69A0-430F-86B5-EEEDEE8BCA9D}"/>
              </a:ext>
            </a:extLst>
          </p:cNvPr>
          <p:cNvCxnSpPr/>
          <p:nvPr/>
        </p:nvCxnSpPr>
        <p:spPr>
          <a:xfrm>
            <a:off x="8041146" y="4574779"/>
            <a:ext cx="2749061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DB1A73-28E6-4000-81C9-C9017DB73CB4}"/>
              </a:ext>
            </a:extLst>
          </p:cNvPr>
          <p:cNvGrpSpPr/>
          <p:nvPr/>
        </p:nvGrpSpPr>
        <p:grpSpPr>
          <a:xfrm>
            <a:off x="7995138" y="4787518"/>
            <a:ext cx="2795069" cy="509723"/>
            <a:chOff x="7995138" y="5121626"/>
            <a:chExt cx="2795069" cy="5097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0A550C-24A5-4F1B-B015-90424C049671}"/>
                </a:ext>
              </a:extLst>
            </p:cNvPr>
            <p:cNvCxnSpPr/>
            <p:nvPr/>
          </p:nvCxnSpPr>
          <p:spPr>
            <a:xfrm flipV="1">
              <a:off x="7995138" y="5121626"/>
              <a:ext cx="410308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138FB8-1E0B-48FF-AA58-3AFC6D10A9CE}"/>
                </a:ext>
              </a:extLst>
            </p:cNvPr>
            <p:cNvCxnSpPr/>
            <p:nvPr/>
          </p:nvCxnSpPr>
          <p:spPr>
            <a:xfrm flipV="1">
              <a:off x="8757138" y="5168447"/>
              <a:ext cx="410308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2BA9C25-C9F4-457B-8B3D-3A0C237A1DE0}"/>
                </a:ext>
              </a:extLst>
            </p:cNvPr>
            <p:cNvCxnSpPr/>
            <p:nvPr/>
          </p:nvCxnSpPr>
          <p:spPr>
            <a:xfrm flipV="1">
              <a:off x="9478107" y="5168447"/>
              <a:ext cx="410308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A4EAEBC-0C5B-4280-9E82-2EBDC3432366}"/>
                </a:ext>
              </a:extLst>
            </p:cNvPr>
            <p:cNvCxnSpPr/>
            <p:nvPr/>
          </p:nvCxnSpPr>
          <p:spPr>
            <a:xfrm flipV="1">
              <a:off x="10087707" y="5168447"/>
              <a:ext cx="410308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5F85083-866A-45AE-95C6-8C1915A3F035}"/>
                </a:ext>
              </a:extLst>
            </p:cNvPr>
            <p:cNvCxnSpPr>
              <a:cxnSpLocks/>
            </p:cNvCxnSpPr>
            <p:nvPr/>
          </p:nvCxnSpPr>
          <p:spPr>
            <a:xfrm>
              <a:off x="9184145" y="5150175"/>
              <a:ext cx="293962" cy="4811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099523-AC57-4F86-B544-754C470759F4}"/>
                </a:ext>
              </a:extLst>
            </p:cNvPr>
            <p:cNvCxnSpPr>
              <a:cxnSpLocks/>
            </p:cNvCxnSpPr>
            <p:nvPr/>
          </p:nvCxnSpPr>
          <p:spPr>
            <a:xfrm>
              <a:off x="8399584" y="5121626"/>
              <a:ext cx="357554" cy="50972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6C4B4-D004-4031-95C5-68556A7B7060}"/>
                </a:ext>
              </a:extLst>
            </p:cNvPr>
            <p:cNvCxnSpPr>
              <a:cxnSpLocks/>
            </p:cNvCxnSpPr>
            <p:nvPr/>
          </p:nvCxnSpPr>
          <p:spPr>
            <a:xfrm>
              <a:off x="9888415" y="5168447"/>
              <a:ext cx="199292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E197214-BB46-4B77-B82D-81100DF6545B}"/>
                </a:ext>
              </a:extLst>
            </p:cNvPr>
            <p:cNvCxnSpPr>
              <a:cxnSpLocks/>
            </p:cNvCxnSpPr>
            <p:nvPr/>
          </p:nvCxnSpPr>
          <p:spPr>
            <a:xfrm>
              <a:off x="10498015" y="5168447"/>
              <a:ext cx="292192" cy="46290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10B729-55F1-4FB2-8E2F-1F91DD4DF1C9}"/>
                  </a:ext>
                </a:extLst>
              </p14:cNvPr>
              <p14:cNvContentPartPr/>
              <p14:nvPr/>
            </p14:nvContentPartPr>
            <p14:xfrm>
              <a:off x="7964813" y="5465193"/>
              <a:ext cx="2901726" cy="371068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10B729-55F1-4FB2-8E2F-1F91DD4DF1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28816" y="5429202"/>
                <a:ext cx="2973360" cy="44269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580C5AED-B48E-4D6F-8908-988E14DE2B26}"/>
              </a:ext>
            </a:extLst>
          </p:cNvPr>
          <p:cNvSpPr txBox="1"/>
          <p:nvPr/>
        </p:nvSpPr>
        <p:spPr>
          <a:xfrm>
            <a:off x="2268415" y="6286947"/>
            <a:ext cx="675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 we are going to be making lines with pieces of tape.</a:t>
            </a:r>
          </a:p>
        </p:txBody>
      </p:sp>
    </p:spTree>
    <p:extLst>
      <p:ext uri="{BB962C8B-B14F-4D97-AF65-F5344CB8AC3E}">
        <p14:creationId xmlns:p14="http://schemas.microsoft.com/office/powerpoint/2010/main" val="222908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2C621A-4C70-4BA5-946F-CBCE7F3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Jokerman" panose="04090605060D06020702" pitchFamily="82" charset="0"/>
              </a:rPr>
              <a:t>Color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328B-73E4-4276-BAAA-B64720952961}"/>
              </a:ext>
            </a:extLst>
          </p:cNvPr>
          <p:cNvSpPr txBox="1"/>
          <p:nvPr/>
        </p:nvSpPr>
        <p:spPr>
          <a:xfrm>
            <a:off x="428441" y="2478340"/>
            <a:ext cx="62109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Primary Colors -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red, blue, yellow</a:t>
            </a: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9AC72-D7DA-4A92-82EE-7C0C16D1A4E3}"/>
              </a:ext>
            </a:extLst>
          </p:cNvPr>
          <p:cNvSpPr txBox="1"/>
          <p:nvPr/>
        </p:nvSpPr>
        <p:spPr>
          <a:xfrm>
            <a:off x="428440" y="3407568"/>
            <a:ext cx="584926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Secondary Colors -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Mix primary colors to create secondary colors - green, orange, purple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6DEFD7-7949-412A-85E8-89BF2795190A}"/>
              </a:ext>
            </a:extLst>
          </p:cNvPr>
          <p:cNvSpPr txBox="1"/>
          <p:nvPr/>
        </p:nvSpPr>
        <p:spPr>
          <a:xfrm>
            <a:off x="434530" y="4662676"/>
            <a:ext cx="53566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Tertiary (tur-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shee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er-ee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) Colors - </a:t>
            </a: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Mix either a primary color with a secondary color or two secondary colors to create tertiary colors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76301-1C61-4D53-89E1-5D591D30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1981" y="1509139"/>
            <a:ext cx="4519246" cy="43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0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2C621A-4C70-4BA5-946F-CBCE7F3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Jokerman" panose="04090605060D06020702" pitchFamily="82" charset="0"/>
              </a:rPr>
              <a:t>Color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328B-73E4-4276-BAAA-B64720952961}"/>
              </a:ext>
            </a:extLst>
          </p:cNvPr>
          <p:cNvSpPr txBox="1"/>
          <p:nvPr/>
        </p:nvSpPr>
        <p:spPr>
          <a:xfrm>
            <a:off x="428441" y="2725811"/>
            <a:ext cx="345775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Warm Colors</a:t>
            </a:r>
          </a:p>
          <a:p>
            <a:pPr>
              <a:lnSpc>
                <a:spcPct val="150000"/>
              </a:lnSpc>
            </a:pPr>
            <a:endParaRPr lang="en-US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ea typeface="Tahoma" panose="020B0604030504040204" pitchFamily="34" charset="0"/>
                <a:cs typeface="Tahoma" panose="020B0604030504040204" pitchFamily="34" charset="0"/>
              </a:rPr>
              <a:t>*We will be using these today in our fall tree project</a:t>
            </a:r>
            <a:endParaRPr lang="en-US" sz="12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99AC72-D7DA-4A92-82EE-7C0C16D1A4E3}"/>
              </a:ext>
            </a:extLst>
          </p:cNvPr>
          <p:cNvSpPr txBox="1"/>
          <p:nvPr/>
        </p:nvSpPr>
        <p:spPr>
          <a:xfrm>
            <a:off x="8405445" y="5095691"/>
            <a:ext cx="5849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Cool Colors</a:t>
            </a:r>
            <a:endParaRPr lang="en-US" sz="1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76301-1C61-4D53-89E1-5D591D309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5092" y="1512634"/>
            <a:ext cx="4519246" cy="43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2C621A-4C70-4BA5-946F-CBCE7F3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Jokerman" panose="04090605060D06020702" pitchFamily="82" charset="0"/>
              </a:rPr>
              <a:t>Examples of Trees in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9328B-73E4-4276-BAAA-B64720952961}"/>
              </a:ext>
            </a:extLst>
          </p:cNvPr>
          <p:cNvSpPr txBox="1"/>
          <p:nvPr/>
        </p:nvSpPr>
        <p:spPr>
          <a:xfrm>
            <a:off x="961841" y="4789072"/>
            <a:ext cx="3457758" cy="96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Tiger in a Tropical Storm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By  Henry Rousseau </a:t>
            </a:r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ainting of a tree&#10;&#10;Description generated with high confidence">
            <a:extLst>
              <a:ext uri="{FF2B5EF4-FFF2-40B4-BE49-F238E27FC236}">
                <a16:creationId xmlns:a16="http://schemas.microsoft.com/office/drawing/2014/main" id="{3C9CCB49-67FA-46DC-B945-775470C199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923" y="2273282"/>
            <a:ext cx="3295152" cy="26328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6044C1-2ECB-4FAE-94E2-6AE5E55EE1E3}"/>
              </a:ext>
            </a:extLst>
          </p:cNvPr>
          <p:cNvSpPr txBox="1"/>
          <p:nvPr/>
        </p:nvSpPr>
        <p:spPr>
          <a:xfrm>
            <a:off x="4906382" y="5580380"/>
            <a:ext cx="3457758" cy="185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Papaya Tree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By Georgia O’Keeffe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mage result for papaya tree by georgia o'keeffe">
            <a:extLst>
              <a:ext uri="{FF2B5EF4-FFF2-40B4-BE49-F238E27FC236}">
                <a16:creationId xmlns:a16="http://schemas.microsoft.com/office/drawing/2014/main" id="{63DF022E-1556-4F63-BB26-4CADA14E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731" y="2641356"/>
            <a:ext cx="2508624" cy="29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5D0D52-B620-4D84-9FA8-0F10A180B1E6}"/>
              </a:ext>
            </a:extLst>
          </p:cNvPr>
          <p:cNvSpPr txBox="1"/>
          <p:nvPr/>
        </p:nvSpPr>
        <p:spPr>
          <a:xfrm>
            <a:off x="8604739" y="5421924"/>
            <a:ext cx="3457758" cy="185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Tree of Life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By Gustav Klimt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4A7D83-AF42-406C-AF00-2FC6C47BC9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97764" y="2363684"/>
            <a:ext cx="2299189" cy="30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24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2C621A-4C70-4BA5-946F-CBCE7F3C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Jokerman" panose="04090605060D06020702" pitchFamily="82" charset="0"/>
              </a:rPr>
              <a:t>Fall Trees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044C1-2ECB-4FAE-94E2-6AE5E55EE1E3}"/>
              </a:ext>
            </a:extLst>
          </p:cNvPr>
          <p:cNvSpPr txBox="1"/>
          <p:nvPr/>
        </p:nvSpPr>
        <p:spPr>
          <a:xfrm>
            <a:off x="1002323" y="2438595"/>
            <a:ext cx="6722909" cy="1391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Examples of what we will create today…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Jokerman" panose="04090605060D0602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www.notimeforflashcards.com/wp-content/uploads/2010/09/034-225x300.jpg">
            <a:extLst>
              <a:ext uri="{FF2B5EF4-FFF2-40B4-BE49-F238E27FC236}">
                <a16:creationId xmlns:a16="http://schemas.microsoft.com/office/drawing/2014/main" id="{D3B23033-8F36-40FD-8D9E-4223793EB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4196">
            <a:off x="536550" y="3204248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546D4C9D-55C5-441E-87BB-2FB952DBD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725232" y="1267385"/>
            <a:ext cx="4219388" cy="3191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6F712D-6C29-42C6-9CCD-BBD527FB1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8826" y="3682871"/>
            <a:ext cx="3035886" cy="2652546"/>
          </a:xfrm>
          <a:prstGeom prst="rect">
            <a:avLst/>
          </a:prstGeom>
        </p:spPr>
      </p:pic>
      <p:pic>
        <p:nvPicPr>
          <p:cNvPr id="17" name="Picture 16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843891C-1B4A-403D-92FB-B4048B177E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742857">
            <a:off x="5858289" y="3946686"/>
            <a:ext cx="2542736" cy="21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17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469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Jokerman</vt:lpstr>
      <vt:lpstr>Tahoma</vt:lpstr>
      <vt:lpstr>Office Theme</vt:lpstr>
      <vt:lpstr>ART! ART! ART! </vt:lpstr>
      <vt:lpstr>ART RULES </vt:lpstr>
      <vt:lpstr>Line and Color in Art</vt:lpstr>
      <vt:lpstr>LINE</vt:lpstr>
      <vt:lpstr>Line</vt:lpstr>
      <vt:lpstr>Color</vt:lpstr>
      <vt:lpstr>Color</vt:lpstr>
      <vt:lpstr>Examples of Trees in Art</vt:lpstr>
      <vt:lpstr>Fall Trees</vt:lpstr>
      <vt:lpstr>Material list: </vt:lpstr>
      <vt:lpstr>- Pick white or black paper for your background  - Pencil your name on the back of your paper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ART! ART! ART!</dc:title>
  <dc:creator>Karen R</dc:creator>
  <cp:lastModifiedBy>Karen R</cp:lastModifiedBy>
  <cp:revision>3</cp:revision>
  <dcterms:created xsi:type="dcterms:W3CDTF">2018-09-17T03:14:47Z</dcterms:created>
  <dcterms:modified xsi:type="dcterms:W3CDTF">2022-03-16T19:34:18Z</dcterms:modified>
</cp:coreProperties>
</file>