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6" r:id="rId3"/>
    <p:sldId id="277" r:id="rId4"/>
    <p:sldId id="324" r:id="rId5"/>
    <p:sldId id="348" r:id="rId6"/>
    <p:sldId id="355" r:id="rId7"/>
    <p:sldId id="354" r:id="rId8"/>
    <p:sldId id="349" r:id="rId9"/>
    <p:sldId id="304" r:id="rId10"/>
    <p:sldId id="329" r:id="rId11"/>
    <p:sldId id="344" r:id="rId12"/>
    <p:sldId id="357" r:id="rId13"/>
    <p:sldId id="359" r:id="rId14"/>
    <p:sldId id="358" r:id="rId15"/>
    <p:sldId id="352" r:id="rId16"/>
    <p:sldId id="356" r:id="rId17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3CF75E06-0A5E-4CAA-8F8A-297BCF7E436D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7C57AF4-F36E-457A-989A-6FA35E5DC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5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15765619-3F75-4596-89BF-B666214D6BF8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8A83237D-443A-4BFA-B304-0DBE68EF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3237D-443A-4BFA-B304-0DBE68EF14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3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1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5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4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0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8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49BD-9980-4659-8179-40264CD54562}" type="datetimeFigureOut">
              <a:rPr lang="en-US" smtClean="0"/>
              <a:t>5/21/2016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ABCA-90DD-4409-971E-07511FEC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343400" y="3962400"/>
            <a:ext cx="4343400" cy="1762125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 smtClean="0">
                <a:solidFill>
                  <a:srgbClr val="77933C"/>
                </a:solidFill>
              </a:rPr>
              <a:t>Roy Lichtenstein</a:t>
            </a:r>
            <a:endParaRPr lang="en-US" sz="4000" b="1" dirty="0">
              <a:solidFill>
                <a:srgbClr val="77933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895600" y="5257800"/>
            <a:ext cx="5819632" cy="1752600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Pop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Art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Self-Portrait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AutoShape 4" descr="data:image/jpeg;base64,/9j/4AAQSkZJRgABAQAAAQABAAD/2wCEAAkGBxQSEhQUEhQUFBUUFBQUFBQUDxQUFA8UFBQWFhQUFBQYHCggGBolHBQUITEhJSkrLi4uFx8zODMsNygtLisBCgoKDg0OFxAQGiwkHBwsLCwsLCwsLCwsLCwsLCwsLCwsLCwsLCwsLCwsLCwsLCwsLCwsLCwsLCwsLCwsLCwsLP/AABEIAOsA1gMBEQACEQEDEQH/xAAaAAADAQEBAQAAAAAAAAAAAAAAAQIDBAUG/8QARxAAAgECAgUHBwgJAgcAAAAAAAECAxEEMRIhQVFxBQYTYYGRsRQiMlKSocEWQkNTctHS8BUjYnOCg6LT4ZOyJJSjwsPk8f/EABoBAQEBAQEBAQAAAAAAAAAAAAABAgMEBQf/xAA1EQEAAQMBBQUGBgIDAQAAAAAAAQIDERIEITFBUQUTFJGhFVJhcbHRMkKB0uHwksEigvEz/9oADAMBAAIRAxEAPwD1KOHUYqyPz2quZqfbt0xMt6Nk8l3IkV6fi7Tbh1U6MevXw1Fp083OY+C1CN8vA1Nyj3WdDSNOL2DXb900tPJI7jc93jOlnCJYeO1PsZynRDWAsPT3X4mZu0Rwg0ycqcdy7jn3sdF0DoI+qu41qjHD6ppJUIequ4zTc3b/AKk0LWCpv5qOlN3PH64SaT8np5NJ8Ea723HXzlNEh06eWia8TRwwvdyz6CG5HOb853fWV7sdBH1UZ8RXHP1le7iVdHD1V3DxVc8Z9ZTu4N04equ9/ea8TOP5n7ndjoovNW7TPiKus+cndwjyaH5Z08TV1nzk0Dyanti/aN07Zjjq/wApSbaVQjut2s51bXVPCZ/yle7g3h4nLxN335817uDVCJrxVyYxqnzlO7geTreI2i5PGurzNDlxDSfmtvf1HSbtccK585bpsxO+YeZi6Kb9FX2uy1nSi/c51T5yzVbpjk6Xkjhzlu1CoLWiTwdZdlO2osTG5ykpfEzMrDaGZjMo20tR2zOmIYxvZX13OdU72i1nKWjjInIa6R0itjBuRKq1iE31nJUhSfA1EhdgmVNozkK5cBgWhlkRe81kNpED0QmQ4kVE0WFgtAsGXnVYWlLids7odY3xDCpn2G44OV1rNao8DEc0tFcrsqNQmGcQtVX+USYNMNFWfV3GdJpg+lf5QNMB1n1dxMGmB0z6u4Yg0wFiH1Ps/wAlxBohosQ+ruf3kxHRNBqtw9/3mZiDSrpupE0mknWe73/4Gk0jpOr3/wCBgwpVVufeTBpkdMt39X+Bpg0yjpf2X3o1p+JpLpOp94wuD6S2x94waTVXen7iYTSPKv2X7jWn4mg1i+qXu+8afiaDeIXX7jOJTSjpl1lxK6ZOdVJ5auPwLTT1lMS5aru7m43OkcHNKGvsOkTuc7jWuvR+yjNPMt8Gciw6EihogtERpFmZVLZUUiKGA0iZQ4xEyNGZAwEA2AkgHYAAZArlEMqmwC4EtlgTpFwJci4VnUZqlyuNayy+yjNPMt8Gciw6IRoXYyGgikRSAtEDILiiShxJIbAEA0iB2ARRLYCKq0ZRNyqTKFIQEVUsqBoQqGioWjcucOd1rWWXBGKS3wZTNw6IRoaGQkBcSSCxMiiCkiB3AAhogaCqZAIIGgIkaUgLRBEihIBSZYCCgBXKEVDgsyS5XeSsR8EShqjgwkbhtKRRqZCSAuJJDIGBcUSQNECSKKREEUJU2A0SQBEyRYUWAaJImSKEUDQCsFFgJaKhJFU8icXC7yXiPgvAlDdvg5WdW1WIKRA0iCkAIgpEFRIGwEkAwHEkgkhCmggATAAGBLKqWUNEQ2gCIkTJFEpFVMyw5XeTSqvh4GaVt8HO4nTLa7EDSIHYgaQABSRA0QMAAACIkUyAAQFWIFYoZBLRYElDiwGwJbATKCwVnM1Djd5N8Ts4GKFt8HLI6w6KiZkXEkhkABLNC4mQ0QO4BcAAcSSKATAVgG2AmwGA7ERFjWVCQCuBLZQNgVsIMKz1dp0pcbs72lR58WZh0o4QxsbaXFEkXFmZDZAAJlFIgYA0QIoogqJJDAGQACAbQAEDASKCwVLRRFihWKKRBnXWrtNUcXnu8VT+JIdbfBlc02qJENAURQmAMKcWSUWyQDYAih3IKRAEAUDEAQFECCBgCQUASyiShMoSYkRjJakatxvl57vE55Eh0t/hZG3RojKACiKSAsii4QNgUmQJsoEyCrgMgIiQ5EgTEsiyBXAVyodyKAEywIKCwCsUcmOdrHW04XXRPZwMQ3b/AAoSLl0URDsAEU0FUyBMIEBaIJKEwKTCrRlAmAMAsA2yQJNBIAYDciYC0i4EplFIgGBx49ZHa04XXRNeC8DnDpb/AAoK0LgUiIqxGhYAuFNhA0A0A7EyBoBICrgDILhkSQMAsEJxGVFhlESNQqbFVegZymQqe5M1vlJqgnFrYXTPRNcdXLiOUKUJWqVKcHa9pVIp232bOlOz3aozTTM/o6UUV1xmmJn9HFj+V6EmoxrQbtpOzukvtZbcjta2W9ETVNE4c7ti7G+aZfOc4OcuIjXnCnLQjB6Kjowley1y1rafU2PY7U2aZqjOd76ux7FaqsxVVGZn5udc8cRbX0T63Sz7mdvZ9jOcOs9m2eWfNoue1f1KH+nL8RrwNnox7Kte9V5/wl89MRe9qXDotXjf/wCknYLHRr2XZ6z5h89MRq1Ul/Kz95n2dY6L7Ms9Z8zp89a+2NKX8El4SOc9l2eWfMns21ymf7+jelz4mvSo03wlON9+1iezLXLLnV2ZGd1c+gnz4qbKNNZ5uUuBI7LtdZI7Lp51yIc+am2jTfByXxY9l2s53k9l08q59FT59Tv5tGmuMpPwaLPZlqSnsuOdc+jN8+K31dLum937XHvJHZdnrLfsy370+n2c2I534mWThD7NNX/qv+WdKezrEcs/q609nWaeOZ+c/bDmnzmxT+lfZCCXuR0jYrEflhuNhsR+X1lM+cmKas60+yy8Ea8LZ92CNisROdI+UmK+ul22fijM7HYn8sL4Ox7rorc7sTK1pRhbPRgvO63pX9xyp7O2eOMZ/VinYLMcYz+rKfOnFP6W3CEF8Dcdn7PH5fWWo2Kx7vrIXOjFfWv2IfhHgNn936/c8DY931n7r+VmK+sXHoqf4Sez9n931n7s+AsdPWfucuduKf0iXClT+4ez9n936pHZ9iOXrLNc6cV9b/06f4TXgNn936teBse76z9ylznxb+mkuCivBGo2OxHCmCNhse79WM+XcS3d16vZUkvcjUbPaj8seTpGyWYjGiPJj09ap86rP+KcjpFFEcIhrRao5RHklYao9TTTeyTs32PWy7km5bjf0N8nz9Wbey1KVu1tLwLqZi/RPOPOHVyBRvWlF2TUJX0tetSisthw2qqYtxMdfu8faFU6ImOqOU4OeJrXsn0k9Tb9Z5ZmtnxTZox0h6dnnTYox0V+iHZelr2qMbPqWlJP3HWK4Sdp3z/P+olX6Cnun7NPw6QupnxlPw9f2rfIEvW74x/ETWkbbHT++QqcgSj85dqS/wC4aoWNtpnl/fIv0DLbLsVNv42Go8ZHT1Jchz26fs0/7g1L4un4ev7Q+RHtk1vvTy9mTGU8Z8PX7xBy5Kgvnub3JSXhCQysbTXPLHl94ZywEVrd0ut1P7Iy1F6qd32/cmOHov5/9c/7Ay3rvRy9I/c3jydT+d0n8KlqW+TnCCS67ky5zfrnhj0/1Mz6Lli6NJeZCMpZb++UrpcFf7SGMpFq7c/FO7+9PrOPkyhy27+fRoTSVrdFFNdaln33GludkjH/ABrqifmt8sU39BSj/JhLwUX7xhnwtcfnnzn+TXKdLbSp/wDLJe/pH4DCTs9z3p/y/g3jaD+jp+xbwiSYlmLN6Oc+f8kq+Gz6OF/3tXwdKxmYq6taL/DVPlH7h5RQ9WC7f/XJNNX9/wDTu73Wf7/3JVqeyNP2o/GkXE/H+/qTRc6z6/uS6tPdH2qb/wDAWIn+/wDppufH1/ePKqayjSfGLfhSRcSd1c6z/f8AtIXKaVraK+xGokuzpEhpa7iZ/nH7ZZ1OVG85v/Qpp992xpWNniI4essf0lL1qnDpbLuikXS14enpHl92EsRe94xbebbm33uRrDpFGOEz6fZ18gX6V6Op6D7tKJw2rHdxnr93h7RiJojPX7o5dX/E1v3s/E1sv/wo+UPRsf8A8aPlDhO71AIRABTIYAMCxTAsRcKhNxd02nvTsEmmJ3TDV4ufrz9uX3kwzFq37seTIrpiAFwLEMEVMCwMCwTAC4ABYIVgCwMHYGBYLgWCYAHr81EunldX/VP/AHRPJt0z3UY6/wCpfL7T3UR8/uz5zwtiq32k898U/ib2Kc7PR8nfYKs2KXmHpy9uCCABpEXc1lQks4y9l/najMVU9UiunqcMNOWUJtb1BteAmuiOMwk3KInEzCJ02s4tcU0WKonhLUTE8DdCVr6MrLbouy/NmTVTwyaqc4yccPN2tGTurq0W7rehNdMcZhJrpjjLqpcjV5ZUp/xLR/3WOVW02aeNUOdW02o/NH1arkDEfV9Xpw+8xO2Wfe+qeKtdfqp83MR9Xlb6SG3+InjbHvekp4uz19JZS5FrrS/Vu0c3qa7N/YajarU4/wCXFuNotTjfxVDkGu1pKF01fNJ52tZ67knbLMTiZZnabUTiZVHm7ibpdHbrc42S63ck7bYx+L6pO12ev1b/ACWrb6fHTer3GPaFrpPkx4230lE+bVZbYPhPLvRY2+1PXyWNst/FEub1e17Reu1lNX46zUbbazxajareSjzexLt+rz3zgu/XqE7bYj831J2u1H5vqv5NYjJxiv5kPvJ4+z19JTxlrr6SJ82sQlfRi9drKrTb455CNvszznykjbLUzx9JafJavt6Ncaifhcz7Qs8s+SeNtcs+TOfNysstGWtZS37ddtRqNutc8rG12+ZfJyvfRtFv95Gzy29vuZfHWcZz6Hi7WM/6TiObuIg7dG5a2rwakuN1ks8y07bZq/Nj5pTtlmrfnHz3PY5nYdwVSUo2d1Gzi1La32Hi7RrirTFM/F8rtW5FU0xEvTxXNOFatUqVKjWk00orJJJWfXqOFntGbdumiI4OdnbqrdummmODmXJWGh5qpaVm/OlOTb2bLI1O036t+rH6PV396rfNWPk1WHpJ3VKmn9hbrGe8uzGJqlNVzGJqlU1Fu+hTva1+jjdLuMxNUc585SMxznzaRqPJauCsZmmEmmGvTy3vvM6I6M6ISsRL1n3jRHRdFPRTry3saITRCXVb2saYaimB0j3lxC4gkwLREGkMAUiYMHpjCYLpXvGmF0wTqF0mE6RcLgrhRpFwuEuTGIMQVy4XEDSYwmIFxgwekMJh18m4iSnq13zucb1ETS43aIml341eJ57b5le6WlWXmtrdYlMf8sOlqN752r6T4s+jTwh9SnhBIKAKTISpEQAUiAAABAlomZQIILBQAkVUtAyLAFgoYCKJZVK4AEDCujAvzjF3g5XOD18ZDUnvPHbl8uviifoGo/E6WeLwq/pPie6nhD6VHBmaaMiqRElcSSkmQMAAYDiiSkqAEQJsoACwMkABSKBsgGUQyqRVAMAK1wvpGK+DlXwe7i8keG3xfKr/ABMKq8w3T+J1s8Xi1l5z4ntp4PfTwZtGm4CQXKokFoksybJAAKIhBVJBFaJMmScRkyeiTJkihACKE0FJADRQgqWUIrSWwp3CS6MEry/O853ODlcnc9nFyskeO3GXy6+KZej3CPxOlp4VfN8We+nhD308GZpsyKaBK0ZZK5VNEQ0AyKEBomSWZG0chZlCsMqho0qSgYUBCYUpMsCSqQXJNFMhIEy7OTY+c+HxON6dzjd4PT5RyW081nm+bPE5R8zuJHFu1xeFiV5zXWz30cIfQo4QysabAVUSJLRIyyVitKIgQARVwlYkxlJg0wiopGZRaiTKZaOCM5ZyzlE1EtRKNE1lcolEuViQFARLRWk2KEkMgsUCWoiTLv5GheTv1HDaJxS435xD0OUllxPPafP5qavFk5t23zk3eT4s+lEYh9KN0EwqUytKREWpMmEwVwqkRFXIE2FgkVZXEjK4mZSWhllrKepLcZiN7MRvZSNQ1CSqEBnI00cWJSUFUgBFCCnDaJZl6PIy1y7DzbRwhwv8nbjIeauts40PFM71VF+rbXd2GqY3Z+K2+L5ZOzPovq43HcYAQXEkkrsZCZSFwiSZSZWoGcplEkaWAkRZWkRlUWSUlVyCoskwklJ6hHEhCZpRcCZMsLBJgZs02LlQNkwGmBLZR6fIb1yXUjzbTwh5to5PRxa82PF5nCnj+jwzxFSVqcuD8DtbpzELb/FD5Ro9r60AopEFRMyNTKJZViVwlYkxlmd7TSM4TCSqGFJAVpEwmApDBhqmZmGZQ5FiFwhmmhcYME2AkiiSqTYVLZTBxISbQR6/IcdbfUea/GcPJtM8Hfyo/NjqMznMRPKHhjjLmnNtSS2prvVhTVpKKopqzLy/0ZLXrXedu/h9CNpolgsJLczp3lPV17ynqXRdRdS5aU8JJ5JmZuRDM3aaeMuqtye0lqbe22uxypvRMy5034mZzO5jPBSXzWbi7TPNqL9HVM8NJa2mthYuRPNqm9RM4iTp4dvY+4lVcRzWquIji6qeD1ei+05Td+LhN6OrF0Xu3nTVDpFyOpeTS3Ma6TvqOodGW73DXBF2nqp4WXqk7yOqd9T1dPkbaVkstZy72Mzlz8RTE71TwDtfbuJF6M/BinaYzieDmlhZeqdYuU9XeL1HHKVQbdra8rdZdcRGVm7TEZyvyGW73oz3tLHiaOo8mcU7l7yJO/pqndLnnRedjpFUO1NyJ5oVFvYy6ohrXTHMnRd8n3DVGE7ymObWODluMzdp6uc7TRHNvT5PdtbRzm9HJxna4zuh24a1NZme8nOYje8l27VXIxmJUrdRimKpmZlKZaUVdO5mUiImGsKavkZyuIW6aEqUaSTyRmapWapOurZFcam1GCsyxETkwiS+OzrLVPCG8QLahyTA0TCkoKzJlFKmtWo1M7lhhOKuxE7oXAw61PiK2YbRijnMjSCJJCZLWWOBPFnURYVKiXKJkWEwyb8TaplkWEiZJoEyumjMkHIQkhLUM724cdV2Z2p3nNy4vXY6292Vw//Z"/>
          <p:cNvSpPr>
            <a:spLocks noChangeAspect="1" noChangeArrowheads="1"/>
          </p:cNvSpPr>
          <p:nvPr/>
        </p:nvSpPr>
        <p:spPr bwMode="auto">
          <a:xfrm>
            <a:off x="155575" y="-2560638"/>
            <a:ext cx="485775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s://www.jewishvirtuallibrary.org/jsource/images/People/lichte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78596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telephonewallpaper.com/artwork/roy-lichtenstein--mmaybe_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012" y="1143000"/>
            <a:ext cx="215038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blogs.artinfo.com/artintheair/files/2012/10/Newsweek-cover-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1143000"/>
            <a:ext cx="3759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4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457200"/>
            <a:ext cx="423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First: the primary colors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949" y="1295400"/>
            <a:ext cx="44975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 used mostly primary colors in his art. </a:t>
            </a:r>
          </a:p>
          <a:p>
            <a:r>
              <a:rPr lang="en-US" sz="3200" b="1" dirty="0" smtClean="0">
                <a:solidFill>
                  <a:srgbClr val="77933C"/>
                </a:solidFill>
              </a:rPr>
              <a:t>What are primary colors?</a:t>
            </a:r>
            <a:endParaRPr lang="en-US" sz="3200" b="1" dirty="0">
              <a:solidFill>
                <a:srgbClr val="77933C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95429"/>
            <a:ext cx="2254531" cy="208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2514600"/>
            <a:ext cx="4038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Primary colors are </a:t>
            </a:r>
            <a:r>
              <a:rPr lang="en-US" sz="1400" dirty="0" smtClean="0"/>
              <a:t>the </a:t>
            </a:r>
            <a:r>
              <a:rPr lang="en-US" sz="1400" dirty="0"/>
              <a:t>most basic ones. </a:t>
            </a:r>
          </a:p>
          <a:p>
            <a:endParaRPr lang="en-US" sz="1400" dirty="0"/>
          </a:p>
          <a:p>
            <a:r>
              <a:rPr lang="en-US" sz="1400" dirty="0"/>
              <a:t>They cannot be made by combining other colors.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They </a:t>
            </a:r>
            <a:r>
              <a:rPr lang="en-US" sz="1400" dirty="0"/>
              <a:t>are: yellow, red and blue. </a:t>
            </a:r>
          </a:p>
        </p:txBody>
      </p:sp>
      <p:pic>
        <p:nvPicPr>
          <p:cNvPr id="10244" name="Picture 4" descr="http://uk.france.fr/sites/default/files/sunr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8" y="4138247"/>
            <a:ext cx="4301292" cy="22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dn.bleedingcool.net/wp-content/uploads/2013/05/i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221" y="4142351"/>
            <a:ext cx="2460500" cy="22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phaidon.com/resource/girlwithb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61" y="4164067"/>
            <a:ext cx="1355239" cy="22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4563" y="457200"/>
            <a:ext cx="408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Draw your self-portrait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rawing a Face: A FREE Gui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3540"/>
          <a:stretch/>
        </p:blipFill>
        <p:spPr bwMode="auto">
          <a:xfrm>
            <a:off x="0" y="1179443"/>
            <a:ext cx="6705600" cy="316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https://encrypted-tbn3.gstatic.com/images?q=tbn:ANd9GcSxBOjq1UeESa5gCT-nWR39c1nNd_HLtHO6vr7aFz63hn2FU9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86400"/>
            <a:ext cx="6287600" cy="124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29609" y="4876800"/>
            <a:ext cx="499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7933C"/>
                </a:solidFill>
              </a:rPr>
              <a:t>Capture any emotion you want!</a:t>
            </a:r>
            <a:endParaRPr lang="en-US" sz="24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Drawing a Face: A FREE Guid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t="37025" r="-1114" b="2704"/>
          <a:stretch/>
        </p:blipFill>
        <p:spPr bwMode="auto">
          <a:xfrm>
            <a:off x="1152525" y="1295400"/>
            <a:ext cx="683895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24563" y="457200"/>
            <a:ext cx="408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Draw your self-portrait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4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4563" y="457200"/>
            <a:ext cx="4084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Draw your self-portrait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00" y="1638300"/>
            <a:ext cx="2743201" cy="2057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0968" y="1640031"/>
            <a:ext cx="2757057" cy="206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4108" y="4541982"/>
            <a:ext cx="2623127" cy="1967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195618"/>
            <a:ext cx="19812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24563" y="457200"/>
            <a:ext cx="2956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Some Examples: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pic>
        <p:nvPicPr>
          <p:cNvPr id="2054" name="Picture 6" descr="http://everyonecandraw.net/Cartoon%20Steps%20JEPG/Secondary%20Heads%20Mix%20&amp;%20Match/JPEG%20Intermediate%20mouths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4843"/>
            <a:ext cx="384585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3600" y="2971801"/>
            <a:ext cx="762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60944" y="4267200"/>
            <a:ext cx="882656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http://www.designthedream.com/wp-content/uploads/2010/11/cartoonnos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9"/>
          <a:stretch/>
        </p:blipFill>
        <p:spPr bwMode="auto">
          <a:xfrm>
            <a:off x="5357364" y="4806331"/>
            <a:ext cx="3048000" cy="151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53724" y="6135632"/>
            <a:ext cx="1172471" cy="183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437613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ernard MT Condensed" panose="02050806060905020404" pitchFamily="18" charset="0"/>
              </a:rPr>
              <a:t>Noses</a:t>
            </a:r>
            <a:endParaRPr lang="en-US" sz="2800" dirty="0">
              <a:latin typeface="Bernard MT Condensed" panose="02050806060905020404" pitchFamily="18" charset="0"/>
            </a:endParaRPr>
          </a:p>
        </p:txBody>
      </p:sp>
      <p:pic>
        <p:nvPicPr>
          <p:cNvPr id="2058" name="Picture 10" descr="http://www.designthedream.com/wp-content/uploads/2010/11/cartoonhai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6" b="6447"/>
          <a:stretch/>
        </p:blipFill>
        <p:spPr bwMode="auto">
          <a:xfrm>
            <a:off x="373015" y="3652642"/>
            <a:ext cx="3817739" cy="29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61352" y="439327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anose="04020705040A02060702" pitchFamily="82" charset="0"/>
              </a:rPr>
              <a:t>Hair</a:t>
            </a:r>
            <a:endParaRPr lang="en-US" sz="2800" dirty="0">
              <a:latin typeface="Algerian" panose="04020705040A02060702" pitchFamily="82" charset="0"/>
            </a:endParaRPr>
          </a:p>
        </p:txBody>
      </p:sp>
      <p:pic>
        <p:nvPicPr>
          <p:cNvPr id="2060" name="Picture 12" descr="https://s-media-cache-ak0.pinimg.com/236x/04/6c/4b/046c4b19426c8c5fc1056eb57014a3d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4"/>
          <a:stretch/>
        </p:blipFill>
        <p:spPr bwMode="auto">
          <a:xfrm>
            <a:off x="23191" y="1144679"/>
            <a:ext cx="2247900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-media-cache-ak0.pinimg.com/236x/04/6c/4b/046c4b19426c8c5fc1056eb57014a3d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2"/>
          <a:stretch/>
        </p:blipFill>
        <p:spPr bwMode="auto">
          <a:xfrm>
            <a:off x="2261152" y="1471703"/>
            <a:ext cx="22479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s-media-cache-ak0.pinimg.com/236x/04/6c/4b/046c4b19426c8c5fc1056eb57014a3d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6" r="42514" b="25804"/>
          <a:stretch/>
        </p:blipFill>
        <p:spPr bwMode="auto">
          <a:xfrm>
            <a:off x="3076893" y="1987134"/>
            <a:ext cx="12922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s-media-cache-ak0.pinimg.com/236x/04/6c/4b/046c4b19426c8c5fc1056eb57014a3d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6" r="45904" b="53874"/>
          <a:stretch/>
        </p:blipFill>
        <p:spPr bwMode="auto">
          <a:xfrm>
            <a:off x="2016638" y="2423363"/>
            <a:ext cx="1216025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s-media-cache-ak0.pinimg.com/236x/04/6c/4b/046c4b19426c8c5fc1056eb57014a3d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76" r="47465" b="39835"/>
          <a:stretch/>
        </p:blipFill>
        <p:spPr bwMode="auto">
          <a:xfrm>
            <a:off x="592860" y="2469769"/>
            <a:ext cx="1180926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2662" y="2632350"/>
            <a:ext cx="1451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oudy Stout" panose="0202090407030B020401" pitchFamily="18" charset="0"/>
              </a:rPr>
              <a:t>EYES</a:t>
            </a:r>
            <a:endParaRPr lang="en-US" sz="2000" dirty="0"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457200"/>
            <a:ext cx="3202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Add Ben Day </a:t>
            </a:r>
            <a:r>
              <a:rPr lang="en-US" sz="3200" b="1" dirty="0" smtClean="0">
                <a:solidFill>
                  <a:schemeClr val="bg1"/>
                </a:solidFill>
              </a:rPr>
              <a:t>dots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01" y="1488623"/>
            <a:ext cx="2049574" cy="189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50523"/>
            <a:ext cx="1981200" cy="264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575" y="3810000"/>
            <a:ext cx="1981200" cy="2641600"/>
          </a:xfrm>
          <a:prstGeom prst="rect">
            <a:avLst/>
          </a:prstGeom>
        </p:spPr>
      </p:pic>
      <p:pic>
        <p:nvPicPr>
          <p:cNvPr id="5124" name="Picture 4" descr="http://www.telephonewallpaper.com/artwork/roy-lichtenstein--girl-with-hair-ribbon_previe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4" t="15452" r="11184" b="9972"/>
          <a:stretch/>
        </p:blipFill>
        <p:spPr bwMode="auto">
          <a:xfrm>
            <a:off x="380947" y="1450523"/>
            <a:ext cx="3838303" cy="479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4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95400" y="457200"/>
            <a:ext cx="5215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Paint it in with primary </a:t>
            </a:r>
            <a:r>
              <a:rPr lang="en-US" sz="3200" b="1" dirty="0" smtClean="0">
                <a:solidFill>
                  <a:schemeClr val="bg1"/>
                </a:solidFill>
              </a:rPr>
              <a:t>colors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9857" y="4698233"/>
            <a:ext cx="47816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Cut </a:t>
            </a:r>
            <a:r>
              <a:rPr lang="en-US" sz="1600" dirty="0"/>
              <a:t>out a speech </a:t>
            </a:r>
            <a:r>
              <a:rPr lang="en-US" sz="1600" dirty="0" smtClean="0"/>
              <a:t>bubble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Glue </a:t>
            </a:r>
            <a:r>
              <a:rPr lang="en-US" sz="1600" dirty="0"/>
              <a:t>it onto </a:t>
            </a:r>
            <a:r>
              <a:rPr lang="en-US" sz="1600" dirty="0" smtClean="0"/>
              <a:t>a </a:t>
            </a:r>
            <a:r>
              <a:rPr lang="en-US" sz="1600" dirty="0" smtClean="0"/>
              <a:t>blue, yellow, or red piece of </a:t>
            </a:r>
            <a:r>
              <a:rPr lang="en-US" sz="1600" dirty="0" smtClean="0"/>
              <a:t> </a:t>
            </a:r>
            <a:r>
              <a:rPr lang="en-US" sz="1600" dirty="0" smtClean="0"/>
              <a:t>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Cut </a:t>
            </a:r>
            <a:r>
              <a:rPr lang="en-US" sz="1600" dirty="0"/>
              <a:t>it out </a:t>
            </a:r>
            <a:r>
              <a:rPr lang="en-US" sz="1600" dirty="0" smtClean="0"/>
              <a:t>again </a:t>
            </a:r>
            <a:r>
              <a:rPr lang="en-US" sz="1600" dirty="0" smtClean="0"/>
              <a:t>leaving a border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/>
              <a:t>something you want to share with the </a:t>
            </a:r>
            <a:r>
              <a:rPr lang="en-US" sz="1600" dirty="0" smtClean="0"/>
              <a:t>world</a:t>
            </a:r>
            <a:r>
              <a:rPr lang="en-US" sz="1600" dirty="0" smtClean="0"/>
              <a:t>!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Glue it to your </a:t>
            </a:r>
            <a:r>
              <a:rPr lang="en-US" sz="1600" dirty="0" smtClean="0"/>
              <a:t>portrait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1447800"/>
            <a:ext cx="4781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Draw your portrait using PENCIL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Trace your lines with BLACK sharpie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Using a good eraser, erase all pencil lines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Cut out your portrait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Using markers, add dots to your portrait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Fill in the rest with water color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Glue it onto a piece of blue, yellow, or red 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Cut a border around the edge of your portrait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4691586" y="4086400"/>
            <a:ext cx="3638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7933C"/>
                </a:solidFill>
              </a:rPr>
              <a:t>What are you going to say?</a:t>
            </a:r>
            <a:endParaRPr lang="en-US" sz="2400" b="1" dirty="0">
              <a:solidFill>
                <a:srgbClr val="77933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r="3594" b="3721"/>
          <a:stretch/>
        </p:blipFill>
        <p:spPr>
          <a:xfrm rot="5400000">
            <a:off x="-157551" y="1707527"/>
            <a:ext cx="4227278" cy="37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90800" y="1371600"/>
            <a:ext cx="655320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43400" y="609600"/>
            <a:ext cx="3037331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Roy  Lichtenstein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1510605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Lived in NYC </a:t>
            </a:r>
          </a:p>
          <a:p>
            <a:endParaRPr lang="en-US" sz="1400" b="1" dirty="0">
              <a:solidFill>
                <a:schemeClr val="bg1"/>
              </a:solidFill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American Pop Art artist</a:t>
            </a:r>
          </a:p>
        </p:txBody>
      </p:sp>
      <p:sp>
        <p:nvSpPr>
          <p:cNvPr id="5" name="AutoShape 2" descr="data:image/jpeg;base64,/9j/4AAQSkZJRgABAQAAAQABAAD/2wCEAAkGBxQTEhUUExQVFhUXGBoXGRcYGRocHBoYHBsaHBwYGhgaHCggGhwlHBoaITEhJSorLi4uGCAzODMsNygtLisBCgoKDg0OGxAQGywmICY0Lyw0LCw0LCwvLCwvNCwsLDQsLCwsLCwsLCw0LCwsLCwsLCwsNCwsLCwsLCwsLCwsLP/AABEIAOsA1gMBIgACEQEDEQH/xAAbAAACAwEBAQAAAAAAAAAAAAADBAIFBgEAB//EAEEQAAECBAQDBgQEBQQBAwUAAAECEQADITEEEkFRBWFxIoGRobHwBhPB0TJCkuEHFCNS8TNTYnKCFcLSFiRDk7L/xAAaAQACAwEBAAAAAAAAAAAAAAACBAEDBQAG/8QAMREAAgIBAwMCAwcEAwAAAAAAAAECEQMEEiExQVETIgWBsTJCYXGR4fAUI6HxFTPR/9oADAMBAAIRAxEAPwDvFp6kz1gTZlyCM6mdzz0DCKedill0/MmZWZ86gfF4nxVZVPWqgdZo2jsK90LKSznm5pGam0+pvxgtvKGMNMmocGZM/WokDTWI4ibMUP8AUmA7hatXG8LnEEvZ+9vbExNMw6+9Ylzld3yFGMaqjuExE7IPmTJhILfiVYQ1/MLp21/rP3iL0iDbCKnNsY2I4MXMTQTFt/2U76VekdONmN+NY/8AJX3gKkn6x5vKOcmHGCPTMXMKqLmADUqVdtns8MS8VM1mL/Ur7wJKBr4waWnv3JiHJsnbFcUT/m1t/qLf/sr7wliMfOCgn5swBnJzq+9IfPDWS+YPYJeo3JcMe6CHDJANA770tZ+RaJVp9TlOC6ITRiphS3zZlP8Amp6HrHE8RmtSbMH/AJq+8ExCAFKyfhFukQwigFJJGYBTlJFCAXI9YnnyTSaujyeIzif9WZ+tX3g4x01v9WZ+tX3i84XgpZlj+kgly6inmbDSjCGRw2UQAqUgtSoItV6G9oB5o3VibzRi2tv0MpiMfOZhNmDotX3hpPEZ1P6syn/NX3i5n8HkksOyXNv3veFMRwFYfIUq8oB5k+5fjy4n+4meITa/1Zn61feOHiM7/em/rV945Nwa0/iSR73tACiO3fiMJQfgal8Qm6zpv61feIHGzf8AendPmK+8AAiShHbn5BcF4GE4+aP/AMs39a//AJRP/wBRmf7s39avvCUcYmI3PyT6a8DiuITf92b+tX3gR4lO/wB2b/8AsX94CAYHNBrEqT8k+nHwHmcQmmnzpv61/ePQix2jsHufk7ZHwSxiSJqwofmPmY6SGbk3sxDGYlKpizRnIp/2/eIhRYgU8u6DbsWWOkBUhi0HliriOLlVr40guGkkF4mUrIUKDmUwHv3eCSpXlDAlA+9OsSTLoDXWF9xcxNeGKtDWwa9olg+FLmHshmapsK6nTeLbAcNM1QeiHYl27h5dIupU8Il5MuUOQRQvrcO+7mtYujVXLoJ5c7j7Ycv6CGC4CiWFKmKzLS7WFBtdvXnCOIweZs4CQW/DQ6XJL1A1OpizmLKlZrV6RCYd6/SKZZeaQEN13J22V06W9GLBwHeITUZUkkP3Uh8Sq+/MRGejMkh7xCmXRdMz0xQJJbV+7xg4lJdTb0D6d94IcMUx5OELZrB2i3cN2uzNBwJI+UkjUkmnMjxiwIDfcN6wrgsGsSUsWHadWumUM2xPhDxSLwll4lbMrI05NryxMy7NE0BusMMLDSkTCYqcwbBKluKsx0+kUvEeCFTmWW5fuYvUyd30HvxhiWiz0iVPbygo5JQ5R8/mSik5VBiLvECI3ON4amcC+gorUbDx0jKY7BKlllWsFb+9oYjO1ZpYNRHJx3EQmONBFxDK8FYzRAh45MlFxWCiILF4JM4EsNHo8SBaOwaIoSmyQFktRzbqffdEpagbQDFzSpSgCbn/ABEJRykbQTJjB0WTh7C3nDchGm9vfu0Ky6gM2u7wzKq19Kv7v94rcitwLFIofekEwkjOvKCASLnbwvakAQXPn94veDcPASVKFVW3bQctz37RXdC+WShFsIgpSkJcgD8Ibze738Y8uUkj68r/ALwvOCn7W0FVMIv16+7QDbYmoEhLrBsNJzKYCpf935ftHsLIUSHufK8X2FwwRp2jciLsGF5H+AvnzLHx3KzGcPQlJKBUVV03iq+VQU8o15YnoYp8ZhPllx+HTly8/bRdqcG1b4gabUX7X1Kb+WSdH+46R3+SCk5agOkkp6g35w6WJeDiUAOrwkmxt5Ghzhqf6ejZj9GiKsKSDRtqUhjhUsfL5ufp9hDSRcHeNH0lkxxUjMlkcZyopZck77NEkjcQ+cOa6e9oXybxj5YSi+UNqaZAIaOiPTt39W8LRLCkKb6QEU5NJBPpY0nDshW7RT4rBBYKFBx7840SgwPQxTTJtqO8aGtgsagolOmnJtsxWO4eZRIPUHcQqUxs+J4UTEEagP0587RkMRLKS0UY57kb2DN6i56gmga5eujR4xwqow2i1DNAV0j0EXS8eg7IK4yiVKYan1MOScMWqBEpak5jUXPqYdlkaR0pMhyF/wCUSO8+Zg8vCJcULuNfprpBQj6R0IIa2vu3KAsDcyw4Pg/mTMqjS9xVmYAa1ag0MXywUG9NOlN9/QQX4cw4RJJJ/EST0Di94PPlu+YFtCPe3pAzraqMjLmcsjXZcFYtRLkkXd/fukTly3q3Qeg8/GCLk6jeLThuF/Mq2n36R2KDyS2oryZFCNheH4XIHP4iK8uQhlShuLt3x4AmrholKl1c197RswiorajJnJydsigRHFys6FJ3EHaOM0FVqmCnTtGXEshRBDN5w1LlZ/wj7eJi1x2DzB0/iHmNoq0kZWqS9eXvfnGRlwvHLa+nU1IZfUja6llwodg2/E2+g1h1i/KFOEpGQ/8AY+gh5TAElgAHJ0A3jU06/tRM/N/2MEpMLKkVYJ68hTSMdxT42xGIzJ4ZIzpBynEzCEoDf2JJdY56bRVDgGOnn/7zGzFJ1RKUUB9XypAVSAyrF99oPFDI/so365VgoW74awoDGwrpZvf1j5ij4HmS6yMdPQQRQqfqCElI8Y0vClYyU4nTUTkk0UE/LWA5eiXCvytbW8LqWKL3RaLnjm1TRrxSnWKFKnUoZWAo9K8t6RYycW6gH5e+cUk+esTVEijkhI2atQW7oU1U1lgmvxL9NiabTLGUgA9TGO4/hsk5W1x0P7vGnw2LzhwDk0Op3ptCfxFJ7AWrQZbdf2hLE3GQ9gk8eTn8jHZatHUirdY6u8eTDlms+hyaA1Y9HFtHYlAAZCHdyCd4bSPbPFdw6YW1rz/aLCWfbvEy6kyXIVRGXXuaI4ZJq7Us2rx5/XlvHAWcm/0eA7ApcG54YofKl6nInRjUA26wzOl5gRoe6mtekZPGYgAghS6JYDMaAJZ96d8UUziM6xmzKaZ1feDlG2Z2PRSnymfQQlKarUAkVLlrCzmGpPG5UwD5Zz2YJZtKOS3g8Yf4YadO+XOeYjIeyskijbmsazC4ESSyMykhVElVQNW03pSHNLj2xtCWrwbJbZPkuJSlkWSK81U8oyvxn8Wqwiky5ZzTSMxDDKElwDUO5ItsDaj6yRiElmodjQjuj5B/EfCqRjVqU+WYEqSTsAAQOhFufOLpzcVwB8O00M2fbk6da8k1fxExruFSzyKKX5Mdo+hfCnxIrFSs+RLg5VhJYpU2iTQitDmtzpHxEiPpX8IsIoInzCOwopSmlynNmI/UB1B2MBjyybNL4poMGPDvgqf1Po0qaD+Eu1xqOoNR3xVcVwuVTiiSRbfWLFcp230INR3x6fVLKcg3ULhtx3XHhrBZ4rJGu/YwMMtkrQLhI7CgLBR9BFZ8S4YYhpKifkg/1Egt8w6SyR+QfmAuzWcRZYNWVC2e4Z9SRTppC0vClmKi4o6tTqT4xUsko4YpdWW7IvK2+ghJwqUjLLQlCUhkpSGAGw0aCIltHMRjpUon5kxCP+ygPImO4LiEqeSJKxMZnKas+7Qi05D1NRuuDqkg+McyUhkyDqlXVjHFpA3HWAcWuWiFNPoBs3v/ADFfNxScxejE9pi7uoNpSkWM40Lf4MZPH8S+XOXLclAZlEnMDlOo5qJiHG+EM4MbndF6nEHLlQQoABlbvaoo2nhE56PmSFgmoel7VFSNxGZmYlYSlSSB2narENQufIQ9wPiZ+apClJKVWIGosKDW2+sAsL7F08DUdy7clDMuYnkEFVJ7Sn5x56GnjFjY+3wVWLSSaE+cehjESy7irx2LU+AlIR4TM7LEk82i1RLEZ/AYjKA5YNFqjFOHBeJkg8kHYyl9x+8GQpiDU9oUbnZtYTQuohuTNyqSTbOkOeawIr7lUlwXnGcKCFA6VB8bCw6xlsRhjmIG/rGs4zLJINXav+Iz09LOKg620/eCTKdJKojPwrLIxKWIJCCTo1vGN8hIDkgP78C5j53wV0zk9ogEGoo1DU8o30lOZCS10u27gQ/pZdUIfE4+9P8AAhKw+qqgtmB/faCT+ESpyTLmIzJeytK3GgfcRNCGO76c/YhhamUGv7rDlLuZc5O7RmJfwBgkqciYqr5VLGXoyQKfaNDhZXywlCVAJSAAkJSAB3Q0pBMAIgdivodLJPL9uTf5k2U3+qb/ANqftAytSa/NNxfKAAWBH4bXMTu0QnAgKKWcNVQLc+dtIrybUrIjDsVilzzi0yyoBCgT2TUsRUhgCQydNw8aKXhk/hWl73Lg8gCfIxneDqK8cSTSXKYVdj2QQakgl9TpGrmgEVDg/f3WIw+9bidUtkoxXhdD4F8TzivFzyWDTFpADMEpUUpA7gIDwHiUzDz5cyWSCFAEf3JeqTyIjdfGPwOuZOVPwxSc5zLlksc2pSbF9qQh8OfBa0zAvEOnIXCEhRcjUrZm5A/aKJ4pqVnpYa7TPTJN9qo+qoUC3v1jk1IIIhZMzSr9D5UiQmk2fw+8MKV9UeT2NclFiZkpC2CilRIp2lJJrQCrHowjEfEKFnEKCpWU0GUPWm7VNR46R9Rk4ZKVZgkORVWpp6QN+0difSM7VNY6ddTU0ur9OVpXx5PlOHkTvyImirsEqvoKiLHCYfEhYWUTcwa6CARzsGj6I1frBctCOUKevfYan8Rb+6j5xjD21KPZzKJItetn57wqs1paLP4hw4+dMtTKbChyp/aKpIa5p3mvIwSd8j2KnBMOWjsLyQ4fOrvjsSkQ40zIy6gd49YsODHtNFZKXsPf1iw4XiGLZb0dna0MyNOSe00AA6e9487gOK35PQjz9IhMlvTvhqQi9B7pC90IvoXPEUuPxMQRcgG3M1irnSAUHLu+/wCavl9YsMbipalICXOZIehbMKm42r3wXE5UpelqUG9PCJdxdCeOTikUuClk5ncJYAlIO+u9RaNdwnDmW6ApJQVU3du0G8DWM/gZqUKmEF0qYEGj108KHrF/hsRK7IloUaXCSA/5nO9qw1ppJSKdY5S4rgsZCGKlEk9pxyozDlQHxgqRmNRSFApw9nqxHK8OJmUEaiMnIn1DJ1qe+BTku5/aC/Mo/OBTC9OscwIp2clTLQZgXdjSxgYFzTm0SVbx1aKZJpMLqL8KwyRPWpIFZaXL65iSPe8W05dIU4Uiq1ckp8HP/uhnEJicKqCK8kt2TkXSqIExIHbaBp8otDQRA1qawxIVC5sGY+cQRMU9TtS1YA5qx0zBrFd811VtDQcAmArlhrd+3PzjF+KTqcY/MsxRSskzDXvOkTzX5xEA5QNqV984GHUHQzkMCXpe41bujOXUOjG8bD4icNiKah5af3ihnyS7EgctLRd8bwoVNmZ1jOhQzLS6bAUZzRg1SesZ9WGSopKCMtaptTViIdiq4PQaeti57L6Ep6VJF2D0845EsbLNKl/8m3fHosi+C1UzKSUMSDehhlIUB2b8v2iMyUHFKnWvoIsOGk2Lpbr6xZJ9x6TqJYcMnqUHWgg2692nfDSD2u+z9YAxLMSNlV9GgkiY2UX7TF3cBj9WiliUlds2nB5meQAUg5QUktVnpaooB5RX8YlFLA1QXrdw2xqDW0MfDE4OqWr8wJHVIt3gGD8TlOQFjsg03tptHTlaTZjx9mZr5/6KDDpyleYKKWdm0BYjryjRcLYjskCpIDXahfnS/rFVhWmBRJOYFjo9TUN7pCUyctKuwQOZDta45l6xOPK4ysvyY3ltdGbUFKkhTG2j9/pHJSTd+sAweJCiA/QVFBW+sPy0uAbgncb3jWw5vUS4MecdnDIpEE+SHBF2bzgqZVo5OYdXhkp3c8A/l0gOJAalaHxhqUt68oXxBCQSRQX9+7QGRWqOUqYxwUjIpiSMxFdDR4NOQXUXpt0aBcHrLBAHbJVTwfyhnFrA7w37xEGkq8AffE0hmiIvHVkaRHbpB3yXUGyxAS3pesTQDHgC9ngW6ITJKHZbnAVAm1tftE54ZhEpbkUrWPO61+pnaLI8RsElJrAcSlkkhZSACSUtmbYEuB4Q1MBFw1IquOzWQE7kEjkK+rQok4zX8/Etx+6SRiVYKWiYVqzZlEkqJcZn1NzWsDxUwJUGq1Dv/i8HxVScxcE2Nmdn73hRcvtaeGn0h27ds3488s8Z7sSPD949Hlyj/aB6RyCVEcFfIkB3Z7By2kH+WKkG+lKQYprrY7c6+kcVLdyC1DoL86RNl7lYFKzWw79K6QXCIyqKi7lQ9RHkoADF9BDslNE9bHoYhsiUuB/DqUhaVpuKjq5vGoxM5C05gAyqi/eL7vSM3MS1esW/wpNTmVKWxSoZkv8A3G4GzgeURjuXtvqZWpXt9Tx/P8f+lTKwhSFFw5NPr4P5R2QgATCas9rByATG9/8ATpZDFAgKuEyFdkyxQUDm3jaGnocndrn+eBT/AJKL6pmY4GQ6lubhtk02ekX+GTZh2Wo9YclcKkp/DLSIJKwaEkslieZhrBgyY3zVCufVQyO1YBSmHOBS00qIe/lRqNdzHhJDQ6nQtvj2FkJ5V9/5gSOHuFB/xEkm9wXfxh5MgDf30jMfHmJxkmXL/kszqUUqypCjplNQWq+kB0Dxp5JbY9/JVfB3xZNmY1WDUmWJcsTGIBzHKRlrmIJa7c42+IlAkl/+N/EN4RnvhX4YlSlCZ8vJO+WCsup86gCoVUzPo1xGq+SIHa27QeaUIz9oiJTigpHBLYw98kaPHflDYwaKvVEFGCpJuQG3ghlp2LtaJplgABu794Gc0lYW5CU9Tknu8I7IVlq1PSLIYVP9vrEhKSzMIyn8NzPI8jkr6k+vGqoRNgHAHmNQ8ZPj00qJUHIZga6anveNJx/EiWjKkB1VLUoNYzU8tLLuxB9DTwaFM8Nk9vUf0a++ZCRi1TDUb8rWg0sBnBLB/X3SOpCckvLQEedCIFPIUDkLmubqGH3g6N503xwBxOKD0FLa+zHolLTQOdNY9BqkdcVwNMByiAHeK+ceL3p419IEMQCKe+rwByTIzSHYkPcPty8vGHMIoFhz+kVhVmW+gp3MfrFtglD+nzNTtHS6E5FUS1B7AVY2H1gaSUmhbmKV08C0GxWnf/mF0qqX6N9oqXKE48o2fA+NCb2F9mYB+rcjY8vYuMw3j55LmEEEk7ggB02t0rGn4LxYTgM34xSobNspI8XEamn1cn7ZdTF1ejUffHp9C8eOG/v3tHXq3Qx594fcvBm0SMRyxJSo88G2u5yOANEFK99YlnpEFD6Qlnz8Ui2ESaU9p+X2ghEQQqvjElesHhy3EiS5ItEhEMtR1t3QUCLtzBoEVB21aOFL8ukGKa84mlPjWBlBy4ZKdHRCmPxqZScyiK2GpMB4vxRElJBdSiKJH1OgjH8VxipqgVHoNugijU6v0/bHqNabSPI7lwg06cVkqJdRqXsP2+0ITpzBSGd3bxjsuazudIWXOfMffvlGJTbtm1CFFLMfKA7VYffwfxhbIzqq5I9a+MM453DVv3U/zCOOmksQGqPF6ekNR5NKKs9i5+ZAIDF+lGj0cQgsx0b0j0WRdIm1HgfmS01trUmE5uFp2T31qPGsNi531jzVpFN0cm0ATJKQfdtosJCWUFdG8NoUUXIb7vBcKo0JYPYM1OfOIdtEStrkvgt6++6BzWBLDZn9YL2SBXR4GJ9xWvu28VJiKIKntQtXwesdl4tOX/kDS79XendFeiXfUD3pE0pMWUg9iNlwn4lSpkzSx0Vp/wCWx52jRJMfKwpuTfWH8Bx2bKolXZ2IceBt3Q7i1bXEv1M3UfDVLnHx+B9JaILDCKjhfHkzyE5VJNxRwb7WsbxauX18/OHHOOWPtMiWKeOVSOIieXWIlKn9/eCpfaF/6d1RO5ArKvo/0goip4rlzpXMIShFXJYEiu7aHwgX/wBRYfMR/MIo9BVqgVZ6uRF2OKgqRZ6Upq4pv5F8oUeJ5Yz5+LMNZCvmKYmlGAIBJKucK4j4iWodgBHP8Rbk4p4QU9RixfafyOWkzS6qvz4/c0mKxKJYeYoDrr0FzGa4v8VH8MkMP7zfuGnUxT4slTkkqLOSS56VtFZOs4NYRy66c+I8I0dPoMa5ly/8DMzFuauTdzvv1gSsWWsIUSSA7Dem+pMeIcM/WEmkaaxpEp2JzUa49vEZc57wE35R7OG9+PrBUHtQGbJSKg30rW/KF1SgQX9+6xKYrLq+vOp+sDmTNINF6TAzPOOx7uj0WI4ZB2HPWO/MtQVgcxZBY23cwR6xS0ESQa9+sSLu3O/fHkKbWOylnMGiCCxkzASHOgYdB94H/M5hEE2v18oihV/XuLwKRRtOKmuC/XR+kEkMTTStftAlsXDxBKyKNYUv0eDOrjgfnynrSgcnn3CATUsWNWPv1iInFVOe/nWDJmIHaJLl76Hf6RHQCmi3+FZrYgJTc5j35VU7iI2wmVGhcEiliDbvHrGI+F5TzswLMhR3uGry7T90bKcAR2Q5Waijn8pJBIoAQ+vWx1NCqxv8zD+IJPN8iSJ2Y0V2VB9lBz4ilN4YSnKE3IDDU6NaFJklIQsf8Ki1O0SSb1rX2XJVnozU8NfOHkISrsZj+I07LKkbfOGYMFMMqnLbsfZaM7jeEpmy2wkhQFVfMUWzgJLVN6tTc3DRb/xJl5hJDgdpQcndJDsab6P4Rl+FcUnSVpTKOZK3DkEgFVSkISpnZPPzimb9zs3tFCX9NGUHyr69PmIcAmETFhyR8slgXAfLVhTWNDIOrtUh4qcGAJk0gAZk9nIXSf6ksluQtfcVZw9hS9Lk1jI1S94/me52OKUzlwrkCW629d4qpjk9kpoa/SmkWsifkfVOoNHpFcJwADADMp26wvErx2uwFCMySXJVUtvvEFKpD8rCIyOpQD1bX05wjPSBYhvODLYyTYPNWIqmGjREn0jiqQVFqQqkdrenn7ESXfXSPJuP82/zAp4rBFnVkc9dWj0SlIr3R6CsCTSYzNQ5DUr5aiIrIGrexSBldwRuT0jyqkPW7NzpAUHTCfNBetRB8OHIFtD7EKciDUD13YBxDGFnE6N60MdRD5RZKls7BrjzuPXviOQp/wAaez5QJKxs/j9DBgSzHS+h8YrKaZycBlo7uR3Up6wIzdvHw2PtoJOxQKWAF2Jc6P3awoZjxKREV5JZikuDE5IKtWFyT7rEKEUvB5CaskFRayanwgqJl0L74bSpC1lVCUAa0dX7aRrcMQUoUwzZlF/FJ8qV25CMx8G4XMuZmFAhmL1c690a+R2U1p2iO4qLX6+Mamii9ls89r5L1Gu/H0EeJ4tcmXn7IucwLvcsQQKmp7jex+bYj4vxQLImFKUklJygln1UU9rvj6Px1ajKmNLlzAktlVXs2saPfXbWPmuKkLnZ3aWiUVWlpTcsAEp7RoBuANDD+JwUvcrF1BvHa63/AD6l58JzVY6bMM/+oUJSpJNCkqJsUgMKP3Rqp/w/JQxTLIIUVkhS2zqBBID3L3+rEZj+GeGUmZPSTVUuWQb9kuUqY6V1rXSNsmYozMjMlqqJLPoxI7SratQxGZR3Ojo5cq43cIxvFuHy5GHBlywACCDehU7uS7KawpQd1ZgypLTDTSnT8PRo1fxuQMIGoBMQkUuwV7eMfOQtAQSzK7QDEU3L08IxNVH3m5pJvJit92+o0pT9okHYDT7mvlCigk1L7sG9+zEUzR+Yg331gM+clIIRVT/iUCO7K58aQsojUY06LEZCAVhQTYWPlSnSE8cnUHMLOHuDtARM5M8eDVu1WiUqCjCnZGVf/Me4lNcBgxCTWl4HnA1bvgGJVmarU9X84Oi1RuVg5KaBjpt1iBDly79BBhToGAeAzlViSy+Q2EFe77R6DcNS6z0PqI9BJWK5JpSBKWHNtoGmePyg++senZVDspCW8zC4caxG1DN8DAnv+Xz79RBlTHqlJDXJUPIAD6tSEJrs/vaBpxYsUkHfQxZHGmrKZzadFnmU7eh126wVBWo5UjMTVgMxZr0BgMnH5UtlDkuF1zA/v9IZw+MYdpsuwKg9bUNm/d4FwQG+Xg9OUUgDMhdArsuzq/Kqgq+xi5+HuGyJpSmbNyLzFIRQZ9gly5I1vWKPiqqFiAAKAOSBW5IvGPXiVDKAo9liGcMWBpsx23gsajfKCWGWXH7ZUz7aj4Nw7vnma0dPqEwdPwhKCSlK5oBL0UHbZ8tow3wz/EVaQlOKClJt82/6gBXSoryj6ZwfHInys6FpWHNQXHT6Q9CGGfCiYOq/rMH25OvPYHw3hKJROSYtRII7RBZ22HKDzcL+IqmKCSzpBADajM2Yv1sGtDDNEc+zE6O4PW3SGYwjFVRnPJOT3NiycCkpKCVZSKJslI/tAp2aW67xUY34NlT1FRXMSFAUQwtYmjktSr+kaOayQ+u4eFlTVB1DSpHQA6dRZ4JRS5BeaXZlHgOFJwJzIUpaVpCe3cZX11uwZu+8FVxJYWVPWwDC1KF+YifHZgSmWVijrDuXAzAO3SM/NxIUp0KJQRTmdL1EYmuzZVkajKl+xqabCskFJosZ0wzc3zVqqXaw5ZQQQIVVwpB7VbmmcnXVXT0gHDHygLPartvCHGviyTKQsSSmbMSQlQCgAk0qT+dnbKl60ehZSHr5JVHkZf8AbdRf6C/xJ8rDpclRWahILU1JJqwrzik+ccoWkVNT0P1aM7xbiCp0xRmLzEqch3GnZS1BtSNPLRlATcgNrpTWNCeH0oLdyx7S5HK1YeUtyHVRrkksPHyga5ntoi8eeKKQ3RAoBudecca71iZVEFqiaCITF8vCBBdNRyNIITHPmUI0OnPfrE0EWnAlD5hf+36jWPQv8PLBmKGyT6pj0WwjwZmq4yCk1N7XgaUUhhKYLJlBwGiofcqKni3Zlk7M3j73irlYpSiAXJHX3ZzGk+JsOn5bZRTKR4xn0SgMrD3mA9Ia09OBn6iTc+PBZylMkEml4ZBiWIlAJtpBEyhlHSKpc8l8H2AzVOgigoRFbh5ciY2dTL2cgXs5DN3xYplhlfcxSjDp29YiqG8XKY3iQlCFBKgoOXQVJqSAEqYK/K9GpQaPAOG41UkKmSZk1EwZWKCyTWoXWvK48YAZCdo8ZQa0SXqKapmgT8f44jtTUliD+EAm9KBiN+6HVfxNxWUAIligGaqjQMSH1O8ZEoEeSgQaySXcpeh0z+4v0NWr+I+KbIcigWZRFRs5SAKHYQRfx7ipctJKZa86dai5uABXk+3SMjiEBxzAiCUCO9SflgvQaZv7C/Qs+I/EeJnrCphBITlcBqBy7WdifCBnjM80+YR0p6QBUkBKS1TmfnEEoD2ipxTGseKCVUqQhieKTFqOdSi70UcwLbA84VM9QcCgOjXY3Is+sP8AF5SQpVB+I/8A9K+whDKHNNY1saVcHmcrdg0qdt30jeywwYe++MiMOkCWWqWe/wDw+5jeIljbaFdc/sjWg4Un+QolMcMO5BtAlpEIGkmKmPGS8N4aWCaiLSTITlJYOLeCYiyJ5FEzhlkRwJixnSw8RwspJUXAoCfP94mwt3FkuAyP6pUf7CPMRyL7g+FRnPZ/Lz3H2j0M4praZOpyp5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http://www.mrporter.com/mrporter/content/journal/120213/theReport/article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9" y="228600"/>
            <a:ext cx="34575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en/b/b7/Roy_Lichtenstein_Wha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09" y="3810000"/>
            <a:ext cx="6834474" cy="290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06153" y="2723035"/>
            <a:ext cx="37543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7933C"/>
                </a:solidFill>
              </a:rPr>
              <a:t>What is Pop Art?</a:t>
            </a:r>
            <a:endParaRPr lang="en-US" sz="40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7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219" y="493067"/>
            <a:ext cx="773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Pop Art </a:t>
            </a:r>
            <a:r>
              <a:rPr lang="en-US" sz="2400" b="1" dirty="0" smtClean="0">
                <a:solidFill>
                  <a:schemeClr val="bg1"/>
                </a:solidFill>
              </a:rPr>
              <a:t>is </a:t>
            </a:r>
            <a:r>
              <a:rPr lang="en-US" sz="2400" b="1" dirty="0">
                <a:solidFill>
                  <a:schemeClr val="bg1"/>
                </a:solidFill>
              </a:rPr>
              <a:t>a British and American artistic style of 1950s-60s. </a:t>
            </a:r>
          </a:p>
        </p:txBody>
      </p:sp>
      <p:pic>
        <p:nvPicPr>
          <p:cNvPr id="2" name="Picture 2" descr="http://www.arthistoryarchive.com/arthistory/popart/images/small_AndyWarhol-Marilyn-Monroe-1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399" y="4175641"/>
            <a:ext cx="1777001" cy="17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rtprep.weebly.com/uploads/2/8/4/9/28493185/634953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14" y="4187840"/>
            <a:ext cx="1313086" cy="17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.playbuzz.com/cdn/09fcd64b-cfb3-4123-84cc-bcec1f44ad36/a20fcea5-6fd6-4777-8799-cb1e9394b9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9" y="4197481"/>
            <a:ext cx="1377216" cy="17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opartgraphics.com/wp-content/uploads/2013/10/XH3207-Roy-Lichtenstein-Sweet-Dreams-Baby-Pop-Art-HUGE-GIANT-WALL-Reprint-POSTER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31" y="4175641"/>
            <a:ext cx="1324369" cy="1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estudiogallery.com/wp-content/uploads/pop-ar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3" y="1219200"/>
            <a:ext cx="1874711" cy="187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90800" y="12954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Most artists in 50s focused on emotions </a:t>
            </a:r>
            <a:r>
              <a:rPr lang="en-US" sz="1400" dirty="0"/>
              <a:t>and feelings through </a:t>
            </a:r>
            <a:r>
              <a:rPr lang="en-US" sz="1400" dirty="0" smtClean="0"/>
              <a:t>abstract art</a:t>
            </a:r>
          </a:p>
          <a:p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Pop </a:t>
            </a:r>
            <a:r>
              <a:rPr lang="en-US" sz="1400" dirty="0"/>
              <a:t>Artists decided to do the exact opposite. 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102481"/>
            <a:ext cx="17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Brands and logos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468724" y="6107668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objects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6035" y="6102481"/>
            <a:ext cx="161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Famous people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6102481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Comic books</a:t>
            </a:r>
            <a:endParaRPr lang="en-US" dirty="0"/>
          </a:p>
        </p:txBody>
      </p:sp>
      <p:pic>
        <p:nvPicPr>
          <p:cNvPr id="3084" name="Picture 12" descr="http://www.metmuseum.org/toah/images/h2/h2_57.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83" y="1676400"/>
            <a:ext cx="2019765" cy="10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en/f/f2/Gorky-The-Li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1430213" cy="10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art-agenda.com/wp-content/uploads/2010/12/wpid-1266265693image_mail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98" y="1676400"/>
            <a:ext cx="873902" cy="105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7296" y="3460198"/>
            <a:ext cx="7980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7933C"/>
                </a:solidFill>
              </a:rPr>
              <a:t>Pop Artists </a:t>
            </a:r>
            <a:r>
              <a:rPr lang="en-US" sz="2000" b="1" dirty="0">
                <a:solidFill>
                  <a:srgbClr val="77933C"/>
                </a:solidFill>
              </a:rPr>
              <a:t>focused on the real world that people interact with every day:</a:t>
            </a:r>
          </a:p>
          <a:p>
            <a:endParaRPr lang="en-US" sz="20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52600" y="493067"/>
            <a:ext cx="5679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Roy was one of the founders of the Pop Art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://s1.thingpic.com/images/WS/smY5mbT7TZKp8Ni1Moj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61393"/>
            <a:ext cx="80962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493067"/>
            <a:ext cx="6314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Have you noticed his art looks like comic books?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upload.wikimedia.org/wikipedia/en/d/df/Roy_Lichtenstein_Drowning_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8917"/>
            <a:ext cx="3740727" cy="37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s8.wikiart.org/images/roy-lichtenstein/blam-1962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22" y="1378841"/>
            <a:ext cx="4429005" cy="38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606534"/>
            <a:ext cx="5090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77933C"/>
                </a:solidFill>
              </a:rPr>
              <a:t>Why do you think he started to paint like this?</a:t>
            </a:r>
            <a:endParaRPr lang="en-US" sz="20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86191" y="493067"/>
            <a:ext cx="2605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Because of his son.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paris-expat.com/wp-content/uploads/2013/08/Roy-LICHTENSTEIN-Look-Mic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314406" cy="37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2439" y="5105400"/>
            <a:ext cx="531696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Roy never really liked comic books that much.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400" dirty="0" smtClean="0"/>
              <a:t>But </a:t>
            </a:r>
            <a:r>
              <a:rPr lang="en-US" sz="1400" dirty="0"/>
              <a:t>his son challenged him by pointing out to a Mickey Mouse comic book and saying, “I bet you can’t paint as good as that, eh, Dad</a:t>
            </a:r>
            <a:r>
              <a:rPr lang="en-US" sz="1400" dirty="0" smtClean="0"/>
              <a:t>?”</a:t>
            </a:r>
          </a:p>
          <a:p>
            <a:endParaRPr lang="en-US" sz="1600" dirty="0"/>
          </a:p>
          <a:p>
            <a:r>
              <a:rPr lang="en-US" sz="1600" dirty="0" smtClean="0"/>
              <a:t>He did.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705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93346" y="493067"/>
            <a:ext cx="637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How is Roy’s art different from the comic books?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imgs.abduzeedo.com/files/articles/deconstructing-roy-lichtenstein/HAIR-RIBB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85770"/>
            <a:ext cx="4723142" cy="23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phaidon.com/resource/laurie-lambrecht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4571"/>
            <a:ext cx="3621075" cy="362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9734" y="1328678"/>
            <a:ext cx="4278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first glance: not much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BUT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Roy’s paintings were huge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 focused on:</a:t>
            </a:r>
          </a:p>
          <a:p>
            <a:r>
              <a:rPr lang="en-US" dirty="0" smtClean="0"/>
              <a:t>	- thick </a:t>
            </a:r>
            <a:r>
              <a:rPr lang="en-US" dirty="0"/>
              <a:t>black </a:t>
            </a:r>
            <a:r>
              <a:rPr lang="en-US" dirty="0" smtClean="0"/>
              <a:t>lines</a:t>
            </a:r>
          </a:p>
          <a:p>
            <a:r>
              <a:rPr lang="en-US" dirty="0"/>
              <a:t>	</a:t>
            </a:r>
            <a:r>
              <a:rPr lang="en-US" dirty="0" smtClean="0"/>
              <a:t>- bold colors</a:t>
            </a:r>
            <a:r>
              <a:rPr lang="en-US" sz="1400" dirty="0" smtClean="0"/>
              <a:t> </a:t>
            </a:r>
            <a:r>
              <a:rPr lang="en-US" sz="1400" dirty="0"/>
              <a:t>(mostly primary ones) </a:t>
            </a:r>
            <a:endParaRPr lang="en-US" sz="1400" dirty="0" smtClean="0"/>
          </a:p>
          <a:p>
            <a:r>
              <a:rPr lang="en-US" dirty="0"/>
              <a:t>	</a:t>
            </a:r>
            <a:r>
              <a:rPr lang="en-US" dirty="0" smtClean="0"/>
              <a:t>- dots</a:t>
            </a:r>
          </a:p>
        </p:txBody>
      </p:sp>
      <p:pic>
        <p:nvPicPr>
          <p:cNvPr id="5128" name="Picture 8" descr="http://graphicnovel.umwblogs.org/files/2013/03/r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06257"/>
            <a:ext cx="1961008" cy="17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9360" y="5486400"/>
            <a:ext cx="154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7933C"/>
                </a:solidFill>
              </a:rPr>
              <a:t>Why dots?</a:t>
            </a:r>
            <a:endParaRPr lang="en-US" sz="2400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0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1000"/>
            <a:ext cx="91440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29339" y="493067"/>
            <a:ext cx="1892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Ben Day Dots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388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Roy tried to capture the Ben </a:t>
            </a:r>
            <a:r>
              <a:rPr lang="en-US" dirty="0"/>
              <a:t>Day </a:t>
            </a:r>
            <a:r>
              <a:rPr lang="en-US" dirty="0" smtClean="0"/>
              <a:t>Dots.</a:t>
            </a:r>
          </a:p>
          <a:p>
            <a:endParaRPr lang="en-US" dirty="0"/>
          </a:p>
          <a:p>
            <a:r>
              <a:rPr lang="en-US" sz="1600" dirty="0" smtClean="0"/>
              <a:t>They were used </a:t>
            </a:r>
            <a:r>
              <a:rPr lang="en-US" sz="1600" dirty="0"/>
              <a:t>for </a:t>
            </a:r>
            <a:r>
              <a:rPr lang="en-US" sz="1600" dirty="0" smtClean="0"/>
              <a:t>printing cheap </a:t>
            </a:r>
            <a:r>
              <a:rPr lang="en-US" sz="1600" dirty="0"/>
              <a:t>colorful </a:t>
            </a:r>
            <a:r>
              <a:rPr lang="en-US" sz="1600" dirty="0" smtClean="0"/>
              <a:t>pictures, like comic books.</a:t>
            </a:r>
          </a:p>
          <a:p>
            <a:endParaRPr lang="en-US" sz="1600" dirty="0"/>
          </a:p>
          <a:p>
            <a:r>
              <a:rPr lang="en-US" sz="1600" dirty="0" smtClean="0"/>
              <a:t>How?  Like this:</a:t>
            </a:r>
          </a:p>
          <a:p>
            <a:endParaRPr lang="en-US" sz="1600" dirty="0"/>
          </a:p>
        </p:txBody>
      </p:sp>
      <p:pic>
        <p:nvPicPr>
          <p:cNvPr id="8196" name="Picture 4" descr="http://mollykoe.files.wordpress.com/2012/08/pho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65" y="1487038"/>
            <a:ext cx="4847435" cy="48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upload.wikimedia.org/wikipedia/commons/e/ef/Halftoning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ttp://upload.wikimedia.org/wikipedia/commons/e/ef/Halftoningcolor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://upload.wikimedia.org/wikipedia/commons/e/ef/Halftoningcolo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62300"/>
            <a:ext cx="3886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783" y="503501"/>
            <a:ext cx="1553899" cy="15538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752600"/>
            <a:ext cx="91440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118" y="1905000"/>
            <a:ext cx="71622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Let’s make some ART!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upload.wikimedia.org/wikipedia/commons/e/ef/Halftoningcolor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66" t="12500" r="1" b="5000"/>
          <a:stretch/>
        </p:blipFill>
        <p:spPr>
          <a:xfrm>
            <a:off x="2819400" y="3073063"/>
            <a:ext cx="3200400" cy="35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22732</TotalTime>
  <Words>404</Words>
  <Application>Microsoft Office PowerPoint</Application>
  <PresentationFormat>On-screen Show (4:3)</PresentationFormat>
  <Paragraphs>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Bernard MT Condensed</vt:lpstr>
      <vt:lpstr>Calibri</vt:lpstr>
      <vt:lpstr>Goudy Stout</vt:lpstr>
      <vt:lpstr>Office Theme</vt:lpstr>
      <vt:lpstr>Roy Lichtenstein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Synthia Saint James</dc:title>
  <dc:creator>Eva Soukal</dc:creator>
  <cp:lastModifiedBy>Karen Rajtar</cp:lastModifiedBy>
  <cp:revision>162</cp:revision>
  <cp:lastPrinted>2016-05-23T16:22:12Z</cp:lastPrinted>
  <dcterms:created xsi:type="dcterms:W3CDTF">2013-11-22T20:03:56Z</dcterms:created>
  <dcterms:modified xsi:type="dcterms:W3CDTF">2016-05-25T05:54:30Z</dcterms:modified>
</cp:coreProperties>
</file>