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8" r:id="rId2"/>
    <p:sldId id="259" r:id="rId3"/>
    <p:sldId id="266" r:id="rId4"/>
    <p:sldId id="267" r:id="rId5"/>
    <p:sldId id="272" r:id="rId6"/>
    <p:sldId id="298" r:id="rId7"/>
    <p:sldId id="299" r:id="rId8"/>
    <p:sldId id="280" r:id="rId9"/>
    <p:sldId id="270" r:id="rId10"/>
    <p:sldId id="271" r:id="rId11"/>
    <p:sldId id="281" r:id="rId12"/>
    <p:sldId id="273" r:id="rId13"/>
    <p:sldId id="263" r:id="rId14"/>
    <p:sldId id="260" r:id="rId15"/>
    <p:sldId id="283" r:id="rId16"/>
    <p:sldId id="256" r:id="rId17"/>
    <p:sldId id="289" r:id="rId18"/>
    <p:sldId id="290" r:id="rId19"/>
    <p:sldId id="282" r:id="rId20"/>
    <p:sldId id="275" r:id="rId21"/>
    <p:sldId id="277" r:id="rId22"/>
    <p:sldId id="292" r:id="rId23"/>
    <p:sldId id="293" r:id="rId24"/>
    <p:sldId id="278" r:id="rId25"/>
    <p:sldId id="279" r:id="rId26"/>
    <p:sldId id="296" r:id="rId27"/>
    <p:sldId id="297" r:id="rId28"/>
    <p:sldId id="300" r:id="rId29"/>
    <p:sldId id="287" r:id="rId30"/>
    <p:sldId id="295" r:id="rId31"/>
    <p:sldId id="288" r:id="rId32"/>
    <p:sldId id="294" r:id="rId33"/>
    <p:sldId id="285" r:id="rId34"/>
    <p:sldId id="284" r:id="rId35"/>
    <p:sldId id="286" r:id="rId36"/>
    <p:sldId id="274" r:id="rId37"/>
    <p:sldId id="301" r:id="rId38"/>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81462" autoAdjust="0"/>
  </p:normalViewPr>
  <p:slideViewPr>
    <p:cSldViewPr snapToGrid="0" snapToObjects="1">
      <p:cViewPr>
        <p:scale>
          <a:sx n="65" d="100"/>
          <a:sy n="65" d="100"/>
        </p:scale>
        <p:origin x="1862" y="-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2" d="100"/>
          <a:sy n="112" d="100"/>
        </p:scale>
        <p:origin x="-1744" y="-120"/>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1B155CBF-68DE-49E3-BBC1-EA0039499F77}" type="datetimeFigureOut">
              <a:rPr lang="en-US" smtClean="0"/>
              <a:t>5/5/2023</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DABAFA00-CA6C-4F3C-A0C8-36838EB5F6FC}" type="slidenum">
              <a:rPr lang="en-US" smtClean="0"/>
              <a:t>‹#›</a:t>
            </a:fld>
            <a:endParaRPr lang="en-US"/>
          </a:p>
        </p:txBody>
      </p:sp>
    </p:spTree>
    <p:extLst>
      <p:ext uri="{BB962C8B-B14F-4D97-AF65-F5344CB8AC3E}">
        <p14:creationId xmlns:p14="http://schemas.microsoft.com/office/powerpoint/2010/main" val="319557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DD3D194A-0702-4CE6-8FE2-B446781FFDEE}" type="datetimeFigureOut">
              <a:rPr lang="en-US" smtClean="0"/>
              <a:pPr/>
              <a:t>5/5/2023</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DB208B05-725E-40B1-A40E-24FD4DA82056}" type="slidenum">
              <a:rPr lang="en-US" smtClean="0"/>
              <a:pPr/>
              <a:t>‹#›</a:t>
            </a:fld>
            <a:endParaRPr lang="en-US"/>
          </a:p>
        </p:txBody>
      </p:sp>
    </p:spTree>
    <p:extLst>
      <p:ext uri="{BB962C8B-B14F-4D97-AF65-F5344CB8AC3E}">
        <p14:creationId xmlns:p14="http://schemas.microsoft.com/office/powerpoint/2010/main" val="7498637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ravenpublishing.com/blogs/pacific-northwest-native-american-art/northwest-coast-art-basic-formline-elements-and-shap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Ceramic"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 photo of today’s project.</a:t>
            </a:r>
          </a:p>
          <a:p>
            <a:endParaRPr lang="en-US" dirty="0"/>
          </a:p>
          <a:p>
            <a:r>
              <a:rPr lang="en-US" dirty="0"/>
              <a:t>Use this website to become familiar with the design shapes of the NW Coastal Tribes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u="sng" dirty="0">
                <a:solidFill>
                  <a:srgbClr val="003572"/>
                </a:solidFill>
                <a:effectLst/>
                <a:latin typeface="Calibri" panose="020F0502020204030204" pitchFamily="34" charset="0"/>
                <a:ea typeface="Calibri" panose="020F0502020204030204" pitchFamily="34" charset="0"/>
                <a:cs typeface="Calibri" panose="020F0502020204030204" pitchFamily="34" charset="0"/>
                <a:hlinkClick r:id="rId3"/>
              </a:rPr>
              <a:t>https://ravenpublishing.com/blogs/pacific-northwest-native-american-art/northwest-coast-art-basic-formline-elements-and-shapes</a:t>
            </a:r>
            <a:endParaRPr lang="en-US" sz="1800" dirty="0">
              <a:solidFill>
                <a:srgbClr val="003572"/>
              </a:solidFill>
              <a:effectLst/>
              <a:latin typeface="Verdana" panose="020B060403050404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Your choice to use the single page instructions (this slide) or continue on to show them the step by steps with photos in the following slides. </a:t>
            </a:r>
          </a:p>
        </p:txBody>
      </p:sp>
      <p:sp>
        <p:nvSpPr>
          <p:cNvPr id="4" name="Slide Number Placeholder 3"/>
          <p:cNvSpPr>
            <a:spLocks noGrp="1"/>
          </p:cNvSpPr>
          <p:nvPr>
            <p:ph type="sldNum" sz="quarter" idx="10"/>
          </p:nvPr>
        </p:nvSpPr>
        <p:spPr/>
        <p:txBody>
          <a:bodyPr/>
          <a:lstStyle/>
          <a:p>
            <a:fld id="{DB208B05-725E-40B1-A40E-24FD4DA82056}"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F11244-484A-8A4F-A41F-513A16207251}" type="slidenum">
              <a:rPr lang="en-US" smtClean="0"/>
              <a:t>15</a:t>
            </a:fld>
            <a:endParaRPr lang="en-US"/>
          </a:p>
        </p:txBody>
      </p:sp>
    </p:spTree>
    <p:extLst>
      <p:ext uri="{BB962C8B-B14F-4D97-AF65-F5344CB8AC3E}">
        <p14:creationId xmlns:p14="http://schemas.microsoft.com/office/powerpoint/2010/main" val="186065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F11244-484A-8A4F-A41F-513A16207251}" type="slidenum">
              <a:rPr lang="en-US" smtClean="0"/>
              <a:t>16</a:t>
            </a:fld>
            <a:endParaRPr lang="en-US"/>
          </a:p>
        </p:txBody>
      </p:sp>
    </p:spTree>
    <p:extLst>
      <p:ext uri="{BB962C8B-B14F-4D97-AF65-F5344CB8AC3E}">
        <p14:creationId xmlns:p14="http://schemas.microsoft.com/office/powerpoint/2010/main" val="1473973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this page out and put on each table so students have examples to use for placing their shapes.</a:t>
            </a:r>
          </a:p>
        </p:txBody>
      </p:sp>
      <p:sp>
        <p:nvSpPr>
          <p:cNvPr id="4" name="Slide Number Placeholder 3"/>
          <p:cNvSpPr>
            <a:spLocks noGrp="1"/>
          </p:cNvSpPr>
          <p:nvPr>
            <p:ph type="sldNum" sz="quarter" idx="5"/>
          </p:nvPr>
        </p:nvSpPr>
        <p:spPr/>
        <p:txBody>
          <a:bodyPr/>
          <a:lstStyle/>
          <a:p>
            <a:fld id="{DB208B05-725E-40B1-A40E-24FD4DA82056}" type="slidenum">
              <a:rPr lang="en-US" smtClean="0"/>
              <a:pPr/>
              <a:t>19</a:t>
            </a:fld>
            <a:endParaRPr lang="en-US"/>
          </a:p>
        </p:txBody>
      </p:sp>
    </p:spTree>
    <p:extLst>
      <p:ext uri="{BB962C8B-B14F-4D97-AF65-F5344CB8AC3E}">
        <p14:creationId xmlns:p14="http://schemas.microsoft.com/office/powerpoint/2010/main" val="2983697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20</a:t>
            </a:fld>
            <a:endParaRPr lang="en-US"/>
          </a:p>
        </p:txBody>
      </p:sp>
    </p:spTree>
    <p:extLst>
      <p:ext uri="{BB962C8B-B14F-4D97-AF65-F5344CB8AC3E}">
        <p14:creationId xmlns:p14="http://schemas.microsoft.com/office/powerpoint/2010/main" val="1866592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21</a:t>
            </a:fld>
            <a:endParaRPr lang="en-US"/>
          </a:p>
        </p:txBody>
      </p:sp>
    </p:spTree>
    <p:extLst>
      <p:ext uri="{BB962C8B-B14F-4D97-AF65-F5344CB8AC3E}">
        <p14:creationId xmlns:p14="http://schemas.microsoft.com/office/powerpoint/2010/main" val="4134202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24</a:t>
            </a:fld>
            <a:endParaRPr lang="en-US"/>
          </a:p>
        </p:txBody>
      </p:sp>
    </p:spTree>
    <p:extLst>
      <p:ext uri="{BB962C8B-B14F-4D97-AF65-F5344CB8AC3E}">
        <p14:creationId xmlns:p14="http://schemas.microsoft.com/office/powerpoint/2010/main" val="341466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25</a:t>
            </a:fld>
            <a:endParaRPr lang="en-US"/>
          </a:p>
        </p:txBody>
      </p:sp>
    </p:spTree>
    <p:extLst>
      <p:ext uri="{BB962C8B-B14F-4D97-AF65-F5344CB8AC3E}">
        <p14:creationId xmlns:p14="http://schemas.microsoft.com/office/powerpoint/2010/main" val="1852748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36</a:t>
            </a:fld>
            <a:endParaRPr lang="en-US"/>
          </a:p>
        </p:txBody>
      </p:sp>
    </p:spTree>
    <p:extLst>
      <p:ext uri="{BB962C8B-B14F-4D97-AF65-F5344CB8AC3E}">
        <p14:creationId xmlns:p14="http://schemas.microsoft.com/office/powerpoint/2010/main" val="98437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Hi my name is _____________ and this is ____________.  We are ____&amp; ______’</a:t>
            </a:r>
            <a:r>
              <a:rPr lang="en-US" dirty="0" err="1"/>
              <a:t>s</a:t>
            </a:r>
            <a:r>
              <a:rPr lang="en-US" dirty="0"/>
              <a:t> moms.  We are your art docents this year.  (Docent usually means a specific kind of volunteer who teaches art or is a guide at a museum.)  We have some other volunteers here to help you today too like_____________.</a:t>
            </a:r>
          </a:p>
          <a:p>
            <a:r>
              <a:rPr lang="en-US" dirty="0"/>
              <a:t> </a:t>
            </a:r>
          </a:p>
          <a:p>
            <a:r>
              <a:rPr lang="en-US" dirty="0"/>
              <a:t>Today we will be working on part one of a clay project .  Since you have been studying Salmon in the third grade, we are going to be making clay salmon platters.</a:t>
            </a:r>
          </a:p>
          <a:p>
            <a:r>
              <a:rPr lang="en-US" dirty="0"/>
              <a:t>  </a:t>
            </a:r>
          </a:p>
          <a:p>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is clay?</a:t>
            </a:r>
          </a:p>
          <a:p>
            <a:r>
              <a:rPr lang="en-US" dirty="0"/>
              <a:t>Minerals from the earth – specifically silica and alumina.  Often clay is found near rivers where small particles of rock are carried down to a lower part and collect together to form clay.</a:t>
            </a:r>
          </a:p>
          <a:p>
            <a:endParaRPr lang="en-US" dirty="0"/>
          </a:p>
          <a:p>
            <a:r>
              <a:rPr lang="en-US" dirty="0"/>
              <a:t>Clay characteristics –</a:t>
            </a:r>
          </a:p>
          <a:p>
            <a:r>
              <a:rPr lang="en-US" dirty="0"/>
              <a:t>Clay is plastic when it’s wet –clay can be pushed, stretched, stamped, or impressed</a:t>
            </a:r>
          </a:p>
          <a:p>
            <a:r>
              <a:rPr lang="en-US" dirty="0"/>
              <a:t>Clay shrinks as it dries </a:t>
            </a:r>
          </a:p>
          <a:p>
            <a:r>
              <a:rPr lang="en-US" dirty="0"/>
              <a:t>Clay hardens as it dries – when wet it has no structural strength (can slump or distort if handled roughly)  Bone dry clay, before heated, is quite brittle</a:t>
            </a:r>
          </a:p>
          <a:p>
            <a:r>
              <a:rPr lang="en-US" dirty="0"/>
              <a:t>Clay vitrifies when subjected to sufficient heat – clay becomes hard, durable, waterproof</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long have clay projects been around?</a:t>
            </a:r>
          </a:p>
          <a:p>
            <a:r>
              <a:rPr lang="en-US" dirty="0"/>
              <a:t>Clay pots have been found in current day Iran and China that date back to 5000 B.C. – that’s more than 6000 years ago!  People used clay to make containers for food and to make bricks to build houses ( baked clay mixed with straw called adobe).  Back then they used fire to cook and harden the clay.</a:t>
            </a:r>
          </a:p>
          <a:p>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Today we use a special electric oven called a kiln to cook the clay.   How hot does your kitchen oven at home reach when you are cooking food?  375 or 400 degrees F?  Our kiln will cook your projects at about 1800 -2000 degrees F. (show photo of kiln)</a:t>
            </a:r>
          </a:p>
          <a:p>
            <a:r>
              <a:rPr lang="en-US" dirty="0"/>
              <a:t> </a:t>
            </a:r>
          </a:p>
          <a:p>
            <a:r>
              <a:rPr lang="en-US" dirty="0"/>
              <a:t>Cooking in a kiln is called firing.  This is important because it makes the clay stronger and more waterproof.  Clay that has been kiln fired would not return to a soft state even if it were in water for a long time.  That is because the extreme heat causes permanent physical and chemical changes to occur. These reactions, among other changes, cause the clay to be converted into a </a:t>
            </a:r>
            <a:r>
              <a:rPr lang="en-US" dirty="0">
                <a:hlinkClick r:id="rId3"/>
              </a:rPr>
              <a:t>ceramic</a:t>
            </a:r>
            <a:r>
              <a:rPr lang="en-US" dirty="0"/>
              <a:t> material.</a:t>
            </a:r>
          </a:p>
          <a:p>
            <a:r>
              <a:rPr lang="en-US" dirty="0"/>
              <a:t> </a:t>
            </a:r>
          </a:p>
        </p:txBody>
      </p:sp>
      <p:sp>
        <p:nvSpPr>
          <p:cNvPr id="4" name="Slide Number Placeholder 3"/>
          <p:cNvSpPr>
            <a:spLocks noGrp="1"/>
          </p:cNvSpPr>
          <p:nvPr>
            <p:ph type="sldNum" sz="quarter" idx="10"/>
          </p:nvPr>
        </p:nvSpPr>
        <p:spPr/>
        <p:txBody>
          <a:bodyPr/>
          <a:lstStyle/>
          <a:p>
            <a:fld id="{DB208B05-725E-40B1-A40E-24FD4DA82056}"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projects we make today will need to dry in the open air for a week or two (this is the </a:t>
            </a:r>
            <a:r>
              <a:rPr lang="en-US" dirty="0" err="1"/>
              <a:t>greenware</a:t>
            </a:r>
            <a:r>
              <a:rPr lang="en-US" dirty="0"/>
              <a:t> state-•</a:t>
            </a:r>
            <a:r>
              <a:rPr lang="en-US" dirty="0" err="1"/>
              <a:t>Greenware</a:t>
            </a:r>
            <a:r>
              <a:rPr lang="en-US" dirty="0"/>
              <a:t> (noun) is the term given to clay objects when they have been shaped but have not </a:t>
            </a:r>
            <a:r>
              <a:rPr lang="en-US" dirty="0" err="1"/>
              <a:t>not</a:t>
            </a:r>
            <a:r>
              <a:rPr lang="en-US" dirty="0"/>
              <a:t> yet been bisque fired, which converts them from clay to ceramic. </a:t>
            </a:r>
            <a:r>
              <a:rPr lang="en-US" dirty="0" err="1"/>
              <a:t>Greenware</a:t>
            </a:r>
            <a:r>
              <a:rPr lang="en-US" dirty="0"/>
              <a:t> may be in any of the stages of drying: wet, damp, soft leather-hard, leather-hard, stiff leather-hard, dry, and bone dry.) </a:t>
            </a:r>
          </a:p>
          <a:p>
            <a:r>
              <a:rPr lang="en-US" dirty="0"/>
              <a:t> </a:t>
            </a:r>
          </a:p>
          <a:p>
            <a:r>
              <a:rPr lang="en-US" dirty="0"/>
              <a:t>When they are completely dry they will be fired in the kiln for the first time (bisque fired) and look like this when they are done (hold up a sample of bisque fired piece).  </a:t>
            </a:r>
          </a:p>
          <a:p>
            <a:r>
              <a:rPr lang="en-US" dirty="0"/>
              <a:t> </a:t>
            </a:r>
          </a:p>
          <a:p>
            <a:r>
              <a:rPr lang="en-US" dirty="0"/>
              <a:t>After that, I will come back and you will paint the projects with something called glaze which is a special liquid like a paint that’s made of bits of ground up glass.  The piece will then be fired again in the kiln and will turn out like this (show a real glaze fired piece).</a:t>
            </a:r>
          </a:p>
          <a:p>
            <a:r>
              <a:rPr lang="en-US" dirty="0"/>
              <a:t> </a:t>
            </a:r>
          </a:p>
          <a:p>
            <a:r>
              <a:rPr lang="en-US" dirty="0"/>
              <a:t>Getting started:</a:t>
            </a:r>
          </a:p>
          <a:p>
            <a:r>
              <a:rPr lang="en-US" dirty="0"/>
              <a:t>Students receive one canvas cloth on the desk, one slab of clay, dull pencil for writing name, cutting knife, </a:t>
            </a:r>
            <a:r>
              <a:rPr lang="en-US" dirty="0" err="1"/>
              <a:t>texturizing</a:t>
            </a:r>
            <a:r>
              <a:rPr lang="en-US" dirty="0"/>
              <a:t> tools (tongue depressors, screws, pinecones, marker caps, etc.), </a:t>
            </a:r>
            <a:r>
              <a:rPr lang="en-US" dirty="0" err="1"/>
              <a:t>tagboard</a:t>
            </a:r>
            <a:r>
              <a:rPr lang="en-US" dirty="0"/>
              <a:t> template of project, tray for project drying, bowl with few drops of water for fingertip smoothing)</a:t>
            </a:r>
          </a:p>
          <a:p>
            <a:endParaRPr lang="en-US" dirty="0"/>
          </a:p>
          <a:p>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8B05-725E-40B1-A40E-24FD4DA82056}" type="slidenum">
              <a:rPr lang="en-US" smtClean="0"/>
              <a:pPr/>
              <a:t>12</a:t>
            </a:fld>
            <a:endParaRPr lang="en-US"/>
          </a:p>
        </p:txBody>
      </p:sp>
    </p:spTree>
    <p:extLst>
      <p:ext uri="{BB962C8B-B14F-4D97-AF65-F5344CB8AC3E}">
        <p14:creationId xmlns:p14="http://schemas.microsoft.com/office/powerpoint/2010/main" val="224812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can be printed and used</a:t>
            </a:r>
            <a:r>
              <a:rPr lang="en-US" baseline="0" dirty="0"/>
              <a:t> when glazing to give the students ideas for where to place color.  This slide can be skipped if you don’t want to make realistic salmon colors and texture.</a:t>
            </a:r>
            <a:endParaRPr lang="en-US" dirty="0"/>
          </a:p>
        </p:txBody>
      </p:sp>
      <p:sp>
        <p:nvSpPr>
          <p:cNvPr id="4" name="Slide Number Placeholder 3"/>
          <p:cNvSpPr>
            <a:spLocks noGrp="1"/>
          </p:cNvSpPr>
          <p:nvPr>
            <p:ph type="sldNum" sz="quarter" idx="10"/>
          </p:nvPr>
        </p:nvSpPr>
        <p:spPr/>
        <p:txBody>
          <a:bodyPr/>
          <a:lstStyle/>
          <a:p>
            <a:fld id="{DB208B05-725E-40B1-A40E-24FD4DA82056}"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D420BD-5FA7-4C2F-B48B-2A8404CDB782}" type="datetime1">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84D04F-F35D-42A8-8F22-EF7371BCCE5C}" type="datetime1">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BBE44-4DB5-4777-9FC4-2A3BDD97AA94}" type="datetime1">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7DDFA-3EBE-4297-AAEF-16E051FEFC70}" type="datetime1">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2A5270-CD5F-40B1-9A8F-80E23F2D1024}" type="datetime1">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26721-2B27-4521-B59A-6839DD54D436}" type="datetime1">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10EC60-1433-4A67-A73B-8A19348440C5}" type="datetime1">
              <a:rPr lang="en-US" smtClean="0"/>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7D6577-2FA2-4D34-AB94-47E27E3DE8DA}" type="datetime1">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C1D651-5AA9-46E0-B185-F2913E89D038}" type="datetime1">
              <a:rPr lang="en-US" smtClean="0"/>
              <a:t>5/5/2023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01558D-FA19-409D-B0CB-5A3673BA6FF3}" type="datetime1">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59BC9B-6179-4776-986F-0DA77EAB3DB9}" type="datetime1">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EBEE29-2973-46E1-999E-B584FC0491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5E8F-CAE7-495D-9BAC-157FB4E80915}" type="datetime1">
              <a:rPr lang="en-US" smtClean="0"/>
              <a:t>5/5/2023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BEE29-2973-46E1-999E-B584FC0491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Northwest Coastal Native American Hanging Salmon</a:t>
            </a:r>
          </a:p>
        </p:txBody>
      </p:sp>
      <p:pic>
        <p:nvPicPr>
          <p:cNvPr id="5" name="Picture 4">
            <a:extLst>
              <a:ext uri="{FF2B5EF4-FFF2-40B4-BE49-F238E27FC236}">
                <a16:creationId xmlns:a16="http://schemas.microsoft.com/office/drawing/2014/main" id="{F1F4D79E-9883-94DC-4294-5709820DF2A4}"/>
              </a:ext>
            </a:extLst>
          </p:cNvPr>
          <p:cNvPicPr>
            <a:picLocks noChangeAspect="1"/>
          </p:cNvPicPr>
          <p:nvPr/>
        </p:nvPicPr>
        <p:blipFill>
          <a:blip r:embed="rId3"/>
          <a:stretch>
            <a:fillRect/>
          </a:stretch>
        </p:blipFill>
        <p:spPr>
          <a:xfrm>
            <a:off x="2222637" y="2100501"/>
            <a:ext cx="4374259" cy="3718882"/>
          </a:xfrm>
          <a:prstGeom prst="rect">
            <a:avLst/>
          </a:prstGeom>
        </p:spPr>
      </p:pic>
      <p:sp>
        <p:nvSpPr>
          <p:cNvPr id="6" name="TextBox 5">
            <a:extLst>
              <a:ext uri="{FF2B5EF4-FFF2-40B4-BE49-F238E27FC236}">
                <a16:creationId xmlns:a16="http://schemas.microsoft.com/office/drawing/2014/main" id="{F5547AE3-3D36-D9C6-EA58-208CDE46B37C}"/>
              </a:ext>
            </a:extLst>
          </p:cNvPr>
          <p:cNvSpPr txBox="1"/>
          <p:nvPr/>
        </p:nvSpPr>
        <p:spPr>
          <a:xfrm>
            <a:off x="6342185" y="6502246"/>
            <a:ext cx="2661138" cy="246221"/>
          </a:xfrm>
          <a:prstGeom prst="rect">
            <a:avLst/>
          </a:prstGeom>
          <a:noFill/>
        </p:spPr>
        <p:txBody>
          <a:bodyPr wrap="square" rtlCol="0">
            <a:spAutoFit/>
          </a:bodyPr>
          <a:lstStyle/>
          <a:p>
            <a:r>
              <a:rPr lang="en-US" sz="1000" dirty="0"/>
              <a:t>Last updated:  5/6/2023</a:t>
            </a:r>
          </a:p>
        </p:txBody>
      </p:sp>
      <p:sp>
        <p:nvSpPr>
          <p:cNvPr id="7" name="Slide Number Placeholder 6">
            <a:extLst>
              <a:ext uri="{FF2B5EF4-FFF2-40B4-BE49-F238E27FC236}">
                <a16:creationId xmlns:a16="http://schemas.microsoft.com/office/drawing/2014/main" id="{48912FFA-13AE-7CB7-ECDD-350C5B20C12C}"/>
              </a:ext>
            </a:extLst>
          </p:cNvPr>
          <p:cNvSpPr>
            <a:spLocks noGrp="1"/>
          </p:cNvSpPr>
          <p:nvPr>
            <p:ph type="sldNum" sz="quarter" idx="12"/>
          </p:nvPr>
        </p:nvSpPr>
        <p:spPr/>
        <p:txBody>
          <a:bodyPr/>
          <a:lstStyle/>
          <a:p>
            <a:fld id="{32EBEE29-2973-46E1-999E-B584FC049178}"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descr="Kiln-Close.jpg"/>
          <p:cNvPicPr>
            <a:picLocks noChangeAspect="1"/>
          </p:cNvPicPr>
          <p:nvPr/>
        </p:nvPicPr>
        <p:blipFill>
          <a:blip r:embed="rId3"/>
          <a:stretch>
            <a:fillRect/>
          </a:stretch>
        </p:blipFill>
        <p:spPr>
          <a:xfrm>
            <a:off x="0" y="0"/>
            <a:ext cx="9163050" cy="6858000"/>
          </a:xfrm>
          <a:prstGeom prst="rect">
            <a:avLst/>
          </a:prstGeom>
        </p:spPr>
      </p:pic>
      <p:sp>
        <p:nvSpPr>
          <p:cNvPr id="4" name="Slide Number Placeholder 3">
            <a:extLst>
              <a:ext uri="{FF2B5EF4-FFF2-40B4-BE49-F238E27FC236}">
                <a16:creationId xmlns:a16="http://schemas.microsoft.com/office/drawing/2014/main" id="{5B70D5E7-E577-7217-B121-210377815581}"/>
              </a:ext>
            </a:extLst>
          </p:cNvPr>
          <p:cNvSpPr>
            <a:spLocks noGrp="1"/>
          </p:cNvSpPr>
          <p:nvPr>
            <p:ph type="sldNum" sz="quarter" idx="12"/>
          </p:nvPr>
        </p:nvSpPr>
        <p:spPr/>
        <p:txBody>
          <a:bodyPr/>
          <a:lstStyle/>
          <a:p>
            <a:fld id="{32EBEE29-2973-46E1-999E-B584FC049178}"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Project Today</a:t>
            </a:r>
          </a:p>
        </p:txBody>
      </p:sp>
      <p:sp>
        <p:nvSpPr>
          <p:cNvPr id="3" name="Content Placeholder 2"/>
          <p:cNvSpPr>
            <a:spLocks noGrp="1"/>
          </p:cNvSpPr>
          <p:nvPr>
            <p:ph idx="1"/>
          </p:nvPr>
        </p:nvSpPr>
        <p:spPr/>
        <p:txBody>
          <a:bodyPr>
            <a:normAutofit fontScale="62500" lnSpcReduction="20000"/>
          </a:bodyPr>
          <a:lstStyle/>
          <a:p>
            <a:pPr>
              <a:spcAft>
                <a:spcPts val="600"/>
              </a:spcAft>
            </a:pPr>
            <a:r>
              <a:rPr lang="en-US" dirty="0"/>
              <a:t>After we are finished with the project today,  it will need to dry in the open air for about 7 days</a:t>
            </a:r>
          </a:p>
          <a:p>
            <a:pPr lvl="1">
              <a:spcAft>
                <a:spcPts val="600"/>
              </a:spcAft>
            </a:pPr>
            <a:r>
              <a:rPr lang="en-US" dirty="0"/>
              <a:t>This is the </a:t>
            </a:r>
            <a:r>
              <a:rPr lang="en-US" b="1" dirty="0" err="1"/>
              <a:t>greenware</a:t>
            </a:r>
            <a:r>
              <a:rPr lang="en-US" dirty="0"/>
              <a:t> state-• </a:t>
            </a:r>
            <a:r>
              <a:rPr lang="en-US" dirty="0" err="1"/>
              <a:t>Greenware</a:t>
            </a:r>
            <a:r>
              <a:rPr lang="en-US" dirty="0"/>
              <a:t> (noun) is the term given to clay objects when they have been shaped but have not fired</a:t>
            </a:r>
          </a:p>
          <a:p>
            <a:pPr lvl="1">
              <a:spcAft>
                <a:spcPts val="600"/>
              </a:spcAft>
            </a:pPr>
            <a:r>
              <a:rPr lang="en-US" dirty="0" err="1"/>
              <a:t>Greenware</a:t>
            </a:r>
            <a:r>
              <a:rPr lang="en-US" dirty="0"/>
              <a:t> may be in any of the stages of drying: wet, damp, soft leather-hard, leather-hard, stiff leather-hard, dry, and bone dry. </a:t>
            </a:r>
          </a:p>
          <a:p>
            <a:pPr>
              <a:spcAft>
                <a:spcPts val="600"/>
              </a:spcAft>
            </a:pPr>
            <a:r>
              <a:rPr lang="en-US" dirty="0"/>
              <a:t>When they are completely dry they will be fired in the kiln for the first time (</a:t>
            </a:r>
            <a:r>
              <a:rPr lang="en-US" b="1" dirty="0"/>
              <a:t>bisque fired</a:t>
            </a:r>
            <a:r>
              <a:rPr lang="en-US" dirty="0"/>
              <a:t>) </a:t>
            </a:r>
          </a:p>
          <a:p>
            <a:pPr lvl="1">
              <a:spcAft>
                <a:spcPts val="600"/>
              </a:spcAft>
            </a:pPr>
            <a:r>
              <a:rPr lang="en-US" dirty="0"/>
              <a:t>bisque fired converts them from clay to ceramic  </a:t>
            </a:r>
          </a:p>
          <a:p>
            <a:pPr marL="457200" lvl="1" indent="0">
              <a:spcAft>
                <a:spcPts val="600"/>
              </a:spcAft>
              <a:buNone/>
            </a:pPr>
            <a:endParaRPr lang="en-US" dirty="0"/>
          </a:p>
          <a:p>
            <a:pPr>
              <a:spcAft>
                <a:spcPts val="600"/>
              </a:spcAft>
            </a:pPr>
            <a:r>
              <a:rPr lang="en-US" dirty="0"/>
              <a:t>After that, I will come back and you will paint the projects with something called glaze which is a special liquid like a paint that’s made of bits of ground up glass.  The piece will then be fired again in the kiln and will turn out like this (show a real glaze fired piece).</a:t>
            </a:r>
          </a:p>
          <a:p>
            <a:endParaRPr lang="en-US" dirty="0"/>
          </a:p>
        </p:txBody>
      </p:sp>
      <p:sp>
        <p:nvSpPr>
          <p:cNvPr id="4" name="Slide Number Placeholder 3">
            <a:extLst>
              <a:ext uri="{FF2B5EF4-FFF2-40B4-BE49-F238E27FC236}">
                <a16:creationId xmlns:a16="http://schemas.microsoft.com/office/drawing/2014/main" id="{E5B55C0B-FA3B-2971-EEBE-6040AAC18E8E}"/>
              </a:ext>
            </a:extLst>
          </p:cNvPr>
          <p:cNvSpPr>
            <a:spLocks noGrp="1"/>
          </p:cNvSpPr>
          <p:nvPr>
            <p:ph type="sldNum" sz="quarter" idx="12"/>
          </p:nvPr>
        </p:nvSpPr>
        <p:spPr/>
        <p:txBody>
          <a:bodyPr/>
          <a:lstStyle/>
          <a:p>
            <a:fld id="{32EBEE29-2973-46E1-999E-B584FC049178}" type="slidenum">
              <a:rPr lang="en-US" smtClean="0"/>
              <a:pPr/>
              <a:t>11</a:t>
            </a:fld>
            <a:endParaRPr lang="en-US"/>
          </a:p>
        </p:txBody>
      </p:sp>
    </p:spTree>
    <p:extLst>
      <p:ext uri="{BB962C8B-B14F-4D97-AF65-F5344CB8AC3E}">
        <p14:creationId xmlns:p14="http://schemas.microsoft.com/office/powerpoint/2010/main" val="941636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 of the salmon</a:t>
            </a:r>
          </a:p>
        </p:txBody>
      </p:sp>
      <p:sp>
        <p:nvSpPr>
          <p:cNvPr id="3" name="Content Placeholder 2"/>
          <p:cNvSpPr>
            <a:spLocks noGrp="1"/>
          </p:cNvSpPr>
          <p:nvPr>
            <p:ph idx="1"/>
          </p:nvPr>
        </p:nvSpPr>
        <p:spPr/>
        <p:txBody>
          <a:bodyPr/>
          <a:lstStyle/>
          <a:p>
            <a:pPr marL="0" indent="0">
              <a:buNone/>
            </a:pPr>
            <a:r>
              <a:rPr lang="en-US" dirty="0">
                <a:solidFill>
                  <a:prstClr val="black"/>
                </a:solidFill>
                <a:latin typeface="Times-Roman"/>
              </a:rPr>
              <a:t> </a:t>
            </a:r>
            <a:endParaRPr lang="en-US" dirty="0"/>
          </a:p>
        </p:txBody>
      </p:sp>
      <p:pic>
        <p:nvPicPr>
          <p:cNvPr id="5" name="Picture 4" descr="salm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86" y="1951358"/>
            <a:ext cx="7620000" cy="3035300"/>
          </a:xfrm>
          <a:prstGeom prst="rect">
            <a:avLst/>
          </a:prstGeom>
        </p:spPr>
      </p:pic>
      <p:sp>
        <p:nvSpPr>
          <p:cNvPr id="4" name="Slide Number Placeholder 3">
            <a:extLst>
              <a:ext uri="{FF2B5EF4-FFF2-40B4-BE49-F238E27FC236}">
                <a16:creationId xmlns:a16="http://schemas.microsoft.com/office/drawing/2014/main" id="{2A7C845E-D104-4ECA-5BE4-5452D521F303}"/>
              </a:ext>
            </a:extLst>
          </p:cNvPr>
          <p:cNvSpPr>
            <a:spLocks noGrp="1"/>
          </p:cNvSpPr>
          <p:nvPr>
            <p:ph type="sldNum" sz="quarter" idx="12"/>
          </p:nvPr>
        </p:nvSpPr>
        <p:spPr/>
        <p:txBody>
          <a:bodyPr/>
          <a:lstStyle/>
          <a:p>
            <a:fld id="{32EBEE29-2973-46E1-999E-B584FC049178}" type="slidenum">
              <a:rPr lang="en-US" smtClean="0"/>
              <a:pPr/>
              <a:t>12</a:t>
            </a:fld>
            <a:endParaRPr lang="en-US"/>
          </a:p>
        </p:txBody>
      </p:sp>
    </p:spTree>
    <p:extLst>
      <p:ext uri="{BB962C8B-B14F-4D97-AF65-F5344CB8AC3E}">
        <p14:creationId xmlns:p14="http://schemas.microsoft.com/office/powerpoint/2010/main" val="1402581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0"/>
            <a:ext cx="8877300" cy="6731000"/>
          </a:xfrm>
        </p:spPr>
        <p:txBody>
          <a:bodyPr/>
          <a:lstStyle/>
          <a:p>
            <a:pPr marL="0" indent="0">
              <a:buNone/>
            </a:pPr>
            <a:r>
              <a:rPr lang="en-US" dirty="0" err="1"/>
              <a:t>jfijfkdj</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40982" y="131128"/>
            <a:ext cx="3881120" cy="2944495"/>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4286249" y="131128"/>
            <a:ext cx="4648835" cy="3284855"/>
          </a:xfrm>
          <a:prstGeom prst="rect">
            <a:avLst/>
          </a:prstGeom>
          <a:noFill/>
          <a:ln>
            <a:noFill/>
          </a:ln>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0" y="3935729"/>
            <a:ext cx="4568825" cy="2315210"/>
          </a:xfrm>
          <a:prstGeom prst="rect">
            <a:avLst/>
          </a:prstGeom>
          <a:noFill/>
          <a:ln>
            <a:noFill/>
          </a:ln>
        </p:spPr>
      </p:pic>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4775200" y="3174048"/>
            <a:ext cx="4575175" cy="3526155"/>
          </a:xfrm>
          <a:prstGeom prst="rect">
            <a:avLst/>
          </a:prstGeom>
          <a:noFill/>
          <a:ln>
            <a:noFill/>
          </a:ln>
        </p:spPr>
      </p:pic>
      <p:sp>
        <p:nvSpPr>
          <p:cNvPr id="2" name="Slide Number Placeholder 1">
            <a:extLst>
              <a:ext uri="{FF2B5EF4-FFF2-40B4-BE49-F238E27FC236}">
                <a16:creationId xmlns:a16="http://schemas.microsoft.com/office/drawing/2014/main" id="{8F4FCF66-B422-16D6-76C7-E613AEB9EAF4}"/>
              </a:ext>
            </a:extLst>
          </p:cNvPr>
          <p:cNvSpPr>
            <a:spLocks noGrp="1"/>
          </p:cNvSpPr>
          <p:nvPr>
            <p:ph type="sldNum" sz="quarter" idx="12"/>
          </p:nvPr>
        </p:nvSpPr>
        <p:spPr/>
        <p:txBody>
          <a:bodyPr/>
          <a:lstStyle/>
          <a:p>
            <a:fld id="{32EBEE29-2973-46E1-999E-B584FC049178}"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411037"/>
            <a:ext cx="8229600" cy="645054"/>
          </a:xfrm>
        </p:spPr>
        <p:txBody>
          <a:bodyPr>
            <a:normAutofit fontScale="90000"/>
          </a:bodyPr>
          <a:lstStyle/>
          <a:p>
            <a:r>
              <a:rPr lang="en-US" sz="3200" dirty="0"/>
              <a:t>Steps for students to make a clay salmon hanger:</a:t>
            </a:r>
            <a:br>
              <a:rPr lang="en-US" sz="3200" dirty="0"/>
            </a:br>
            <a:endParaRPr lang="en-US" sz="3200" dirty="0"/>
          </a:p>
        </p:txBody>
      </p:sp>
      <p:sp>
        <p:nvSpPr>
          <p:cNvPr id="3" name="Content Placeholder 2"/>
          <p:cNvSpPr>
            <a:spLocks noGrp="1"/>
          </p:cNvSpPr>
          <p:nvPr>
            <p:ph idx="1"/>
          </p:nvPr>
        </p:nvSpPr>
        <p:spPr>
          <a:xfrm>
            <a:off x="457200" y="898071"/>
            <a:ext cx="8229600" cy="5856689"/>
          </a:xfrm>
        </p:spPr>
        <p:txBody>
          <a:bodyPr>
            <a:normAutofit fontScale="92500"/>
          </a:bodyPr>
          <a:lstStyle/>
          <a:p>
            <a:pPr marL="514350" lvl="0" indent="-514350">
              <a:lnSpc>
                <a:spcPct val="120000"/>
              </a:lnSpc>
              <a:spcAft>
                <a:spcPts val="300"/>
              </a:spcAft>
              <a:buAutoNum type="arabicPeriod"/>
            </a:pPr>
            <a:r>
              <a:rPr lang="en-US" sz="1400" dirty="0"/>
              <a:t>Choose the direction you want your fish to be facing.</a:t>
            </a:r>
          </a:p>
          <a:p>
            <a:pPr marL="514350" lvl="0" indent="-514350">
              <a:lnSpc>
                <a:spcPct val="120000"/>
              </a:lnSpc>
              <a:spcAft>
                <a:spcPts val="300"/>
              </a:spcAft>
              <a:buAutoNum type="arabicPeriod"/>
            </a:pPr>
            <a:r>
              <a:rPr lang="en-US" sz="1400" dirty="0"/>
              <a:t>Place the template on the clay slab and trace using the skewer in an upright manner all the way around the fish.</a:t>
            </a:r>
          </a:p>
          <a:p>
            <a:pPr marL="514350" lvl="0" indent="-514350">
              <a:lnSpc>
                <a:spcPct val="120000"/>
              </a:lnSpc>
              <a:spcAft>
                <a:spcPts val="300"/>
              </a:spcAft>
              <a:buFont typeface="+mj-lt"/>
              <a:buAutoNum type="arabicPeriod"/>
            </a:pPr>
            <a:r>
              <a:rPr lang="en-US" sz="1400" dirty="0"/>
              <a:t>Remove template and carefully flip clay fish over to scratch your name and year on back with dull pencil.</a:t>
            </a:r>
          </a:p>
          <a:p>
            <a:pPr marL="514350" lvl="0" indent="-514350">
              <a:lnSpc>
                <a:spcPct val="120000"/>
              </a:lnSpc>
              <a:spcAft>
                <a:spcPts val="300"/>
              </a:spcAft>
              <a:buFont typeface="+mj-lt"/>
              <a:buAutoNum type="arabicPeriod"/>
            </a:pPr>
            <a:r>
              <a:rPr lang="en-US" sz="1400" dirty="0"/>
              <a:t>Turn fish over and place clay fish aside for a moment.</a:t>
            </a:r>
          </a:p>
          <a:p>
            <a:pPr marL="514350" lvl="0" indent="-514350">
              <a:lnSpc>
                <a:spcPct val="120000"/>
              </a:lnSpc>
              <a:spcAft>
                <a:spcPts val="300"/>
              </a:spcAft>
              <a:buFont typeface="+mj-lt"/>
              <a:buAutoNum type="arabicPeriod"/>
            </a:pPr>
            <a:r>
              <a:rPr lang="en-US" sz="1400" dirty="0"/>
              <a:t>Use scrap pieces of clay to practice with texturizing tools to see what effects will help you achieve the look of scales, fins, etc. (try the tip of the popsicle stick) using the NW COASTAL FORM LINE ELEMENTS</a:t>
            </a:r>
          </a:p>
          <a:p>
            <a:pPr marL="514350" lvl="0" indent="-514350">
              <a:lnSpc>
                <a:spcPct val="120000"/>
              </a:lnSpc>
              <a:spcAft>
                <a:spcPts val="300"/>
              </a:spcAft>
              <a:buFont typeface="+mj-lt"/>
              <a:buAutoNum type="arabicPeriod"/>
            </a:pPr>
            <a:r>
              <a:rPr lang="en-US" sz="1400" dirty="0"/>
              <a:t>Take the clay salmon and draw shallow dividing lines with popsicle stick on the salmon to separate the different parts of the body (Don’t cut too deep!)</a:t>
            </a:r>
          </a:p>
          <a:p>
            <a:pPr marL="514350" lvl="0" indent="-514350">
              <a:lnSpc>
                <a:spcPct val="120000"/>
              </a:lnSpc>
              <a:spcAft>
                <a:spcPts val="300"/>
              </a:spcAft>
              <a:buFont typeface="+mj-lt"/>
              <a:buAutoNum type="arabicPeriod"/>
            </a:pPr>
            <a:r>
              <a:rPr lang="en-US" sz="1400" dirty="0"/>
              <a:t>Use the scrap pieces of clay to create the eye and other raised details you want to add.  No more than 3 layers high!</a:t>
            </a:r>
          </a:p>
          <a:p>
            <a:pPr marL="914400" lvl="1" indent="-514350">
              <a:lnSpc>
                <a:spcPct val="120000"/>
              </a:lnSpc>
              <a:spcAft>
                <a:spcPts val="300"/>
              </a:spcAft>
            </a:pPr>
            <a:r>
              <a:rPr lang="en-US" sz="1200" b="1" dirty="0"/>
              <a:t>Remember to use the scoring technique to attach the pieces to the salmon.</a:t>
            </a:r>
          </a:p>
          <a:p>
            <a:pPr marL="514350" lvl="0" indent="-514350">
              <a:lnSpc>
                <a:spcPct val="120000"/>
              </a:lnSpc>
              <a:spcAft>
                <a:spcPts val="300"/>
              </a:spcAft>
              <a:buFont typeface="+mj-lt"/>
              <a:buAutoNum type="arabicPeriod"/>
            </a:pPr>
            <a:r>
              <a:rPr lang="en-US" sz="1400" dirty="0"/>
              <a:t>Use the texturizing tools to add details like scales, ridges in the fins, eye, etc.  </a:t>
            </a:r>
          </a:p>
          <a:p>
            <a:pPr marL="914400" lvl="1" indent="-514350">
              <a:lnSpc>
                <a:spcPct val="120000"/>
              </a:lnSpc>
              <a:spcAft>
                <a:spcPts val="300"/>
              </a:spcAft>
            </a:pPr>
            <a:r>
              <a:rPr lang="en-US" sz="1200" b="1" dirty="0"/>
              <a:t>NW Natives use the following shapes:</a:t>
            </a:r>
          </a:p>
          <a:p>
            <a:pPr marL="1314450" lvl="2" indent="-514350">
              <a:lnSpc>
                <a:spcPct val="120000"/>
              </a:lnSpc>
              <a:spcAft>
                <a:spcPts val="300"/>
              </a:spcAft>
            </a:pPr>
            <a:r>
              <a:rPr lang="en-US" sz="1100" dirty="0"/>
              <a:t>Ovals, Circles, </a:t>
            </a:r>
            <a:r>
              <a:rPr lang="en-US" sz="1100" dirty="0" err="1"/>
              <a:t>Cresents</a:t>
            </a:r>
            <a:r>
              <a:rPr lang="en-US" sz="1100" dirty="0"/>
              <a:t>, L, W, and U.  </a:t>
            </a:r>
          </a:p>
          <a:p>
            <a:pPr marL="514350" lvl="0" indent="-514350">
              <a:lnSpc>
                <a:spcPct val="120000"/>
              </a:lnSpc>
              <a:spcAft>
                <a:spcPts val="300"/>
              </a:spcAft>
              <a:buFont typeface="+mj-lt"/>
              <a:buAutoNum type="arabicPeriod"/>
            </a:pPr>
            <a:r>
              <a:rPr lang="en-US" sz="1400" dirty="0"/>
              <a:t>Use a finger with one drop of water (not too much) to smooth all the edges so they won’t be jagged or sharp once fired.</a:t>
            </a:r>
          </a:p>
          <a:p>
            <a:pPr marL="514350" lvl="0" indent="-514350">
              <a:lnSpc>
                <a:spcPct val="120000"/>
              </a:lnSpc>
              <a:spcAft>
                <a:spcPts val="300"/>
              </a:spcAft>
              <a:buFont typeface="+mj-lt"/>
              <a:buAutoNum type="arabicPeriod"/>
            </a:pPr>
            <a:r>
              <a:rPr lang="en-US" sz="1400" dirty="0"/>
              <a:t>Remove any clay crumbs from the salmon to give it its final clean appearance</a:t>
            </a:r>
          </a:p>
          <a:p>
            <a:pPr marL="514350" lvl="0" indent="-514350">
              <a:lnSpc>
                <a:spcPct val="120000"/>
              </a:lnSpc>
              <a:spcAft>
                <a:spcPts val="300"/>
              </a:spcAft>
              <a:buFont typeface="+mj-lt"/>
              <a:buAutoNum type="arabicPeriod"/>
            </a:pPr>
            <a:r>
              <a:rPr lang="en-US" sz="1400" dirty="0"/>
              <a:t>Use the blunt end of the skewer to make a hole for hanging your fish.</a:t>
            </a:r>
          </a:p>
          <a:p>
            <a:pPr marL="514350" lvl="0" indent="-514350">
              <a:lnSpc>
                <a:spcPct val="120000"/>
              </a:lnSpc>
              <a:spcAft>
                <a:spcPts val="300"/>
              </a:spcAft>
              <a:buFont typeface="+mj-lt"/>
              <a:buAutoNum type="arabicPeriod"/>
            </a:pPr>
            <a:r>
              <a:rPr lang="en-US" sz="1400" dirty="0"/>
              <a:t>Clean up – dunk hands in bucket of water first to get big chunks of clay off so they don’t go down the drain and clog it.  Then wash with soap and water in sink.</a:t>
            </a:r>
          </a:p>
        </p:txBody>
      </p:sp>
      <p:pic>
        <p:nvPicPr>
          <p:cNvPr id="5" name="Picture 4">
            <a:extLst>
              <a:ext uri="{FF2B5EF4-FFF2-40B4-BE49-F238E27FC236}">
                <a16:creationId xmlns:a16="http://schemas.microsoft.com/office/drawing/2014/main" id="{F057A896-EF34-ECB3-6FCA-67813BE9DFCF}"/>
              </a:ext>
            </a:extLst>
          </p:cNvPr>
          <p:cNvPicPr>
            <a:picLocks noChangeAspect="1"/>
          </p:cNvPicPr>
          <p:nvPr/>
        </p:nvPicPr>
        <p:blipFill>
          <a:blip r:embed="rId3"/>
          <a:stretch>
            <a:fillRect/>
          </a:stretch>
        </p:blipFill>
        <p:spPr>
          <a:xfrm>
            <a:off x="7215565" y="3777037"/>
            <a:ext cx="1214792" cy="1120517"/>
          </a:xfrm>
          <a:prstGeom prst="rect">
            <a:avLst/>
          </a:prstGeom>
        </p:spPr>
      </p:pic>
      <p:sp>
        <p:nvSpPr>
          <p:cNvPr id="6" name="Slide Number Placeholder 5">
            <a:extLst>
              <a:ext uri="{FF2B5EF4-FFF2-40B4-BE49-F238E27FC236}">
                <a16:creationId xmlns:a16="http://schemas.microsoft.com/office/drawing/2014/main" id="{568F2FBF-CEC4-747A-0036-D754B8286847}"/>
              </a:ext>
            </a:extLst>
          </p:cNvPr>
          <p:cNvSpPr>
            <a:spLocks noGrp="1"/>
          </p:cNvSpPr>
          <p:nvPr>
            <p:ph type="sldNum" sz="quarter" idx="12"/>
          </p:nvPr>
        </p:nvSpPr>
        <p:spPr/>
        <p:txBody>
          <a:bodyPr/>
          <a:lstStyle/>
          <a:p>
            <a:fld id="{32EBEE29-2973-46E1-999E-B584FC049178}"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NW Coast Native Design</a:t>
            </a:r>
            <a:br>
              <a:rPr lang="en-US" dirty="0"/>
            </a:br>
            <a:r>
              <a:rPr lang="en-US" sz="3100" dirty="0"/>
              <a:t>What is unique about their artwork?</a:t>
            </a:r>
            <a:endParaRPr lang="en-US" dirty="0"/>
          </a:p>
        </p:txBody>
      </p:sp>
      <p:sp>
        <p:nvSpPr>
          <p:cNvPr id="4" name="Slide Number Placeholder 3">
            <a:extLst>
              <a:ext uri="{FF2B5EF4-FFF2-40B4-BE49-F238E27FC236}">
                <a16:creationId xmlns:a16="http://schemas.microsoft.com/office/drawing/2014/main" id="{33D7B351-A96A-EB60-A753-3F47E8DB74DB}"/>
              </a:ext>
            </a:extLst>
          </p:cNvPr>
          <p:cNvSpPr>
            <a:spLocks noGrp="1"/>
          </p:cNvSpPr>
          <p:nvPr>
            <p:ph type="sldNum" sz="quarter" idx="12"/>
          </p:nvPr>
        </p:nvSpPr>
        <p:spPr/>
        <p:txBody>
          <a:bodyPr/>
          <a:lstStyle/>
          <a:p>
            <a:fld id="{32EBEE29-2973-46E1-999E-B584FC049178}" type="slidenum">
              <a:rPr lang="en-US" smtClean="0"/>
              <a:pPr/>
              <a:t>15</a:t>
            </a:fld>
            <a:endParaRPr lang="en-US"/>
          </a:p>
        </p:txBody>
      </p:sp>
      <p:pic>
        <p:nvPicPr>
          <p:cNvPr id="6" name="Picture 5">
            <a:extLst>
              <a:ext uri="{FF2B5EF4-FFF2-40B4-BE49-F238E27FC236}">
                <a16:creationId xmlns:a16="http://schemas.microsoft.com/office/drawing/2014/main" id="{FA5717B5-352E-7A1E-F489-4B1D012908D5}"/>
              </a:ext>
            </a:extLst>
          </p:cNvPr>
          <p:cNvPicPr>
            <a:picLocks noChangeAspect="1"/>
          </p:cNvPicPr>
          <p:nvPr/>
        </p:nvPicPr>
        <p:blipFill>
          <a:blip r:embed="rId3"/>
          <a:stretch>
            <a:fillRect/>
          </a:stretch>
        </p:blipFill>
        <p:spPr>
          <a:xfrm>
            <a:off x="457199" y="1787598"/>
            <a:ext cx="8229599" cy="4648200"/>
          </a:xfrm>
          <a:prstGeom prst="rect">
            <a:avLst/>
          </a:prstGeom>
        </p:spPr>
      </p:pic>
    </p:spTree>
    <p:extLst>
      <p:ext uri="{BB962C8B-B14F-4D97-AF65-F5344CB8AC3E}">
        <p14:creationId xmlns:p14="http://schemas.microsoft.com/office/powerpoint/2010/main" val="3049399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0068"/>
            <a:ext cx="7772400" cy="966685"/>
          </a:xfrm>
        </p:spPr>
        <p:style>
          <a:lnRef idx="1">
            <a:schemeClr val="accent3"/>
          </a:lnRef>
          <a:fillRef idx="2">
            <a:schemeClr val="accent3"/>
          </a:fillRef>
          <a:effectRef idx="1">
            <a:schemeClr val="accent3"/>
          </a:effectRef>
          <a:fontRef idx="minor">
            <a:schemeClr val="dk1"/>
          </a:fontRef>
        </p:style>
        <p:txBody>
          <a:bodyPr>
            <a:normAutofit/>
          </a:bodyPr>
          <a:lstStyle/>
          <a:p>
            <a:r>
              <a:rPr lang="en-US" dirty="0"/>
              <a:t>Shapes</a:t>
            </a:r>
          </a:p>
        </p:txBody>
      </p:sp>
      <p:graphicFrame>
        <p:nvGraphicFramePr>
          <p:cNvPr id="5" name="Object 4"/>
          <p:cNvGraphicFramePr>
            <a:graphicFrameLocks noChangeAspect="1"/>
          </p:cNvGraphicFramePr>
          <p:nvPr>
            <p:extLst>
              <p:ext uri="{D42A27DB-BD31-4B8C-83A1-F6EECF244321}">
                <p14:modId xmlns:p14="http://schemas.microsoft.com/office/powerpoint/2010/main" val="2865458351"/>
              </p:ext>
            </p:extLst>
          </p:nvPr>
        </p:nvGraphicFramePr>
        <p:xfrm>
          <a:off x="685800" y="1419029"/>
          <a:ext cx="7374601" cy="5258903"/>
        </p:xfrm>
        <a:graphic>
          <a:graphicData uri="http://schemas.openxmlformats.org/presentationml/2006/ole">
            <mc:AlternateContent xmlns:mc="http://schemas.openxmlformats.org/markup-compatibility/2006">
              <mc:Choice xmlns:v="urn:schemas-microsoft-com:vml" Requires="v">
                <p:oleObj name="Document" r:id="rId3" imgW="6138401" imgH="4403467" progId="Word.Document.12">
                  <p:embed/>
                </p:oleObj>
              </mc:Choice>
              <mc:Fallback>
                <p:oleObj name="Document" r:id="rId3" imgW="6138401" imgH="4403467" progId="Word.Document.12">
                  <p:embed/>
                  <p:pic>
                    <p:nvPicPr>
                      <p:cNvPr id="5" name="Object 4"/>
                      <p:cNvPicPr/>
                      <p:nvPr/>
                    </p:nvPicPr>
                    <p:blipFill>
                      <a:blip r:embed="rId4"/>
                      <a:stretch>
                        <a:fillRect/>
                      </a:stretch>
                    </p:blipFill>
                    <p:spPr>
                      <a:xfrm>
                        <a:off x="685800" y="1419029"/>
                        <a:ext cx="7374601" cy="5258903"/>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111352E3-3570-37CB-0917-673EA52FFF63}"/>
              </a:ext>
            </a:extLst>
          </p:cNvPr>
          <p:cNvSpPr>
            <a:spLocks noGrp="1"/>
          </p:cNvSpPr>
          <p:nvPr>
            <p:ph type="sldNum" sz="quarter" idx="12"/>
          </p:nvPr>
        </p:nvSpPr>
        <p:spPr/>
        <p:txBody>
          <a:bodyPr/>
          <a:lstStyle/>
          <a:p>
            <a:fld id="{32EBEE29-2973-46E1-999E-B584FC049178}" type="slidenum">
              <a:rPr lang="en-US" smtClean="0"/>
              <a:pPr/>
              <a:t>16</a:t>
            </a:fld>
            <a:endParaRPr lang="en-US"/>
          </a:p>
        </p:txBody>
      </p:sp>
    </p:spTree>
    <p:extLst>
      <p:ext uri="{BB962C8B-B14F-4D97-AF65-F5344CB8AC3E}">
        <p14:creationId xmlns:p14="http://schemas.microsoft.com/office/powerpoint/2010/main" val="1505107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72BF22-C975-D393-1ECB-78A22C7FF862}"/>
              </a:ext>
            </a:extLst>
          </p:cNvPr>
          <p:cNvSpPr>
            <a:spLocks noGrp="1"/>
          </p:cNvSpPr>
          <p:nvPr>
            <p:ph type="title"/>
          </p:nvPr>
        </p:nvSpPr>
        <p:spPr>
          <a:xfrm>
            <a:off x="479160" y="670218"/>
            <a:ext cx="8182230" cy="1065836"/>
          </a:xfrm>
        </p:spPr>
        <p:txBody>
          <a:bodyPr vert="horz" lIns="91440" tIns="45720" rIns="91440" bIns="45720" rtlCol="0" anchor="ctr">
            <a:normAutofit/>
          </a:bodyPr>
          <a:lstStyle/>
          <a:p>
            <a:pPr defTabSz="914400">
              <a:lnSpc>
                <a:spcPct val="90000"/>
              </a:lnSpc>
            </a:pPr>
            <a:r>
              <a:rPr lang="en-US" sz="5700" dirty="0"/>
              <a:t>Common Shapes</a:t>
            </a:r>
          </a:p>
        </p:txBody>
      </p:sp>
      <p:sp>
        <p:nvSpPr>
          <p:cNvPr id="15"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2032" y="1800088"/>
            <a:ext cx="4057650" cy="18288"/>
          </a:xfrm>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 name="connsiteX0" fmla="*/ 0 w 4057650"/>
              <a:gd name="connsiteY0" fmla="*/ 0 h 18288"/>
              <a:gd name="connsiteX1" fmla="*/ 635698 w 4057650"/>
              <a:gd name="connsiteY1" fmla="*/ 0 h 18288"/>
              <a:gd name="connsiteX2" fmla="*/ 1190244 w 4057650"/>
              <a:gd name="connsiteY2" fmla="*/ 0 h 18288"/>
              <a:gd name="connsiteX3" fmla="*/ 1947672 w 4057650"/>
              <a:gd name="connsiteY3" fmla="*/ 0 h 18288"/>
              <a:gd name="connsiteX4" fmla="*/ 2583370 w 4057650"/>
              <a:gd name="connsiteY4" fmla="*/ 0 h 18288"/>
              <a:gd name="connsiteX5" fmla="*/ 3219069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150555 w 4057650"/>
              <a:gd name="connsiteY10" fmla="*/ 18288 h 18288"/>
              <a:gd name="connsiteX11" fmla="*/ 1474280 w 4057650"/>
              <a:gd name="connsiteY11" fmla="*/ 18288 h 18288"/>
              <a:gd name="connsiteX12" fmla="*/ 838581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67148" y="-8908"/>
                  <a:pt x="517612" y="4501"/>
                  <a:pt x="757428" y="0"/>
                </a:cubicBezTo>
                <a:cubicBezTo>
                  <a:pt x="1032602" y="-7253"/>
                  <a:pt x="1110097" y="-4084"/>
                  <a:pt x="1474279" y="0"/>
                </a:cubicBezTo>
                <a:cubicBezTo>
                  <a:pt x="1838373" y="-7421"/>
                  <a:pt x="1905070" y="-3632"/>
                  <a:pt x="2191131" y="0"/>
                </a:cubicBezTo>
                <a:cubicBezTo>
                  <a:pt x="2479083" y="8044"/>
                  <a:pt x="2590278" y="-15025"/>
                  <a:pt x="2745676" y="0"/>
                </a:cubicBezTo>
                <a:cubicBezTo>
                  <a:pt x="2939709" y="9877"/>
                  <a:pt x="3136017" y="-24028"/>
                  <a:pt x="3340798" y="0"/>
                </a:cubicBezTo>
                <a:cubicBezTo>
                  <a:pt x="3577524" y="19058"/>
                  <a:pt x="3755433" y="-7221"/>
                  <a:pt x="4057650" y="0"/>
                </a:cubicBezTo>
                <a:cubicBezTo>
                  <a:pt x="4057420" y="8026"/>
                  <a:pt x="4058238" y="15039"/>
                  <a:pt x="4057650" y="18288"/>
                </a:cubicBezTo>
                <a:cubicBezTo>
                  <a:pt x="3746991" y="51472"/>
                  <a:pt x="3642040" y="-9140"/>
                  <a:pt x="3381375" y="18288"/>
                </a:cubicBezTo>
                <a:cubicBezTo>
                  <a:pt x="3142532" y="69343"/>
                  <a:pt x="2955382" y="-2590"/>
                  <a:pt x="2826830" y="18288"/>
                </a:cubicBezTo>
                <a:cubicBezTo>
                  <a:pt x="2734164" y="30636"/>
                  <a:pt x="2422331" y="17559"/>
                  <a:pt x="2272284" y="18288"/>
                </a:cubicBezTo>
                <a:cubicBezTo>
                  <a:pt x="2111408" y="24730"/>
                  <a:pt x="1888168" y="26061"/>
                  <a:pt x="1555432" y="18288"/>
                </a:cubicBezTo>
                <a:cubicBezTo>
                  <a:pt x="1389125" y="7689"/>
                  <a:pt x="1177551" y="44302"/>
                  <a:pt x="960310" y="18288"/>
                </a:cubicBezTo>
                <a:cubicBezTo>
                  <a:pt x="875922" y="-35328"/>
                  <a:pt x="323458" y="14834"/>
                  <a:pt x="0" y="18288"/>
                </a:cubicBezTo>
                <a:cubicBezTo>
                  <a:pt x="732" y="12147"/>
                  <a:pt x="1474" y="5759"/>
                  <a:pt x="0" y="0"/>
                </a:cubicBezTo>
                <a:close/>
              </a:path>
              <a:path w="4057650" h="18288" stroke="0" extrusionOk="0">
                <a:moveTo>
                  <a:pt x="0" y="0"/>
                </a:moveTo>
                <a:cubicBezTo>
                  <a:pt x="242151" y="36334"/>
                  <a:pt x="500401" y="29139"/>
                  <a:pt x="635698" y="0"/>
                </a:cubicBezTo>
                <a:cubicBezTo>
                  <a:pt x="783144" y="-32004"/>
                  <a:pt x="950843" y="-4485"/>
                  <a:pt x="1190244" y="0"/>
                </a:cubicBezTo>
                <a:cubicBezTo>
                  <a:pt x="1493739" y="37672"/>
                  <a:pt x="1683931" y="-5135"/>
                  <a:pt x="1947672" y="0"/>
                </a:cubicBezTo>
                <a:cubicBezTo>
                  <a:pt x="2231467" y="29157"/>
                  <a:pt x="2283780" y="-18583"/>
                  <a:pt x="2583370" y="0"/>
                </a:cubicBezTo>
                <a:cubicBezTo>
                  <a:pt x="2879743" y="13186"/>
                  <a:pt x="3001896" y="40538"/>
                  <a:pt x="3219069" y="0"/>
                </a:cubicBezTo>
                <a:cubicBezTo>
                  <a:pt x="3480307" y="-5034"/>
                  <a:pt x="3756341" y="17550"/>
                  <a:pt x="4057650" y="0"/>
                </a:cubicBezTo>
                <a:cubicBezTo>
                  <a:pt x="4056338" y="6441"/>
                  <a:pt x="4057679" y="13855"/>
                  <a:pt x="4057650" y="18288"/>
                </a:cubicBezTo>
                <a:cubicBezTo>
                  <a:pt x="3866391" y="15329"/>
                  <a:pt x="3683092" y="27213"/>
                  <a:pt x="3381375" y="18288"/>
                </a:cubicBezTo>
                <a:cubicBezTo>
                  <a:pt x="3077442" y="-31539"/>
                  <a:pt x="2959293" y="-5332"/>
                  <a:pt x="2826830" y="18288"/>
                </a:cubicBezTo>
                <a:cubicBezTo>
                  <a:pt x="2745586" y="53568"/>
                  <a:pt x="2366651" y="59392"/>
                  <a:pt x="2150555" y="18288"/>
                </a:cubicBezTo>
                <a:cubicBezTo>
                  <a:pt x="1889766" y="-17354"/>
                  <a:pt x="1744011" y="-22688"/>
                  <a:pt x="1474280" y="18288"/>
                </a:cubicBezTo>
                <a:cubicBezTo>
                  <a:pt x="1211536" y="22995"/>
                  <a:pt x="970196" y="35522"/>
                  <a:pt x="838581" y="18288"/>
                </a:cubicBezTo>
                <a:cubicBezTo>
                  <a:pt x="683899" y="-4450"/>
                  <a:pt x="224248" y="-42444"/>
                  <a:pt x="0" y="18288"/>
                </a:cubicBezTo>
                <a:cubicBezTo>
                  <a:pt x="821" y="10074"/>
                  <a:pt x="-92" y="8278"/>
                  <a:pt x="0" y="0"/>
                </a:cubicBezTo>
                <a:close/>
              </a:path>
              <a:path w="4057650" h="18288" fill="none" stroke="0" extrusionOk="0">
                <a:moveTo>
                  <a:pt x="0" y="0"/>
                </a:moveTo>
                <a:cubicBezTo>
                  <a:pt x="358409" y="-4652"/>
                  <a:pt x="486702" y="12101"/>
                  <a:pt x="757428" y="0"/>
                </a:cubicBezTo>
                <a:cubicBezTo>
                  <a:pt x="1022678" y="-8760"/>
                  <a:pt x="1108573" y="-4098"/>
                  <a:pt x="1474279" y="0"/>
                </a:cubicBezTo>
                <a:cubicBezTo>
                  <a:pt x="1819257" y="16644"/>
                  <a:pt x="1919656" y="-4532"/>
                  <a:pt x="2191131" y="0"/>
                </a:cubicBezTo>
                <a:cubicBezTo>
                  <a:pt x="2458468" y="10266"/>
                  <a:pt x="2618941" y="-8527"/>
                  <a:pt x="2745676" y="0"/>
                </a:cubicBezTo>
                <a:cubicBezTo>
                  <a:pt x="2931643" y="26136"/>
                  <a:pt x="3158142" y="-56944"/>
                  <a:pt x="3340798" y="0"/>
                </a:cubicBezTo>
                <a:cubicBezTo>
                  <a:pt x="3532039" y="10299"/>
                  <a:pt x="3748090" y="-3814"/>
                  <a:pt x="4057650" y="0"/>
                </a:cubicBezTo>
                <a:cubicBezTo>
                  <a:pt x="4057078" y="8167"/>
                  <a:pt x="4057287" y="15177"/>
                  <a:pt x="4057650" y="18288"/>
                </a:cubicBezTo>
                <a:cubicBezTo>
                  <a:pt x="3759943" y="49384"/>
                  <a:pt x="3655385" y="-7741"/>
                  <a:pt x="3381375" y="18288"/>
                </a:cubicBezTo>
                <a:cubicBezTo>
                  <a:pt x="3117080" y="48239"/>
                  <a:pt x="2965830" y="15751"/>
                  <a:pt x="2826830" y="18288"/>
                </a:cubicBezTo>
                <a:cubicBezTo>
                  <a:pt x="2719180" y="54573"/>
                  <a:pt x="2405341" y="28209"/>
                  <a:pt x="2272284" y="18288"/>
                </a:cubicBezTo>
                <a:cubicBezTo>
                  <a:pt x="2146521" y="42397"/>
                  <a:pt x="1920511" y="48303"/>
                  <a:pt x="1555432" y="18288"/>
                </a:cubicBezTo>
                <a:cubicBezTo>
                  <a:pt x="1341297" y="-10360"/>
                  <a:pt x="1185337" y="10858"/>
                  <a:pt x="960310" y="18288"/>
                </a:cubicBezTo>
                <a:cubicBezTo>
                  <a:pt x="797841" y="-27072"/>
                  <a:pt x="348704" y="-79830"/>
                  <a:pt x="0" y="18288"/>
                </a:cubicBezTo>
                <a:cubicBezTo>
                  <a:pt x="82" y="11116"/>
                  <a:pt x="515" y="669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150" y="8855"/>
                          <a:pt x="4057759" y="14521"/>
                          <a:pt x="4057650" y="18288"/>
                        </a:cubicBezTo>
                        <a:cubicBezTo>
                          <a:pt x="3743404" y="40125"/>
                          <a:pt x="3625516" y="-14923"/>
                          <a:pt x="3381375" y="18288"/>
                        </a:cubicBezTo>
                        <a:cubicBezTo>
                          <a:pt x="3137235" y="51499"/>
                          <a:pt x="2946571" y="1"/>
                          <a:pt x="2826830" y="18288"/>
                        </a:cubicBezTo>
                        <a:cubicBezTo>
                          <a:pt x="2707090" y="36575"/>
                          <a:pt x="2402756" y="1432"/>
                          <a:pt x="2272284" y="18288"/>
                        </a:cubicBezTo>
                        <a:cubicBezTo>
                          <a:pt x="2141812" y="35144"/>
                          <a:pt x="1895935" y="18199"/>
                          <a:pt x="1555432" y="18288"/>
                        </a:cubicBezTo>
                        <a:cubicBezTo>
                          <a:pt x="1214929" y="18377"/>
                          <a:pt x="1103072" y="14503"/>
                          <a:pt x="960310" y="18288"/>
                        </a:cubicBezTo>
                        <a:cubicBezTo>
                          <a:pt x="817548" y="22073"/>
                          <a:pt x="402272" y="-29359"/>
                          <a:pt x="0" y="18288"/>
                        </a:cubicBezTo>
                        <a:cubicBezTo>
                          <a:pt x="683" y="12014"/>
                          <a:pt x="724" y="5908"/>
                          <a:pt x="0" y="0"/>
                        </a:cubicBezTo>
                        <a:close/>
                      </a:path>
                      <a:path w="4057650" h="18288"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752" y="7180"/>
                          <a:pt x="4057819" y="13790"/>
                          <a:pt x="4057650" y="18288"/>
                        </a:cubicBezTo>
                        <a:cubicBezTo>
                          <a:pt x="3865148" y="-3313"/>
                          <a:pt x="3702543" y="49468"/>
                          <a:pt x="3381375" y="18288"/>
                        </a:cubicBezTo>
                        <a:cubicBezTo>
                          <a:pt x="3060208" y="-12892"/>
                          <a:pt x="2956571" y="-8678"/>
                          <a:pt x="2826830" y="18288"/>
                        </a:cubicBezTo>
                        <a:cubicBezTo>
                          <a:pt x="2697089" y="45254"/>
                          <a:pt x="2411031" y="43154"/>
                          <a:pt x="2150555" y="18288"/>
                        </a:cubicBezTo>
                        <a:cubicBezTo>
                          <a:pt x="1890080" y="-6578"/>
                          <a:pt x="1741827" y="-615"/>
                          <a:pt x="1474280" y="18288"/>
                        </a:cubicBezTo>
                        <a:cubicBezTo>
                          <a:pt x="1206734" y="37191"/>
                          <a:pt x="998203" y="33335"/>
                          <a:pt x="838581" y="18288"/>
                        </a:cubicBezTo>
                        <a:cubicBezTo>
                          <a:pt x="678959" y="3241"/>
                          <a:pt x="187101" y="-13212"/>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BF3998-2D43-75CE-6E7E-0C6DD9449331}"/>
              </a:ext>
            </a:extLst>
          </p:cNvPr>
          <p:cNvPicPr>
            <a:picLocks noChangeAspect="1"/>
          </p:cNvPicPr>
          <p:nvPr/>
        </p:nvPicPr>
        <p:blipFill>
          <a:blip r:embed="rId2"/>
          <a:stretch>
            <a:fillRect/>
          </a:stretch>
        </p:blipFill>
        <p:spPr>
          <a:xfrm>
            <a:off x="219456" y="2669098"/>
            <a:ext cx="2818638" cy="3501412"/>
          </a:xfrm>
          <a:prstGeom prst="rect">
            <a:avLst/>
          </a:prstGeom>
        </p:spPr>
      </p:pic>
      <p:pic>
        <p:nvPicPr>
          <p:cNvPr id="4" name="Picture 3">
            <a:extLst>
              <a:ext uri="{FF2B5EF4-FFF2-40B4-BE49-F238E27FC236}">
                <a16:creationId xmlns:a16="http://schemas.microsoft.com/office/drawing/2014/main" id="{FA2ACD97-C3BF-4754-8A09-C278E954E28B}"/>
              </a:ext>
            </a:extLst>
          </p:cNvPr>
          <p:cNvPicPr>
            <a:picLocks noChangeAspect="1"/>
          </p:cNvPicPr>
          <p:nvPr/>
        </p:nvPicPr>
        <p:blipFill>
          <a:blip r:embed="rId3"/>
          <a:stretch>
            <a:fillRect/>
          </a:stretch>
        </p:blipFill>
        <p:spPr>
          <a:xfrm>
            <a:off x="3271266" y="4011676"/>
            <a:ext cx="2648166" cy="2092051"/>
          </a:xfrm>
          <a:prstGeom prst="rect">
            <a:avLst/>
          </a:prstGeom>
        </p:spPr>
      </p:pic>
      <p:pic>
        <p:nvPicPr>
          <p:cNvPr id="8" name="Picture 7">
            <a:extLst>
              <a:ext uri="{FF2B5EF4-FFF2-40B4-BE49-F238E27FC236}">
                <a16:creationId xmlns:a16="http://schemas.microsoft.com/office/drawing/2014/main" id="{781D066C-33A9-93DA-8297-547030057E9B}"/>
              </a:ext>
            </a:extLst>
          </p:cNvPr>
          <p:cNvPicPr>
            <a:picLocks noChangeAspect="1"/>
          </p:cNvPicPr>
          <p:nvPr/>
        </p:nvPicPr>
        <p:blipFill>
          <a:blip r:embed="rId4"/>
          <a:stretch>
            <a:fillRect/>
          </a:stretch>
        </p:blipFill>
        <p:spPr>
          <a:xfrm>
            <a:off x="3257550" y="2109096"/>
            <a:ext cx="2818638" cy="1902580"/>
          </a:xfrm>
          <a:prstGeom prst="rect">
            <a:avLst/>
          </a:prstGeom>
        </p:spPr>
      </p:pic>
      <p:pic>
        <p:nvPicPr>
          <p:cNvPr id="12" name="Picture 11">
            <a:extLst>
              <a:ext uri="{FF2B5EF4-FFF2-40B4-BE49-F238E27FC236}">
                <a16:creationId xmlns:a16="http://schemas.microsoft.com/office/drawing/2014/main" id="{F09AF6ED-9BF9-906D-8950-80F10646054A}"/>
              </a:ext>
            </a:extLst>
          </p:cNvPr>
          <p:cNvPicPr>
            <a:picLocks noChangeAspect="1"/>
          </p:cNvPicPr>
          <p:nvPr/>
        </p:nvPicPr>
        <p:blipFill>
          <a:blip r:embed="rId5"/>
          <a:stretch>
            <a:fillRect/>
          </a:stretch>
        </p:blipFill>
        <p:spPr>
          <a:xfrm>
            <a:off x="6197762" y="2434909"/>
            <a:ext cx="2822378" cy="3501412"/>
          </a:xfrm>
          <a:prstGeom prst="rect">
            <a:avLst/>
          </a:prstGeom>
        </p:spPr>
      </p:pic>
      <p:sp>
        <p:nvSpPr>
          <p:cNvPr id="14" name="Slide Number Placeholder 13">
            <a:extLst>
              <a:ext uri="{FF2B5EF4-FFF2-40B4-BE49-F238E27FC236}">
                <a16:creationId xmlns:a16="http://schemas.microsoft.com/office/drawing/2014/main" id="{AD75A94A-7C6A-E5DA-3270-B0B601F0B663}"/>
              </a:ext>
            </a:extLst>
          </p:cNvPr>
          <p:cNvSpPr>
            <a:spLocks noGrp="1"/>
          </p:cNvSpPr>
          <p:nvPr>
            <p:ph type="sldNum" sz="quarter" idx="12"/>
          </p:nvPr>
        </p:nvSpPr>
        <p:spPr/>
        <p:txBody>
          <a:bodyPr/>
          <a:lstStyle/>
          <a:p>
            <a:fld id="{32EBEE29-2973-46E1-999E-B584FC049178}" type="slidenum">
              <a:rPr lang="en-US" smtClean="0"/>
              <a:pPr/>
              <a:t>17</a:t>
            </a:fld>
            <a:endParaRPr lang="en-US"/>
          </a:p>
        </p:txBody>
      </p:sp>
    </p:spTree>
    <p:extLst>
      <p:ext uri="{BB962C8B-B14F-4D97-AF65-F5344CB8AC3E}">
        <p14:creationId xmlns:p14="http://schemas.microsoft.com/office/powerpoint/2010/main" val="3996345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6EBF26-C74C-2614-74BC-FD7DEB60EA28}"/>
              </a:ext>
            </a:extLst>
          </p:cNvPr>
          <p:cNvSpPr>
            <a:spLocks noGrp="1"/>
          </p:cNvSpPr>
          <p:nvPr>
            <p:ph type="title"/>
          </p:nvPr>
        </p:nvSpPr>
        <p:spPr>
          <a:xfrm>
            <a:off x="628650" y="184805"/>
            <a:ext cx="7886700" cy="1505883"/>
          </a:xfrm>
        </p:spPr>
        <p:txBody>
          <a:bodyPr anchor="ctr">
            <a:normAutofit/>
          </a:bodyPr>
          <a:lstStyle/>
          <a:p>
            <a:r>
              <a:rPr lang="en-US" sz="4500" dirty="0"/>
              <a:t>Eye Shapes</a:t>
            </a:r>
          </a:p>
        </p:txBody>
      </p:sp>
      <p:pic>
        <p:nvPicPr>
          <p:cNvPr id="4" name="Picture 3">
            <a:extLst>
              <a:ext uri="{FF2B5EF4-FFF2-40B4-BE49-F238E27FC236}">
                <a16:creationId xmlns:a16="http://schemas.microsoft.com/office/drawing/2014/main" id="{F86D40A2-6F41-DC38-7293-CBCFD4BE038E}"/>
              </a:ext>
            </a:extLst>
          </p:cNvPr>
          <p:cNvPicPr>
            <a:picLocks noChangeAspect="1"/>
          </p:cNvPicPr>
          <p:nvPr/>
        </p:nvPicPr>
        <p:blipFill>
          <a:blip r:embed="rId2"/>
          <a:stretch>
            <a:fillRect/>
          </a:stretch>
        </p:blipFill>
        <p:spPr>
          <a:xfrm>
            <a:off x="628650" y="1971353"/>
            <a:ext cx="7884410" cy="4198449"/>
          </a:xfrm>
          <a:prstGeom prst="rect">
            <a:avLst/>
          </a:prstGeom>
        </p:spPr>
      </p:pic>
      <p:sp>
        <p:nvSpPr>
          <p:cNvPr id="5" name="Slide Number Placeholder 4">
            <a:extLst>
              <a:ext uri="{FF2B5EF4-FFF2-40B4-BE49-F238E27FC236}">
                <a16:creationId xmlns:a16="http://schemas.microsoft.com/office/drawing/2014/main" id="{952813D7-F11D-0AA7-A5F4-E8F70CD2FDF1}"/>
              </a:ext>
            </a:extLst>
          </p:cNvPr>
          <p:cNvSpPr>
            <a:spLocks noGrp="1"/>
          </p:cNvSpPr>
          <p:nvPr>
            <p:ph type="sldNum" sz="quarter" idx="12"/>
          </p:nvPr>
        </p:nvSpPr>
        <p:spPr/>
        <p:txBody>
          <a:bodyPr/>
          <a:lstStyle/>
          <a:p>
            <a:fld id="{32EBEE29-2973-46E1-999E-B584FC049178}" type="slidenum">
              <a:rPr lang="en-US" smtClean="0"/>
              <a:pPr/>
              <a:t>18</a:t>
            </a:fld>
            <a:endParaRPr lang="en-US"/>
          </a:p>
        </p:txBody>
      </p:sp>
    </p:spTree>
    <p:extLst>
      <p:ext uri="{BB962C8B-B14F-4D97-AF65-F5344CB8AC3E}">
        <p14:creationId xmlns:p14="http://schemas.microsoft.com/office/powerpoint/2010/main" val="3080771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8AD2-5AF0-884C-EEFC-97E10B8FBF51}"/>
              </a:ext>
            </a:extLst>
          </p:cNvPr>
          <p:cNvSpPr>
            <a:spLocks noGrp="1"/>
          </p:cNvSpPr>
          <p:nvPr>
            <p:ph type="title"/>
          </p:nvPr>
        </p:nvSpPr>
        <p:spPr>
          <a:xfrm>
            <a:off x="457200" y="274638"/>
            <a:ext cx="8311662" cy="1061793"/>
          </a:xfrm>
        </p:spPr>
        <p:txBody>
          <a:bodyPr>
            <a:normAutofit/>
          </a:bodyPr>
          <a:lstStyle/>
          <a:p>
            <a:r>
              <a:rPr lang="en-US" dirty="0"/>
              <a:t>Design ideas</a:t>
            </a:r>
          </a:p>
        </p:txBody>
      </p:sp>
      <p:sp>
        <p:nvSpPr>
          <p:cNvPr id="9" name="Slide Number Placeholder 8">
            <a:extLst>
              <a:ext uri="{FF2B5EF4-FFF2-40B4-BE49-F238E27FC236}">
                <a16:creationId xmlns:a16="http://schemas.microsoft.com/office/drawing/2014/main" id="{0FE7A26E-358B-5DD3-CDD8-45C16C5FD68C}"/>
              </a:ext>
            </a:extLst>
          </p:cNvPr>
          <p:cNvSpPr>
            <a:spLocks noGrp="1"/>
          </p:cNvSpPr>
          <p:nvPr>
            <p:ph type="sldNum" sz="quarter" idx="12"/>
          </p:nvPr>
        </p:nvSpPr>
        <p:spPr/>
        <p:txBody>
          <a:bodyPr/>
          <a:lstStyle/>
          <a:p>
            <a:fld id="{32EBEE29-2973-46E1-999E-B584FC049178}" type="slidenum">
              <a:rPr lang="en-US" smtClean="0"/>
              <a:pPr/>
              <a:t>19</a:t>
            </a:fld>
            <a:endParaRPr lang="en-US"/>
          </a:p>
        </p:txBody>
      </p:sp>
      <p:pic>
        <p:nvPicPr>
          <p:cNvPr id="13" name="Picture 12">
            <a:extLst>
              <a:ext uri="{FF2B5EF4-FFF2-40B4-BE49-F238E27FC236}">
                <a16:creationId xmlns:a16="http://schemas.microsoft.com/office/drawing/2014/main" id="{3CA6C1A2-BF3C-5FF3-CC55-3F63FA9AE46B}"/>
              </a:ext>
            </a:extLst>
          </p:cNvPr>
          <p:cNvPicPr>
            <a:picLocks noChangeAspect="1"/>
          </p:cNvPicPr>
          <p:nvPr/>
        </p:nvPicPr>
        <p:blipFill>
          <a:blip r:embed="rId3"/>
          <a:stretch>
            <a:fillRect/>
          </a:stretch>
        </p:blipFill>
        <p:spPr>
          <a:xfrm>
            <a:off x="597877" y="1109818"/>
            <a:ext cx="8088923" cy="5217623"/>
          </a:xfrm>
          <a:prstGeom prst="rect">
            <a:avLst/>
          </a:prstGeom>
        </p:spPr>
      </p:pic>
    </p:spTree>
    <p:extLst>
      <p:ext uri="{BB962C8B-B14F-4D97-AF65-F5344CB8AC3E}">
        <p14:creationId xmlns:p14="http://schemas.microsoft.com/office/powerpoint/2010/main" val="2787821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90CF-04D5-9C43-D0BE-FC1E6E1DAE60}"/>
              </a:ext>
            </a:extLst>
          </p:cNvPr>
          <p:cNvSpPr>
            <a:spLocks noGrp="1"/>
          </p:cNvSpPr>
          <p:nvPr>
            <p:ph type="title"/>
          </p:nvPr>
        </p:nvSpPr>
        <p:spPr/>
        <p:txBody>
          <a:bodyPr/>
          <a:lstStyle/>
          <a:p>
            <a:r>
              <a:rPr lang="en-US" dirty="0"/>
              <a:t>Add finished salmon photos here</a:t>
            </a:r>
          </a:p>
        </p:txBody>
      </p:sp>
      <p:sp>
        <p:nvSpPr>
          <p:cNvPr id="4" name="Rectangle 3">
            <a:extLst>
              <a:ext uri="{FF2B5EF4-FFF2-40B4-BE49-F238E27FC236}">
                <a16:creationId xmlns:a16="http://schemas.microsoft.com/office/drawing/2014/main" id="{AA070649-F5C1-81EA-288E-F6583C069FA2}"/>
              </a:ext>
            </a:extLst>
          </p:cNvPr>
          <p:cNvSpPr/>
          <p:nvPr/>
        </p:nvSpPr>
        <p:spPr>
          <a:xfrm>
            <a:off x="810607" y="2402175"/>
            <a:ext cx="7522785" cy="3416320"/>
          </a:xfrm>
          <a:prstGeom prst="rect">
            <a:avLst/>
          </a:prstGeom>
          <a:noFill/>
        </p:spPr>
        <p:txBody>
          <a:bodyPr wrap="squar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Project is so new, we don’t have </a:t>
            </a:r>
          </a:p>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any photos to show you yet!</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5" name="Slide Number Placeholder 4">
            <a:extLst>
              <a:ext uri="{FF2B5EF4-FFF2-40B4-BE49-F238E27FC236}">
                <a16:creationId xmlns:a16="http://schemas.microsoft.com/office/drawing/2014/main" id="{63F63650-83FE-4D7A-7215-11CD898A37CE}"/>
              </a:ext>
            </a:extLst>
          </p:cNvPr>
          <p:cNvSpPr>
            <a:spLocks noGrp="1"/>
          </p:cNvSpPr>
          <p:nvPr>
            <p:ph type="sldNum" sz="quarter" idx="12"/>
          </p:nvPr>
        </p:nvSpPr>
        <p:spPr/>
        <p:txBody>
          <a:bodyPr/>
          <a:lstStyle/>
          <a:p>
            <a:fld id="{32EBEE29-2973-46E1-999E-B584FC049178}"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232"/>
            <a:ext cx="8229600" cy="1143000"/>
          </a:xfrm>
        </p:spPr>
        <p:txBody>
          <a:bodyPr/>
          <a:lstStyle/>
          <a:p>
            <a:r>
              <a:rPr lang="en-US" dirty="0"/>
              <a:t>Making the Salmon	</a:t>
            </a:r>
          </a:p>
        </p:txBody>
      </p:sp>
      <p:sp>
        <p:nvSpPr>
          <p:cNvPr id="4" name="Text Placeholder 3"/>
          <p:cNvSpPr>
            <a:spLocks noGrp="1"/>
          </p:cNvSpPr>
          <p:nvPr>
            <p:ph type="body" idx="1"/>
          </p:nvPr>
        </p:nvSpPr>
        <p:spPr>
          <a:xfrm>
            <a:off x="457200" y="1242387"/>
            <a:ext cx="4040188" cy="639762"/>
          </a:xfrm>
        </p:spPr>
        <p:txBody>
          <a:bodyPr/>
          <a:lstStyle/>
          <a:p>
            <a:r>
              <a:rPr lang="en-US" dirty="0"/>
              <a:t>Step 1</a:t>
            </a:r>
          </a:p>
        </p:txBody>
      </p:sp>
      <p:sp>
        <p:nvSpPr>
          <p:cNvPr id="5" name="Content Placeholder 4"/>
          <p:cNvSpPr>
            <a:spLocks noGrp="1"/>
          </p:cNvSpPr>
          <p:nvPr>
            <p:ph sz="half" idx="2"/>
          </p:nvPr>
        </p:nvSpPr>
        <p:spPr>
          <a:xfrm>
            <a:off x="457200" y="1882149"/>
            <a:ext cx="4040188" cy="3951288"/>
          </a:xfrm>
        </p:spPr>
        <p:txBody>
          <a:bodyPr/>
          <a:lstStyle/>
          <a:p>
            <a:r>
              <a:rPr lang="en-US" dirty="0"/>
              <a:t>Place the fish template on the rolled sheet of clay so that it fits.</a:t>
            </a:r>
          </a:p>
          <a:p>
            <a:endParaRPr lang="en-US" dirty="0"/>
          </a:p>
        </p:txBody>
      </p:sp>
      <p:sp>
        <p:nvSpPr>
          <p:cNvPr id="6" name="Text Placeholder 5"/>
          <p:cNvSpPr>
            <a:spLocks noGrp="1"/>
          </p:cNvSpPr>
          <p:nvPr>
            <p:ph type="body" sz="quarter" idx="3"/>
          </p:nvPr>
        </p:nvSpPr>
        <p:spPr>
          <a:xfrm>
            <a:off x="4645025" y="1215232"/>
            <a:ext cx="4041775" cy="639762"/>
          </a:xfrm>
        </p:spPr>
        <p:txBody>
          <a:bodyPr/>
          <a:lstStyle/>
          <a:p>
            <a:r>
              <a:rPr lang="en-US" dirty="0"/>
              <a:t>Step 2</a:t>
            </a:r>
          </a:p>
        </p:txBody>
      </p:sp>
      <p:sp>
        <p:nvSpPr>
          <p:cNvPr id="7" name="Content Placeholder 6"/>
          <p:cNvSpPr>
            <a:spLocks noGrp="1"/>
          </p:cNvSpPr>
          <p:nvPr>
            <p:ph sz="quarter" idx="4"/>
          </p:nvPr>
        </p:nvSpPr>
        <p:spPr>
          <a:xfrm>
            <a:off x="4645025" y="1854994"/>
            <a:ext cx="4041775" cy="3951288"/>
          </a:xfrm>
        </p:spPr>
        <p:txBody>
          <a:bodyPr/>
          <a:lstStyle/>
          <a:p>
            <a:r>
              <a:rPr lang="en-US" dirty="0"/>
              <a:t>Trace the template with a thin object like a wooden skewer.</a:t>
            </a:r>
          </a:p>
          <a:p>
            <a:endParaRPr lang="en-US" dirty="0"/>
          </a:p>
        </p:txBody>
      </p:sp>
      <p:pic>
        <p:nvPicPr>
          <p:cNvPr id="8" name="Picture 7">
            <a:extLst>
              <a:ext uri="{FF2B5EF4-FFF2-40B4-BE49-F238E27FC236}">
                <a16:creationId xmlns:a16="http://schemas.microsoft.com/office/drawing/2014/main" id="{80B46A6C-5385-2DC1-01FF-F22A7B3697F4}"/>
              </a:ext>
            </a:extLst>
          </p:cNvPr>
          <p:cNvPicPr>
            <a:picLocks noChangeAspect="1"/>
          </p:cNvPicPr>
          <p:nvPr/>
        </p:nvPicPr>
        <p:blipFill>
          <a:blip r:embed="rId3"/>
          <a:stretch>
            <a:fillRect/>
          </a:stretch>
        </p:blipFill>
        <p:spPr>
          <a:xfrm>
            <a:off x="977111" y="3578782"/>
            <a:ext cx="3106469" cy="2406355"/>
          </a:xfrm>
          <a:prstGeom prst="rect">
            <a:avLst/>
          </a:prstGeom>
        </p:spPr>
      </p:pic>
      <p:pic>
        <p:nvPicPr>
          <p:cNvPr id="10" name="Picture 9">
            <a:extLst>
              <a:ext uri="{FF2B5EF4-FFF2-40B4-BE49-F238E27FC236}">
                <a16:creationId xmlns:a16="http://schemas.microsoft.com/office/drawing/2014/main" id="{F480AE09-A3BB-95FD-C8DF-4ADC58DA62A9}"/>
              </a:ext>
            </a:extLst>
          </p:cNvPr>
          <p:cNvPicPr>
            <a:picLocks noChangeAspect="1"/>
          </p:cNvPicPr>
          <p:nvPr/>
        </p:nvPicPr>
        <p:blipFill>
          <a:blip r:embed="rId4"/>
          <a:stretch>
            <a:fillRect/>
          </a:stretch>
        </p:blipFill>
        <p:spPr>
          <a:xfrm rot="10800000">
            <a:off x="5235676" y="3356809"/>
            <a:ext cx="2577249" cy="2628328"/>
          </a:xfrm>
          <a:prstGeom prst="rect">
            <a:avLst/>
          </a:prstGeom>
        </p:spPr>
      </p:pic>
      <p:sp>
        <p:nvSpPr>
          <p:cNvPr id="11" name="Slide Number Placeholder 10">
            <a:extLst>
              <a:ext uri="{FF2B5EF4-FFF2-40B4-BE49-F238E27FC236}">
                <a16:creationId xmlns:a16="http://schemas.microsoft.com/office/drawing/2014/main" id="{BDEACC8C-875F-9018-21C3-1CAE8A29D2AA}"/>
              </a:ext>
            </a:extLst>
          </p:cNvPr>
          <p:cNvSpPr>
            <a:spLocks noGrp="1"/>
          </p:cNvSpPr>
          <p:nvPr>
            <p:ph type="sldNum" sz="quarter" idx="12"/>
          </p:nvPr>
        </p:nvSpPr>
        <p:spPr/>
        <p:txBody>
          <a:bodyPr/>
          <a:lstStyle/>
          <a:p>
            <a:fld id="{32EBEE29-2973-46E1-999E-B584FC049178}" type="slidenum">
              <a:rPr lang="en-US" smtClean="0"/>
              <a:pPr/>
              <a:t>20</a:t>
            </a:fld>
            <a:endParaRPr lang="en-US"/>
          </a:p>
        </p:txBody>
      </p:sp>
    </p:spTree>
    <p:extLst>
      <p:ext uri="{BB962C8B-B14F-4D97-AF65-F5344CB8AC3E}">
        <p14:creationId xmlns:p14="http://schemas.microsoft.com/office/powerpoint/2010/main" val="190271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half" idx="2"/>
          </p:nvPr>
        </p:nvSpPr>
        <p:spPr>
          <a:xfrm>
            <a:off x="310243" y="996462"/>
            <a:ext cx="4082615" cy="5298990"/>
          </a:xfrm>
        </p:spPr>
        <p:txBody>
          <a:bodyPr>
            <a:normAutofit/>
          </a:bodyPr>
          <a:lstStyle/>
          <a:p>
            <a:pPr marL="1090613" indent="-1090613"/>
            <a:r>
              <a:rPr lang="en-US" sz="2400" b="1" dirty="0"/>
              <a:t>Step 3 </a:t>
            </a:r>
            <a:r>
              <a:rPr lang="en-US" sz="2400" dirty="0"/>
              <a:t>– Pull away the excess cut pieces</a:t>
            </a:r>
          </a:p>
          <a:p>
            <a:pPr marL="1090613" indent="-1090613"/>
            <a:r>
              <a:rPr lang="en-US" sz="2400" dirty="0"/>
              <a:t>	</a:t>
            </a:r>
            <a:r>
              <a:rPr lang="en-US" sz="1700" dirty="0"/>
              <a:t>Save the excess scraps to practice your textures.</a:t>
            </a:r>
          </a:p>
          <a:p>
            <a:pPr marL="1090613" indent="-1090613"/>
            <a:r>
              <a:rPr lang="en-US" sz="2400" dirty="0"/>
              <a:t>	- </a:t>
            </a:r>
            <a:r>
              <a:rPr lang="en-US" sz="2400" dirty="0">
                <a:solidFill>
                  <a:srgbClr val="0070C0"/>
                </a:solidFill>
              </a:rPr>
              <a:t>scratch your name on the back of your fish.</a:t>
            </a:r>
          </a:p>
          <a:p>
            <a:pPr marL="1090613" indent="-1090613"/>
            <a:endParaRPr lang="en-US" sz="2400" dirty="0"/>
          </a:p>
          <a:p>
            <a:pPr marL="1090613" indent="-1090613"/>
            <a:endParaRPr lang="en-US" sz="2400" dirty="0"/>
          </a:p>
          <a:p>
            <a:pPr marL="1090613" indent="-1090613"/>
            <a:endParaRPr lang="en-US" sz="2400" b="1" dirty="0"/>
          </a:p>
          <a:p>
            <a:pPr marL="1090613" indent="-1090613"/>
            <a:r>
              <a:rPr lang="en-US" sz="2400" b="1" dirty="0"/>
              <a:t>Step 4 </a:t>
            </a:r>
            <a:r>
              <a:rPr lang="en-US" sz="2400" dirty="0"/>
              <a:t>– With finger and a drop of water, smooth all rough edges</a:t>
            </a:r>
          </a:p>
          <a:p>
            <a:pPr marL="625475" indent="-625475"/>
            <a:endParaRPr lang="en-US" sz="2400" dirty="0"/>
          </a:p>
        </p:txBody>
      </p:sp>
      <p:sp>
        <p:nvSpPr>
          <p:cNvPr id="13" name="TextBox 12"/>
          <p:cNvSpPr txBox="1"/>
          <p:nvPr/>
        </p:nvSpPr>
        <p:spPr>
          <a:xfrm>
            <a:off x="457200" y="250253"/>
            <a:ext cx="3007895" cy="523220"/>
          </a:xfrm>
          <a:prstGeom prst="rect">
            <a:avLst/>
          </a:prstGeom>
          <a:noFill/>
        </p:spPr>
        <p:txBody>
          <a:bodyPr wrap="square" rtlCol="0">
            <a:spAutoFit/>
          </a:bodyPr>
          <a:lstStyle/>
          <a:p>
            <a:r>
              <a:rPr lang="en-US" sz="2800" b="1" dirty="0"/>
              <a:t>Next Steps:</a:t>
            </a:r>
          </a:p>
        </p:txBody>
      </p:sp>
      <p:pic>
        <p:nvPicPr>
          <p:cNvPr id="4" name="Content Placeholder 3">
            <a:extLst>
              <a:ext uri="{FF2B5EF4-FFF2-40B4-BE49-F238E27FC236}">
                <a16:creationId xmlns:a16="http://schemas.microsoft.com/office/drawing/2014/main" id="{802CF7EA-C123-827E-87E5-55A06D35A98D}"/>
              </a:ext>
            </a:extLst>
          </p:cNvPr>
          <p:cNvPicPr>
            <a:picLocks noGrp="1" noChangeAspect="1"/>
          </p:cNvPicPr>
          <p:nvPr>
            <p:ph idx="1"/>
          </p:nvPr>
        </p:nvPicPr>
        <p:blipFill>
          <a:blip r:embed="rId3"/>
          <a:stretch>
            <a:fillRect/>
          </a:stretch>
        </p:blipFill>
        <p:spPr>
          <a:xfrm>
            <a:off x="5512802" y="250253"/>
            <a:ext cx="1827304" cy="3178747"/>
          </a:xfrm>
        </p:spPr>
      </p:pic>
      <p:sp>
        <p:nvSpPr>
          <p:cNvPr id="12" name="Rectangle 11"/>
          <p:cNvSpPr/>
          <p:nvPr/>
        </p:nvSpPr>
        <p:spPr>
          <a:xfrm>
            <a:off x="4970666" y="1790337"/>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p>
        </p:txBody>
      </p:sp>
      <p:pic>
        <p:nvPicPr>
          <p:cNvPr id="15" name="Picture 14">
            <a:extLst>
              <a:ext uri="{FF2B5EF4-FFF2-40B4-BE49-F238E27FC236}">
                <a16:creationId xmlns:a16="http://schemas.microsoft.com/office/drawing/2014/main" id="{B21F9ACA-6446-65C4-0B58-32F3C275E5AC}"/>
              </a:ext>
            </a:extLst>
          </p:cNvPr>
          <p:cNvPicPr>
            <a:picLocks noChangeAspect="1"/>
          </p:cNvPicPr>
          <p:nvPr/>
        </p:nvPicPr>
        <p:blipFill>
          <a:blip r:embed="rId4"/>
          <a:stretch>
            <a:fillRect/>
          </a:stretch>
        </p:blipFill>
        <p:spPr>
          <a:xfrm>
            <a:off x="5102296" y="3744496"/>
            <a:ext cx="3299087" cy="2386478"/>
          </a:xfrm>
          <a:prstGeom prst="rect">
            <a:avLst/>
          </a:prstGeom>
        </p:spPr>
      </p:pic>
      <p:sp>
        <p:nvSpPr>
          <p:cNvPr id="16" name="Rectangle 15">
            <a:extLst>
              <a:ext uri="{FF2B5EF4-FFF2-40B4-BE49-F238E27FC236}">
                <a16:creationId xmlns:a16="http://schemas.microsoft.com/office/drawing/2014/main" id="{93B8A78B-7BA1-D2A9-9563-784FB7E723CD}"/>
              </a:ext>
            </a:extLst>
          </p:cNvPr>
          <p:cNvSpPr/>
          <p:nvPr/>
        </p:nvSpPr>
        <p:spPr>
          <a:xfrm>
            <a:off x="5884318" y="4275031"/>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a:t>
            </a:r>
          </a:p>
        </p:txBody>
      </p:sp>
      <p:pic>
        <p:nvPicPr>
          <p:cNvPr id="19" name="Picture 18">
            <a:extLst>
              <a:ext uri="{FF2B5EF4-FFF2-40B4-BE49-F238E27FC236}">
                <a16:creationId xmlns:a16="http://schemas.microsoft.com/office/drawing/2014/main" id="{8BF685E3-94C7-92A4-9966-3D0F9A3694AC}"/>
              </a:ext>
            </a:extLst>
          </p:cNvPr>
          <p:cNvPicPr>
            <a:picLocks noChangeAspect="1"/>
          </p:cNvPicPr>
          <p:nvPr/>
        </p:nvPicPr>
        <p:blipFill>
          <a:blip r:embed="rId5"/>
          <a:stretch>
            <a:fillRect/>
          </a:stretch>
        </p:blipFill>
        <p:spPr>
          <a:xfrm rot="16200000">
            <a:off x="3032189" y="2815957"/>
            <a:ext cx="1185996" cy="2412082"/>
          </a:xfrm>
          <a:prstGeom prst="rect">
            <a:avLst/>
          </a:prstGeom>
        </p:spPr>
      </p:pic>
      <p:sp>
        <p:nvSpPr>
          <p:cNvPr id="20" name="Slide Number Placeholder 19">
            <a:extLst>
              <a:ext uri="{FF2B5EF4-FFF2-40B4-BE49-F238E27FC236}">
                <a16:creationId xmlns:a16="http://schemas.microsoft.com/office/drawing/2014/main" id="{9649E419-E315-25AA-F544-F529EE3A66D5}"/>
              </a:ext>
            </a:extLst>
          </p:cNvPr>
          <p:cNvSpPr>
            <a:spLocks noGrp="1"/>
          </p:cNvSpPr>
          <p:nvPr>
            <p:ph type="sldNum" sz="quarter" idx="12"/>
          </p:nvPr>
        </p:nvSpPr>
        <p:spPr/>
        <p:txBody>
          <a:bodyPr/>
          <a:lstStyle/>
          <a:p>
            <a:fld id="{32EBEE29-2973-46E1-999E-B584FC049178}" type="slidenum">
              <a:rPr lang="en-US" smtClean="0"/>
              <a:pPr/>
              <a:t>21</a:t>
            </a:fld>
            <a:endParaRPr lang="en-US"/>
          </a:p>
        </p:txBody>
      </p:sp>
    </p:spTree>
    <p:extLst>
      <p:ext uri="{BB962C8B-B14F-4D97-AF65-F5344CB8AC3E}">
        <p14:creationId xmlns:p14="http://schemas.microsoft.com/office/powerpoint/2010/main" val="3117735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F8EC95-6BF0-AD76-4544-C70420E25976}"/>
              </a:ext>
            </a:extLst>
          </p:cNvPr>
          <p:cNvSpPr>
            <a:spLocks noGrp="1"/>
          </p:cNvSpPr>
          <p:nvPr>
            <p:ph type="title"/>
          </p:nvPr>
        </p:nvSpPr>
        <p:spPr>
          <a:xfrm>
            <a:off x="628650" y="421210"/>
            <a:ext cx="3837842" cy="971259"/>
          </a:xfrm>
        </p:spPr>
        <p:txBody>
          <a:bodyPr>
            <a:normAutofit/>
          </a:bodyPr>
          <a:lstStyle/>
          <a:p>
            <a:r>
              <a:rPr lang="en-US" sz="3500" b="1" dirty="0"/>
              <a:t>Eyes &amp; Fins</a:t>
            </a:r>
          </a:p>
        </p:txBody>
      </p:sp>
      <p:sp>
        <p:nvSpPr>
          <p:cNvPr id="3" name="Content Placeholder 2">
            <a:extLst>
              <a:ext uri="{FF2B5EF4-FFF2-40B4-BE49-F238E27FC236}">
                <a16:creationId xmlns:a16="http://schemas.microsoft.com/office/drawing/2014/main" id="{B8276654-EA02-0C0E-7557-E5B7C37A1D42}"/>
              </a:ext>
            </a:extLst>
          </p:cNvPr>
          <p:cNvSpPr>
            <a:spLocks noGrp="1"/>
          </p:cNvSpPr>
          <p:nvPr>
            <p:ph idx="1"/>
          </p:nvPr>
        </p:nvSpPr>
        <p:spPr>
          <a:xfrm>
            <a:off x="385667" y="1891863"/>
            <a:ext cx="3752595" cy="4230442"/>
          </a:xfrm>
        </p:spPr>
        <p:txBody>
          <a:bodyPr>
            <a:normAutofit/>
          </a:bodyPr>
          <a:lstStyle/>
          <a:p>
            <a:pPr marL="746125" indent="-746125">
              <a:spcAft>
                <a:spcPts val="1200"/>
              </a:spcAft>
              <a:buNone/>
            </a:pPr>
            <a:r>
              <a:rPr lang="en-US" sz="2400" b="1" dirty="0"/>
              <a:t>Step 5 </a:t>
            </a:r>
            <a:r>
              <a:rPr lang="en-US" sz="2400" dirty="0"/>
              <a:t>	– Make an eye from the excess clay.</a:t>
            </a:r>
          </a:p>
          <a:p>
            <a:pPr marL="1371600" indent="-1371600">
              <a:spcAft>
                <a:spcPts val="1200"/>
              </a:spcAft>
              <a:buNone/>
            </a:pPr>
            <a:endParaRPr lang="en-US" sz="2400" dirty="0"/>
          </a:p>
          <a:p>
            <a:pPr marL="1371600" indent="-1371600">
              <a:spcAft>
                <a:spcPts val="1200"/>
              </a:spcAft>
              <a:buNone/>
            </a:pPr>
            <a:endParaRPr lang="en-US" sz="2400" dirty="0"/>
          </a:p>
          <a:p>
            <a:pPr marL="746125" indent="-746125">
              <a:spcAft>
                <a:spcPts val="1200"/>
              </a:spcAft>
              <a:buNone/>
            </a:pPr>
            <a:r>
              <a:rPr lang="en-US" sz="2400" b="1" dirty="0"/>
              <a:t>Step 6 </a:t>
            </a:r>
            <a:r>
              <a:rPr lang="en-US" sz="2400" dirty="0"/>
              <a:t>	-  Define the fins and body parts</a:t>
            </a:r>
          </a:p>
          <a:p>
            <a:endParaRPr lang="en-US" sz="1700" dirty="0"/>
          </a:p>
        </p:txBody>
      </p:sp>
      <p:pic>
        <p:nvPicPr>
          <p:cNvPr id="13" name="Picture 12">
            <a:extLst>
              <a:ext uri="{FF2B5EF4-FFF2-40B4-BE49-F238E27FC236}">
                <a16:creationId xmlns:a16="http://schemas.microsoft.com/office/drawing/2014/main" id="{D14BD0C3-3979-8E20-D5F6-8713A0340635}"/>
              </a:ext>
            </a:extLst>
          </p:cNvPr>
          <p:cNvPicPr>
            <a:picLocks noChangeAspect="1"/>
          </p:cNvPicPr>
          <p:nvPr/>
        </p:nvPicPr>
        <p:blipFill>
          <a:blip r:embed="rId2"/>
          <a:stretch>
            <a:fillRect/>
          </a:stretch>
        </p:blipFill>
        <p:spPr>
          <a:xfrm rot="10800000">
            <a:off x="3323936" y="4525011"/>
            <a:ext cx="2493839" cy="1558649"/>
          </a:xfrm>
          <a:prstGeom prst="rect">
            <a:avLst/>
          </a:prstGeom>
        </p:spPr>
      </p:pic>
      <p:pic>
        <p:nvPicPr>
          <p:cNvPr id="9" name="Picture 8">
            <a:extLst>
              <a:ext uri="{FF2B5EF4-FFF2-40B4-BE49-F238E27FC236}">
                <a16:creationId xmlns:a16="http://schemas.microsoft.com/office/drawing/2014/main" id="{0B90A609-E3B2-2945-C2BC-172BF65BB4F1}"/>
              </a:ext>
            </a:extLst>
          </p:cNvPr>
          <p:cNvPicPr>
            <a:picLocks noChangeAspect="1"/>
          </p:cNvPicPr>
          <p:nvPr/>
        </p:nvPicPr>
        <p:blipFill>
          <a:blip r:embed="rId3"/>
          <a:stretch>
            <a:fillRect/>
          </a:stretch>
        </p:blipFill>
        <p:spPr>
          <a:xfrm rot="16200000">
            <a:off x="6716004" y="3812923"/>
            <a:ext cx="1527481" cy="2951656"/>
          </a:xfrm>
          <a:prstGeom prst="rect">
            <a:avLst/>
          </a:prstGeom>
        </p:spPr>
      </p:pic>
      <p:pic>
        <p:nvPicPr>
          <p:cNvPr id="12" name="Picture 3">
            <a:extLst>
              <a:ext uri="{FF2B5EF4-FFF2-40B4-BE49-F238E27FC236}">
                <a16:creationId xmlns:a16="http://schemas.microsoft.com/office/drawing/2014/main" id="{6A28192C-1EF3-025D-1D4A-DEB0B9195F0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25058" y="311887"/>
            <a:ext cx="1992231" cy="166368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7F8498FE-8A5A-5FAC-844D-21126D27C828}"/>
              </a:ext>
            </a:extLst>
          </p:cNvPr>
          <p:cNvPicPr>
            <a:picLocks noChangeAspect="1"/>
          </p:cNvPicPr>
          <p:nvPr/>
        </p:nvPicPr>
        <p:blipFill>
          <a:blip r:embed="rId5"/>
          <a:stretch>
            <a:fillRect/>
          </a:stretch>
        </p:blipFill>
        <p:spPr>
          <a:xfrm>
            <a:off x="6857798" y="2102932"/>
            <a:ext cx="1900535" cy="1472914"/>
          </a:xfrm>
          <a:prstGeom prst="rect">
            <a:avLst/>
          </a:prstGeom>
        </p:spPr>
      </p:pic>
      <p:pic>
        <p:nvPicPr>
          <p:cNvPr id="7" name="Picture 6">
            <a:extLst>
              <a:ext uri="{FF2B5EF4-FFF2-40B4-BE49-F238E27FC236}">
                <a16:creationId xmlns:a16="http://schemas.microsoft.com/office/drawing/2014/main" id="{7693DE3D-3607-3CBB-5414-04BE7B426017}"/>
              </a:ext>
            </a:extLst>
          </p:cNvPr>
          <p:cNvPicPr>
            <a:picLocks noChangeAspect="1"/>
          </p:cNvPicPr>
          <p:nvPr/>
        </p:nvPicPr>
        <p:blipFill>
          <a:blip r:embed="rId6"/>
          <a:stretch>
            <a:fillRect/>
          </a:stretch>
        </p:blipFill>
        <p:spPr>
          <a:xfrm>
            <a:off x="4324403" y="2102932"/>
            <a:ext cx="2150016" cy="1472914"/>
          </a:xfrm>
          <a:prstGeom prst="rect">
            <a:avLst/>
          </a:prstGeom>
        </p:spPr>
      </p:pic>
      <p:sp>
        <p:nvSpPr>
          <p:cNvPr id="14" name="Rectangle 13">
            <a:extLst>
              <a:ext uri="{FF2B5EF4-FFF2-40B4-BE49-F238E27FC236}">
                <a16:creationId xmlns:a16="http://schemas.microsoft.com/office/drawing/2014/main" id="{4B6B2B0B-B7E2-E68A-A615-646D29AC7873}"/>
              </a:ext>
            </a:extLst>
          </p:cNvPr>
          <p:cNvSpPr/>
          <p:nvPr/>
        </p:nvSpPr>
        <p:spPr>
          <a:xfrm>
            <a:off x="8109560" y="804837"/>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p>
        </p:txBody>
      </p:sp>
      <p:sp>
        <p:nvSpPr>
          <p:cNvPr id="15" name="Rectangle 14">
            <a:extLst>
              <a:ext uri="{FF2B5EF4-FFF2-40B4-BE49-F238E27FC236}">
                <a16:creationId xmlns:a16="http://schemas.microsoft.com/office/drawing/2014/main" id="{4F47D4C8-9A47-96BA-B12F-0374ECCDAD67}"/>
              </a:ext>
            </a:extLst>
          </p:cNvPr>
          <p:cNvSpPr/>
          <p:nvPr/>
        </p:nvSpPr>
        <p:spPr>
          <a:xfrm>
            <a:off x="2730929" y="5435276"/>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a:t>
            </a:r>
          </a:p>
        </p:txBody>
      </p:sp>
      <p:sp>
        <p:nvSpPr>
          <p:cNvPr id="16" name="Slide Number Placeholder 15">
            <a:extLst>
              <a:ext uri="{FF2B5EF4-FFF2-40B4-BE49-F238E27FC236}">
                <a16:creationId xmlns:a16="http://schemas.microsoft.com/office/drawing/2014/main" id="{9E83E817-4BBB-CA72-6EFE-DF43D77F08FE}"/>
              </a:ext>
            </a:extLst>
          </p:cNvPr>
          <p:cNvSpPr>
            <a:spLocks noGrp="1"/>
          </p:cNvSpPr>
          <p:nvPr>
            <p:ph type="sldNum" sz="quarter" idx="12"/>
          </p:nvPr>
        </p:nvSpPr>
        <p:spPr/>
        <p:txBody>
          <a:bodyPr/>
          <a:lstStyle/>
          <a:p>
            <a:fld id="{32EBEE29-2973-46E1-999E-B584FC049178}" type="slidenum">
              <a:rPr lang="en-US" smtClean="0"/>
              <a:pPr/>
              <a:t>22</a:t>
            </a:fld>
            <a:endParaRPr lang="en-US"/>
          </a:p>
        </p:txBody>
      </p:sp>
    </p:spTree>
    <p:extLst>
      <p:ext uri="{BB962C8B-B14F-4D97-AF65-F5344CB8AC3E}">
        <p14:creationId xmlns:p14="http://schemas.microsoft.com/office/powerpoint/2010/main" val="814461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007E8-3EBA-61E9-9E2A-BEE86F113E9C}"/>
              </a:ext>
            </a:extLst>
          </p:cNvPr>
          <p:cNvSpPr>
            <a:spLocks noGrp="1"/>
          </p:cNvSpPr>
          <p:nvPr>
            <p:ph type="title"/>
          </p:nvPr>
        </p:nvSpPr>
        <p:spPr>
          <a:xfrm>
            <a:off x="459486" y="1594000"/>
            <a:ext cx="4704588" cy="1030328"/>
          </a:xfrm>
        </p:spPr>
        <p:txBody>
          <a:bodyPr anchor="b">
            <a:normAutofit fontScale="90000"/>
          </a:bodyPr>
          <a:lstStyle/>
          <a:p>
            <a:r>
              <a:rPr lang="en-US" sz="4500" dirty="0"/>
              <a:t>Designs and Texture</a:t>
            </a:r>
          </a:p>
        </p:txBody>
      </p:sp>
      <p:sp>
        <p:nvSpPr>
          <p:cNvPr id="14" name="Rectangle 13">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650"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6655B5-D331-2B3A-DD12-747922D96551}"/>
              </a:ext>
            </a:extLst>
          </p:cNvPr>
          <p:cNvPicPr>
            <a:picLocks noChangeAspect="1"/>
          </p:cNvPicPr>
          <p:nvPr/>
        </p:nvPicPr>
        <p:blipFill rotWithShape="1">
          <a:blip r:embed="rId2"/>
          <a:srcRect l="5243" r="2319"/>
          <a:stretch/>
        </p:blipFill>
        <p:spPr>
          <a:xfrm>
            <a:off x="5763006" y="1"/>
            <a:ext cx="3380994" cy="2240280"/>
          </a:xfrm>
          <a:prstGeom prst="rect">
            <a:avLst/>
          </a:prstGeom>
        </p:spPr>
      </p:pic>
      <p:sp>
        <p:nvSpPr>
          <p:cNvPr id="16" name="Rectangle 15">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E3F205B-BCDD-B246-61A9-CA789E547B46}"/>
              </a:ext>
            </a:extLst>
          </p:cNvPr>
          <p:cNvSpPr>
            <a:spLocks noGrp="1"/>
          </p:cNvSpPr>
          <p:nvPr>
            <p:ph idx="1"/>
          </p:nvPr>
        </p:nvSpPr>
        <p:spPr>
          <a:xfrm>
            <a:off x="459486" y="3069211"/>
            <a:ext cx="4704588" cy="3112133"/>
          </a:xfrm>
        </p:spPr>
        <p:txBody>
          <a:bodyPr>
            <a:normAutofit/>
          </a:bodyPr>
          <a:lstStyle/>
          <a:p>
            <a:r>
              <a:rPr lang="en-US" sz="1900" dirty="0"/>
              <a:t>Use ovals, </a:t>
            </a:r>
            <a:r>
              <a:rPr lang="en-US" sz="1900" dirty="0" err="1"/>
              <a:t>ovoids</a:t>
            </a:r>
            <a:r>
              <a:rPr lang="en-US" sz="1900" dirty="0"/>
              <a:t>, circles, crescents, U, V, L, S to make your shapes.  </a:t>
            </a:r>
          </a:p>
          <a:p>
            <a:r>
              <a:rPr lang="en-US" sz="1900" dirty="0"/>
              <a:t>Draw them with a popsicle stick or lightly press with a cookie cutter or other object in the tray.</a:t>
            </a:r>
          </a:p>
          <a:p>
            <a:r>
              <a:rPr lang="en-US" sz="1900" dirty="0"/>
              <a:t>Add texture if desired</a:t>
            </a:r>
          </a:p>
        </p:txBody>
      </p:sp>
      <p:pic>
        <p:nvPicPr>
          <p:cNvPr id="7" name="Picture 6">
            <a:extLst>
              <a:ext uri="{FF2B5EF4-FFF2-40B4-BE49-F238E27FC236}">
                <a16:creationId xmlns:a16="http://schemas.microsoft.com/office/drawing/2014/main" id="{39E008E4-B472-FE5F-94A8-C3749ABC9681}"/>
              </a:ext>
            </a:extLst>
          </p:cNvPr>
          <p:cNvPicPr>
            <a:picLocks noChangeAspect="1"/>
          </p:cNvPicPr>
          <p:nvPr/>
        </p:nvPicPr>
        <p:blipFill rotWithShape="1">
          <a:blip r:embed="rId3"/>
          <a:srcRect l="6403" r="12479" b="1"/>
          <a:stretch/>
        </p:blipFill>
        <p:spPr>
          <a:xfrm>
            <a:off x="5763006" y="2308860"/>
            <a:ext cx="3380994" cy="2240280"/>
          </a:xfrm>
          <a:prstGeom prst="rect">
            <a:avLst/>
          </a:prstGeom>
        </p:spPr>
      </p:pic>
      <p:pic>
        <p:nvPicPr>
          <p:cNvPr id="5" name="Picture 8">
            <a:extLst>
              <a:ext uri="{FF2B5EF4-FFF2-40B4-BE49-F238E27FC236}">
                <a16:creationId xmlns:a16="http://schemas.microsoft.com/office/drawing/2014/main" id="{85C42511-FA7F-49F5-EBAE-1069F58308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 b="21801"/>
          <a:stretch/>
        </p:blipFill>
        <p:spPr bwMode="auto">
          <a:xfrm>
            <a:off x="5763006" y="4617720"/>
            <a:ext cx="3380994" cy="22402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F6F6DFD4-71C1-E9DD-08E4-FC949102B942}"/>
              </a:ext>
            </a:extLst>
          </p:cNvPr>
          <p:cNvPicPr>
            <a:picLocks noChangeAspect="1"/>
          </p:cNvPicPr>
          <p:nvPr/>
        </p:nvPicPr>
        <p:blipFill>
          <a:blip r:embed="rId5"/>
          <a:stretch>
            <a:fillRect/>
          </a:stretch>
        </p:blipFill>
        <p:spPr>
          <a:xfrm>
            <a:off x="1672551" y="5063573"/>
            <a:ext cx="2747049" cy="936782"/>
          </a:xfrm>
          <a:prstGeom prst="rect">
            <a:avLst/>
          </a:prstGeom>
        </p:spPr>
      </p:pic>
      <p:pic>
        <p:nvPicPr>
          <p:cNvPr id="9" name="Picture 8">
            <a:extLst>
              <a:ext uri="{FF2B5EF4-FFF2-40B4-BE49-F238E27FC236}">
                <a16:creationId xmlns:a16="http://schemas.microsoft.com/office/drawing/2014/main" id="{221BF0AE-1BE6-E9AC-75F3-F58086DE6502}"/>
              </a:ext>
            </a:extLst>
          </p:cNvPr>
          <p:cNvPicPr>
            <a:picLocks noChangeAspect="1"/>
          </p:cNvPicPr>
          <p:nvPr/>
        </p:nvPicPr>
        <p:blipFill>
          <a:blip r:embed="rId6"/>
          <a:stretch>
            <a:fillRect/>
          </a:stretch>
        </p:blipFill>
        <p:spPr>
          <a:xfrm>
            <a:off x="2979607" y="329499"/>
            <a:ext cx="2645893" cy="1255885"/>
          </a:xfrm>
          <a:prstGeom prst="rect">
            <a:avLst/>
          </a:prstGeom>
        </p:spPr>
      </p:pic>
      <p:pic>
        <p:nvPicPr>
          <p:cNvPr id="10" name="Picture 9">
            <a:extLst>
              <a:ext uri="{FF2B5EF4-FFF2-40B4-BE49-F238E27FC236}">
                <a16:creationId xmlns:a16="http://schemas.microsoft.com/office/drawing/2014/main" id="{BADAABFD-74E7-1776-D27A-83009A8DB629}"/>
              </a:ext>
            </a:extLst>
          </p:cNvPr>
          <p:cNvPicPr>
            <a:picLocks noChangeAspect="1"/>
          </p:cNvPicPr>
          <p:nvPr/>
        </p:nvPicPr>
        <p:blipFill>
          <a:blip r:embed="rId7"/>
          <a:stretch>
            <a:fillRect/>
          </a:stretch>
        </p:blipFill>
        <p:spPr>
          <a:xfrm>
            <a:off x="100618" y="329499"/>
            <a:ext cx="2780885" cy="1255884"/>
          </a:xfrm>
          <a:prstGeom prst="rect">
            <a:avLst/>
          </a:prstGeom>
        </p:spPr>
      </p:pic>
      <p:sp>
        <p:nvSpPr>
          <p:cNvPr id="11" name="TextBox 10">
            <a:extLst>
              <a:ext uri="{FF2B5EF4-FFF2-40B4-BE49-F238E27FC236}">
                <a16:creationId xmlns:a16="http://schemas.microsoft.com/office/drawing/2014/main" id="{9EDFCD52-2732-B11B-C420-D1F7FBBEAAC0}"/>
              </a:ext>
            </a:extLst>
          </p:cNvPr>
          <p:cNvSpPr txBox="1"/>
          <p:nvPr/>
        </p:nvSpPr>
        <p:spPr>
          <a:xfrm>
            <a:off x="207975" y="6032968"/>
            <a:ext cx="5709349" cy="738664"/>
          </a:xfrm>
          <a:prstGeom prst="rect">
            <a:avLst/>
          </a:prstGeom>
          <a:noFill/>
        </p:spPr>
        <p:txBody>
          <a:bodyPr wrap="square" rtlCol="0">
            <a:spAutoFit/>
          </a:bodyPr>
          <a:lstStyle/>
          <a:p>
            <a:r>
              <a:rPr lang="en-US" sz="1400" i="1" dirty="0"/>
              <a:t>Remember: don’t cut or press too hard when adding texture, or else it will cut through the fish.  It will have a hole or weak part where you went too deep.</a:t>
            </a:r>
          </a:p>
        </p:txBody>
      </p:sp>
      <p:sp>
        <p:nvSpPr>
          <p:cNvPr id="15" name="Rectangle 14">
            <a:extLst>
              <a:ext uri="{FF2B5EF4-FFF2-40B4-BE49-F238E27FC236}">
                <a16:creationId xmlns:a16="http://schemas.microsoft.com/office/drawing/2014/main" id="{5214D667-11A4-D60E-8363-416EB8A8E9C2}"/>
              </a:ext>
            </a:extLst>
          </p:cNvPr>
          <p:cNvSpPr/>
          <p:nvPr/>
        </p:nvSpPr>
        <p:spPr>
          <a:xfrm>
            <a:off x="5181468" y="1528405"/>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p>
        </p:txBody>
      </p:sp>
      <p:sp>
        <p:nvSpPr>
          <p:cNvPr id="17" name="Slide Number Placeholder 16">
            <a:extLst>
              <a:ext uri="{FF2B5EF4-FFF2-40B4-BE49-F238E27FC236}">
                <a16:creationId xmlns:a16="http://schemas.microsoft.com/office/drawing/2014/main" id="{2D5005FD-195D-9E13-A34D-35BEDBDEE67C}"/>
              </a:ext>
            </a:extLst>
          </p:cNvPr>
          <p:cNvSpPr>
            <a:spLocks noGrp="1"/>
          </p:cNvSpPr>
          <p:nvPr>
            <p:ph type="sldNum" sz="quarter" idx="12"/>
          </p:nvPr>
        </p:nvSpPr>
        <p:spPr/>
        <p:txBody>
          <a:bodyPr/>
          <a:lstStyle/>
          <a:p>
            <a:fld id="{32EBEE29-2973-46E1-999E-B584FC049178}" type="slidenum">
              <a:rPr lang="en-US" smtClean="0"/>
              <a:pPr/>
              <a:t>23</a:t>
            </a:fld>
            <a:endParaRPr lang="en-US"/>
          </a:p>
        </p:txBody>
      </p:sp>
    </p:spTree>
    <p:extLst>
      <p:ext uri="{BB962C8B-B14F-4D97-AF65-F5344CB8AC3E}">
        <p14:creationId xmlns:p14="http://schemas.microsoft.com/office/powerpoint/2010/main" val="406774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Example used Tool:</a:t>
            </a:r>
          </a:p>
        </p:txBody>
      </p:sp>
      <p:sp>
        <p:nvSpPr>
          <p:cNvPr id="3" name="Content Placeholder 2"/>
          <p:cNvSpPr>
            <a:spLocks noGrp="1"/>
          </p:cNvSpPr>
          <p:nvPr>
            <p:ph idx="1"/>
          </p:nvPr>
        </p:nvSpPr>
        <p:spPr>
          <a:xfrm>
            <a:off x="112295" y="1596189"/>
            <a:ext cx="4889205" cy="4525963"/>
          </a:xfrm>
        </p:spPr>
        <p:txBody>
          <a:bodyPr>
            <a:normAutofit fontScale="92500" lnSpcReduction="20000"/>
          </a:bodyPr>
          <a:lstStyle/>
          <a:p>
            <a:r>
              <a:rPr lang="en-US" dirty="0"/>
              <a:t>This fish was made using:</a:t>
            </a:r>
          </a:p>
          <a:p>
            <a:pPr lvl="1"/>
            <a:r>
              <a:rPr lang="en-US" dirty="0"/>
              <a:t>Circle cookie cutter &amp; Door knob for eye pattern</a:t>
            </a:r>
          </a:p>
          <a:p>
            <a:pPr lvl="1"/>
            <a:r>
              <a:rPr lang="en-US" dirty="0"/>
              <a:t>Popsicle stick for scales</a:t>
            </a:r>
          </a:p>
          <a:p>
            <a:pPr lvl="1"/>
            <a:r>
              <a:rPr lang="en-US" dirty="0"/>
              <a:t>Bubble wand for upper scales</a:t>
            </a:r>
          </a:p>
          <a:p>
            <a:pPr lvl="1"/>
            <a:r>
              <a:rPr lang="en-US" dirty="0"/>
              <a:t>Tube shaped bead </a:t>
            </a:r>
          </a:p>
          <a:p>
            <a:pPr lvl="2"/>
            <a:r>
              <a:rPr lang="en-US" dirty="0"/>
              <a:t>End of bead to make face</a:t>
            </a:r>
          </a:p>
          <a:p>
            <a:pPr lvl="2"/>
            <a:r>
              <a:rPr lang="en-US" dirty="0"/>
              <a:t>Side of bead to make fins</a:t>
            </a:r>
          </a:p>
          <a:p>
            <a:pPr lvl="1"/>
            <a:r>
              <a:rPr lang="en-US" dirty="0"/>
              <a:t>Telephone coil for larger fins</a:t>
            </a:r>
          </a:p>
          <a:p>
            <a:pPr lvl="1"/>
            <a:r>
              <a:rPr lang="en-US" dirty="0"/>
              <a:t>Paper clip to define body parts and fins</a:t>
            </a:r>
          </a:p>
          <a:p>
            <a:pPr lvl="1"/>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500" y="1957138"/>
            <a:ext cx="3797595" cy="279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297" y="4965879"/>
            <a:ext cx="1898798" cy="1468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1500" y="5066594"/>
            <a:ext cx="1609725"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E4428CB3-16C0-8742-5A30-064AB4727382}"/>
              </a:ext>
            </a:extLst>
          </p:cNvPr>
          <p:cNvSpPr>
            <a:spLocks noGrp="1"/>
          </p:cNvSpPr>
          <p:nvPr>
            <p:ph type="sldNum" sz="quarter" idx="12"/>
          </p:nvPr>
        </p:nvSpPr>
        <p:spPr/>
        <p:txBody>
          <a:bodyPr/>
          <a:lstStyle/>
          <a:p>
            <a:fld id="{32EBEE29-2973-46E1-999E-B584FC049178}" type="slidenum">
              <a:rPr lang="en-US" smtClean="0"/>
              <a:pPr/>
              <a:t>24</a:t>
            </a:fld>
            <a:endParaRPr lang="en-US"/>
          </a:p>
        </p:txBody>
      </p:sp>
    </p:spTree>
    <p:extLst>
      <p:ext uri="{BB962C8B-B14F-4D97-AF65-F5344CB8AC3E}">
        <p14:creationId xmlns:p14="http://schemas.microsoft.com/office/powerpoint/2010/main" val="572436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29369" y="238539"/>
            <a:ext cx="8263890" cy="1434415"/>
          </a:xfrm>
        </p:spPr>
        <p:txBody>
          <a:bodyPr vert="horz" lIns="91440" tIns="45720" rIns="91440" bIns="45720" rtlCol="0" anchor="b">
            <a:normAutofit/>
          </a:bodyPr>
          <a:lstStyle/>
          <a:p>
            <a:pPr algn="l" defTabSz="914400">
              <a:lnSpc>
                <a:spcPct val="90000"/>
              </a:lnSpc>
            </a:pPr>
            <a:r>
              <a:rPr lang="en-US" sz="4700"/>
              <a:t>Adding the hole for hanging</a:t>
            </a:r>
          </a:p>
        </p:txBody>
      </p:sp>
      <p:sp>
        <p:nvSpPr>
          <p:cNvPr id="2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9EDA21A-F435-94B6-B331-1F29020B8A6E}"/>
              </a:ext>
            </a:extLst>
          </p:cNvPr>
          <p:cNvSpPr txBox="1"/>
          <p:nvPr/>
        </p:nvSpPr>
        <p:spPr>
          <a:xfrm>
            <a:off x="429369" y="2071316"/>
            <a:ext cx="5035164" cy="4119172"/>
          </a:xfrm>
          <a:prstGeom prst="rect">
            <a:avLst/>
          </a:prstGeom>
        </p:spPr>
        <p:txBody>
          <a:bodyPr vert="horz" lIns="91440" tIns="45720" rIns="91440" bIns="45720" rtlCol="0" anchor="t">
            <a:normAutofit/>
          </a:bodyPr>
          <a:lstStyle/>
          <a:p>
            <a:pPr marL="342900" indent="-228600" defTabSz="914400">
              <a:lnSpc>
                <a:spcPct val="90000"/>
              </a:lnSpc>
              <a:spcBef>
                <a:spcPts val="600"/>
              </a:spcBef>
              <a:spcAft>
                <a:spcPts val="600"/>
              </a:spcAft>
              <a:buFont typeface="Arial" panose="020B0604020202020204" pitchFamily="34" charset="0"/>
              <a:buChar char="•"/>
            </a:pPr>
            <a:r>
              <a:rPr lang="en-US" sz="1900"/>
              <a:t>With adult help, create the hole on the top of your salmon so that you can insert a ribbon into it for hanging later. </a:t>
            </a:r>
          </a:p>
          <a:p>
            <a:pPr marL="342900" indent="-228600" defTabSz="914400">
              <a:lnSpc>
                <a:spcPct val="90000"/>
              </a:lnSpc>
              <a:spcBef>
                <a:spcPts val="600"/>
              </a:spcBef>
              <a:spcAft>
                <a:spcPts val="600"/>
              </a:spcAft>
              <a:buFont typeface="Arial" panose="020B0604020202020204" pitchFamily="34" charset="0"/>
              <a:buChar char="•"/>
            </a:pPr>
            <a:r>
              <a:rPr lang="en-US" sz="1900"/>
              <a:t>Using the flat end of the skewer stick, push the skewer all the way through the clay.  While the end of the skewer is touching the table through the fish, make small circles while expanding the hole until it is about ¼ - ½” in diameter.</a:t>
            </a:r>
          </a:p>
        </p:txBody>
      </p:sp>
      <p:pic>
        <p:nvPicPr>
          <p:cNvPr id="9" name="Picture 8">
            <a:extLst>
              <a:ext uri="{FF2B5EF4-FFF2-40B4-BE49-F238E27FC236}">
                <a16:creationId xmlns:a16="http://schemas.microsoft.com/office/drawing/2014/main" id="{C03D86E5-75DA-BE5C-6942-EF11634DA72A}"/>
              </a:ext>
            </a:extLst>
          </p:cNvPr>
          <p:cNvPicPr>
            <a:picLocks noChangeAspect="1"/>
          </p:cNvPicPr>
          <p:nvPr/>
        </p:nvPicPr>
        <p:blipFill rotWithShape="1">
          <a:blip r:embed="rId3"/>
          <a:srcRect l="33512" r="24820" b="1"/>
          <a:stretch/>
        </p:blipFill>
        <p:spPr>
          <a:xfrm>
            <a:off x="5756743" y="2093976"/>
            <a:ext cx="2955798" cy="4096512"/>
          </a:xfrm>
          <a:prstGeom prst="rect">
            <a:avLst/>
          </a:prstGeom>
        </p:spPr>
      </p:pic>
      <p:sp>
        <p:nvSpPr>
          <p:cNvPr id="15" name="Slide Number Placeholder 14">
            <a:extLst>
              <a:ext uri="{FF2B5EF4-FFF2-40B4-BE49-F238E27FC236}">
                <a16:creationId xmlns:a16="http://schemas.microsoft.com/office/drawing/2014/main" id="{07C9E3BC-2E6B-E9A4-E132-2FD11E677FAE}"/>
              </a:ext>
            </a:extLst>
          </p:cNvPr>
          <p:cNvSpPr>
            <a:spLocks noGrp="1"/>
          </p:cNvSpPr>
          <p:nvPr>
            <p:ph type="sldNum" sz="quarter" idx="12"/>
          </p:nvPr>
        </p:nvSpPr>
        <p:spPr/>
        <p:txBody>
          <a:bodyPr/>
          <a:lstStyle/>
          <a:p>
            <a:fld id="{32EBEE29-2973-46E1-999E-B584FC049178}" type="slidenum">
              <a:rPr lang="en-US" smtClean="0"/>
              <a:pPr/>
              <a:t>25</a:t>
            </a:fld>
            <a:endParaRPr lang="en-US"/>
          </a:p>
        </p:txBody>
      </p:sp>
    </p:spTree>
    <p:extLst>
      <p:ext uri="{BB962C8B-B14F-4D97-AF65-F5344CB8AC3E}">
        <p14:creationId xmlns:p14="http://schemas.microsoft.com/office/powerpoint/2010/main" val="840794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1AE05-B39A-514A-0C4B-FC2755A27999}"/>
              </a:ext>
            </a:extLst>
          </p:cNvPr>
          <p:cNvSpPr>
            <a:spLocks noGrp="1"/>
          </p:cNvSpPr>
          <p:nvPr>
            <p:ph type="title"/>
          </p:nvPr>
        </p:nvSpPr>
        <p:spPr/>
        <p:txBody>
          <a:bodyPr/>
          <a:lstStyle/>
          <a:p>
            <a:r>
              <a:rPr lang="en-US" dirty="0"/>
              <a:t>Getting it ready to dry</a:t>
            </a:r>
          </a:p>
        </p:txBody>
      </p:sp>
      <p:sp>
        <p:nvSpPr>
          <p:cNvPr id="7" name="Content Placeholder 6">
            <a:extLst>
              <a:ext uri="{FF2B5EF4-FFF2-40B4-BE49-F238E27FC236}">
                <a16:creationId xmlns:a16="http://schemas.microsoft.com/office/drawing/2014/main" id="{F9EFD37B-E8D9-596E-D935-B43B11F310B7}"/>
              </a:ext>
            </a:extLst>
          </p:cNvPr>
          <p:cNvSpPr txBox="1">
            <a:spLocks noGrp="1"/>
          </p:cNvSpPr>
          <p:nvPr>
            <p:ph sz="half" idx="2"/>
          </p:nvPr>
        </p:nvSpPr>
        <p:spPr>
          <a:xfrm>
            <a:off x="457200" y="1574048"/>
            <a:ext cx="4114800" cy="4672048"/>
          </a:xfrm>
          <a:prstGeom prst="rect">
            <a:avLst/>
          </a:prstGeom>
          <a:noFill/>
        </p:spPr>
        <p:txBody>
          <a:bodyPr wrap="square" rtlCol="0">
            <a:spAutoFit/>
          </a:bodyPr>
          <a:lstStyle/>
          <a:p>
            <a:pPr marL="573088" indent="-573088">
              <a:buFont typeface="+mj-lt"/>
              <a:buAutoNum type="arabicPeriod" startAt="10"/>
            </a:pPr>
            <a:r>
              <a:rPr lang="en-US" dirty="0"/>
              <a:t>Carefully place your fish on a plate or tray, making sure the area with the hole stays flat (parallel to the table).  This will allow it to lay flat against the wall when hung.</a:t>
            </a:r>
          </a:p>
          <a:p>
            <a:pPr marL="342900" indent="-342900">
              <a:buFont typeface="+mj-lt"/>
              <a:buAutoNum type="arabicPeriod" startAt="10"/>
            </a:pPr>
            <a:endParaRPr lang="en-US" dirty="0"/>
          </a:p>
          <a:p>
            <a:pPr marL="573088" indent="-573088">
              <a:buFont typeface="+mj-lt"/>
              <a:buAutoNum type="arabicPeriod" startAt="10"/>
            </a:pPr>
            <a:r>
              <a:rPr lang="en-US" dirty="0"/>
              <a:t>Shape the pieces that hang over the side into the desired shape you want when it is dry</a:t>
            </a:r>
          </a:p>
        </p:txBody>
      </p:sp>
      <p:pic>
        <p:nvPicPr>
          <p:cNvPr id="8" name="Picture 7">
            <a:extLst>
              <a:ext uri="{FF2B5EF4-FFF2-40B4-BE49-F238E27FC236}">
                <a16:creationId xmlns:a16="http://schemas.microsoft.com/office/drawing/2014/main" id="{8C605C21-959F-8670-B488-CE0CC71AF58F}"/>
              </a:ext>
            </a:extLst>
          </p:cNvPr>
          <p:cNvPicPr>
            <a:picLocks noChangeAspect="1"/>
          </p:cNvPicPr>
          <p:nvPr/>
        </p:nvPicPr>
        <p:blipFill>
          <a:blip r:embed="rId2"/>
          <a:stretch>
            <a:fillRect/>
          </a:stretch>
        </p:blipFill>
        <p:spPr>
          <a:xfrm>
            <a:off x="4646614" y="1553901"/>
            <a:ext cx="4297063" cy="2220077"/>
          </a:xfrm>
          <a:prstGeom prst="rect">
            <a:avLst/>
          </a:prstGeom>
        </p:spPr>
      </p:pic>
      <p:pic>
        <p:nvPicPr>
          <p:cNvPr id="9" name="Picture 8">
            <a:extLst>
              <a:ext uri="{FF2B5EF4-FFF2-40B4-BE49-F238E27FC236}">
                <a16:creationId xmlns:a16="http://schemas.microsoft.com/office/drawing/2014/main" id="{6871B34F-C59E-7AEF-F24A-CC96F4852ED9}"/>
              </a:ext>
            </a:extLst>
          </p:cNvPr>
          <p:cNvPicPr>
            <a:picLocks noChangeAspect="1"/>
          </p:cNvPicPr>
          <p:nvPr/>
        </p:nvPicPr>
        <p:blipFill>
          <a:blip r:embed="rId3"/>
          <a:stretch>
            <a:fillRect/>
          </a:stretch>
        </p:blipFill>
        <p:spPr>
          <a:xfrm>
            <a:off x="4757934" y="4354814"/>
            <a:ext cx="4072728" cy="1056454"/>
          </a:xfrm>
          <a:prstGeom prst="rect">
            <a:avLst/>
          </a:prstGeom>
        </p:spPr>
      </p:pic>
      <p:sp>
        <p:nvSpPr>
          <p:cNvPr id="10" name="TextBox 9">
            <a:extLst>
              <a:ext uri="{FF2B5EF4-FFF2-40B4-BE49-F238E27FC236}">
                <a16:creationId xmlns:a16="http://schemas.microsoft.com/office/drawing/2014/main" id="{6AA209B7-ECF1-4035-C648-9B20155515A7}"/>
              </a:ext>
            </a:extLst>
          </p:cNvPr>
          <p:cNvSpPr txBox="1"/>
          <p:nvPr/>
        </p:nvSpPr>
        <p:spPr>
          <a:xfrm>
            <a:off x="4757935" y="5488236"/>
            <a:ext cx="4072728" cy="1200329"/>
          </a:xfrm>
          <a:prstGeom prst="rect">
            <a:avLst/>
          </a:prstGeom>
          <a:noFill/>
        </p:spPr>
        <p:txBody>
          <a:bodyPr wrap="square" rtlCol="0">
            <a:spAutoFit/>
          </a:bodyPr>
          <a:lstStyle/>
          <a:p>
            <a:r>
              <a:rPr lang="en-US" i="1" dirty="0"/>
              <a:t>These will need to air dry for 7+ days before they can be bisque fired.  </a:t>
            </a:r>
          </a:p>
          <a:p>
            <a:r>
              <a:rPr lang="en-US" i="1" dirty="0"/>
              <a:t>We will come back together as a class to glaze your salmon later this month.</a:t>
            </a:r>
          </a:p>
        </p:txBody>
      </p:sp>
      <p:sp>
        <p:nvSpPr>
          <p:cNvPr id="11" name="Slide Number Placeholder 10">
            <a:extLst>
              <a:ext uri="{FF2B5EF4-FFF2-40B4-BE49-F238E27FC236}">
                <a16:creationId xmlns:a16="http://schemas.microsoft.com/office/drawing/2014/main" id="{4F16EE69-FB0B-82A5-9DFF-D7605ABCCFEB}"/>
              </a:ext>
            </a:extLst>
          </p:cNvPr>
          <p:cNvSpPr>
            <a:spLocks noGrp="1"/>
          </p:cNvSpPr>
          <p:nvPr>
            <p:ph type="sldNum" sz="quarter" idx="12"/>
          </p:nvPr>
        </p:nvSpPr>
        <p:spPr/>
        <p:txBody>
          <a:bodyPr/>
          <a:lstStyle/>
          <a:p>
            <a:fld id="{32EBEE29-2973-46E1-999E-B584FC049178}" type="slidenum">
              <a:rPr lang="en-US" smtClean="0"/>
              <a:pPr/>
              <a:t>26</a:t>
            </a:fld>
            <a:endParaRPr lang="en-US"/>
          </a:p>
        </p:txBody>
      </p:sp>
    </p:spTree>
    <p:extLst>
      <p:ext uri="{BB962C8B-B14F-4D97-AF65-F5344CB8AC3E}">
        <p14:creationId xmlns:p14="http://schemas.microsoft.com/office/powerpoint/2010/main" val="982186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0BFB4E-1EDB-EDB3-4893-16FE2407A5EC}"/>
              </a:ext>
            </a:extLst>
          </p:cNvPr>
          <p:cNvSpPr>
            <a:spLocks noGrp="1"/>
          </p:cNvSpPr>
          <p:nvPr>
            <p:ph type="title"/>
          </p:nvPr>
        </p:nvSpPr>
        <p:spPr/>
        <p:txBody>
          <a:bodyPr/>
          <a:lstStyle/>
          <a:p>
            <a:r>
              <a:rPr lang="en-US" dirty="0"/>
              <a:t>End of Wet Clay Lesson</a:t>
            </a:r>
          </a:p>
        </p:txBody>
      </p:sp>
      <p:sp>
        <p:nvSpPr>
          <p:cNvPr id="8" name="Slide Number Placeholder 7">
            <a:extLst>
              <a:ext uri="{FF2B5EF4-FFF2-40B4-BE49-F238E27FC236}">
                <a16:creationId xmlns:a16="http://schemas.microsoft.com/office/drawing/2014/main" id="{8E29AE63-ED2A-9A5B-FB2C-FB2220289FFE}"/>
              </a:ext>
            </a:extLst>
          </p:cNvPr>
          <p:cNvSpPr>
            <a:spLocks noGrp="1"/>
          </p:cNvSpPr>
          <p:nvPr>
            <p:ph type="sldNum" sz="quarter" idx="12"/>
          </p:nvPr>
        </p:nvSpPr>
        <p:spPr/>
        <p:txBody>
          <a:bodyPr/>
          <a:lstStyle/>
          <a:p>
            <a:fld id="{32EBEE29-2973-46E1-999E-B584FC049178}" type="slidenum">
              <a:rPr lang="en-US" smtClean="0"/>
              <a:pPr/>
              <a:t>27</a:t>
            </a:fld>
            <a:endParaRPr lang="en-US"/>
          </a:p>
        </p:txBody>
      </p:sp>
    </p:spTree>
    <p:extLst>
      <p:ext uri="{BB962C8B-B14F-4D97-AF65-F5344CB8AC3E}">
        <p14:creationId xmlns:p14="http://schemas.microsoft.com/office/powerpoint/2010/main" val="1052906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9962"/>
          </a:xfrm>
        </p:spPr>
        <p:style>
          <a:lnRef idx="2">
            <a:schemeClr val="dk1"/>
          </a:lnRef>
          <a:fillRef idx="1">
            <a:schemeClr val="lt1"/>
          </a:fillRef>
          <a:effectRef idx="0">
            <a:schemeClr val="dk1"/>
          </a:effectRef>
          <a:fontRef idx="minor">
            <a:schemeClr val="dk1"/>
          </a:fontRef>
        </p:style>
        <p:txBody>
          <a:bodyPr>
            <a:normAutofit/>
          </a:bodyPr>
          <a:lstStyle/>
          <a:p>
            <a:r>
              <a:rPr lang="en-US" dirty="0">
                <a:solidFill>
                  <a:srgbClr val="FF0000"/>
                </a:solidFill>
              </a:rPr>
              <a:t>Glazing</a:t>
            </a:r>
          </a:p>
        </p:txBody>
      </p:sp>
      <p:sp>
        <p:nvSpPr>
          <p:cNvPr id="3" name="Content Placeholder 2"/>
          <p:cNvSpPr>
            <a:spLocks noGrp="1"/>
          </p:cNvSpPr>
          <p:nvPr>
            <p:ph idx="1"/>
          </p:nvPr>
        </p:nvSpPr>
        <p:spPr>
          <a:xfrm>
            <a:off x="457200" y="1511300"/>
            <a:ext cx="8229600" cy="4241800"/>
          </a:xfrm>
        </p:spPr>
        <p:txBody>
          <a:bodyPr>
            <a:normAutofit fontScale="47500" lnSpcReduction="20000"/>
          </a:bodyPr>
          <a:lstStyle/>
          <a:p>
            <a:pPr marL="0" indent="0">
              <a:buNone/>
            </a:pPr>
            <a:r>
              <a:rPr lang="en-US" dirty="0"/>
              <a:t> </a:t>
            </a:r>
          </a:p>
          <a:p>
            <a:r>
              <a:rPr lang="en-US" sz="7200" dirty="0"/>
              <a:t>Glaze – mixture of ground glass, clays, coloring materials and water.  It’s applied to a bisque piece by brushing, sponging, dipping, etc.</a:t>
            </a:r>
          </a:p>
          <a:p>
            <a:r>
              <a:rPr lang="en-US" sz="7200" dirty="0"/>
              <a:t>Glaze helps strengthen, decorate and waterproof an item.</a:t>
            </a:r>
          </a:p>
          <a:p>
            <a:pPr marL="0" indent="0">
              <a:buNone/>
            </a:pPr>
            <a:r>
              <a:rPr lang="en-US" sz="7200" dirty="0"/>
              <a:t> </a:t>
            </a:r>
          </a:p>
          <a:p>
            <a:pPr marL="0" indent="0">
              <a:buNone/>
            </a:pPr>
            <a:r>
              <a:rPr lang="en-US" sz="7200" dirty="0"/>
              <a:t> </a:t>
            </a:r>
          </a:p>
          <a:p>
            <a:endParaRPr lang="en-US" dirty="0"/>
          </a:p>
        </p:txBody>
      </p:sp>
      <p:sp>
        <p:nvSpPr>
          <p:cNvPr id="4" name="Slide Number Placeholder 3">
            <a:extLst>
              <a:ext uri="{FF2B5EF4-FFF2-40B4-BE49-F238E27FC236}">
                <a16:creationId xmlns:a16="http://schemas.microsoft.com/office/drawing/2014/main" id="{842950FF-396F-75AB-39E3-92ABFA5FE0F1}"/>
              </a:ext>
            </a:extLst>
          </p:cNvPr>
          <p:cNvSpPr>
            <a:spLocks noGrp="1"/>
          </p:cNvSpPr>
          <p:nvPr>
            <p:ph type="sldNum" sz="quarter" idx="12"/>
          </p:nvPr>
        </p:nvSpPr>
        <p:spPr/>
        <p:txBody>
          <a:bodyPr/>
          <a:lstStyle/>
          <a:p>
            <a:fld id="{32EBEE29-2973-46E1-999E-B584FC049178}" type="slidenum">
              <a:rPr lang="en-US" smtClean="0"/>
              <a:pPr/>
              <a:t>28</a:t>
            </a:fld>
            <a:endParaRPr lang="en-US"/>
          </a:p>
        </p:txBody>
      </p:sp>
    </p:spTree>
    <p:extLst>
      <p:ext uri="{BB962C8B-B14F-4D97-AF65-F5344CB8AC3E}">
        <p14:creationId xmlns:p14="http://schemas.microsoft.com/office/powerpoint/2010/main" val="1396806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5BD0-EC93-833D-1D8E-E4C8F2B1A514}"/>
              </a:ext>
            </a:extLst>
          </p:cNvPr>
          <p:cNvSpPr>
            <a:spLocks noGrp="1"/>
          </p:cNvSpPr>
          <p:nvPr>
            <p:ph type="title"/>
          </p:nvPr>
        </p:nvSpPr>
        <p:spPr>
          <a:xfrm>
            <a:off x="457200" y="39609"/>
            <a:ext cx="8229600" cy="1143000"/>
          </a:xfrm>
        </p:spPr>
        <p:txBody>
          <a:bodyPr/>
          <a:lstStyle/>
          <a:p>
            <a:r>
              <a:rPr lang="en-US" dirty="0"/>
              <a:t>Glazing Lesson</a:t>
            </a:r>
          </a:p>
        </p:txBody>
      </p:sp>
      <p:sp>
        <p:nvSpPr>
          <p:cNvPr id="5" name="Text Placeholder 4">
            <a:extLst>
              <a:ext uri="{FF2B5EF4-FFF2-40B4-BE49-F238E27FC236}">
                <a16:creationId xmlns:a16="http://schemas.microsoft.com/office/drawing/2014/main" id="{7CD38ACC-8018-41AF-7602-CF9D065A9659}"/>
              </a:ext>
            </a:extLst>
          </p:cNvPr>
          <p:cNvSpPr>
            <a:spLocks noGrp="1"/>
          </p:cNvSpPr>
          <p:nvPr>
            <p:ph type="body" sz="quarter" idx="3"/>
          </p:nvPr>
        </p:nvSpPr>
        <p:spPr>
          <a:xfrm>
            <a:off x="3160704" y="708156"/>
            <a:ext cx="4041775" cy="639762"/>
          </a:xfrm>
        </p:spPr>
        <p:txBody>
          <a:bodyPr/>
          <a:lstStyle/>
          <a:p>
            <a:r>
              <a:rPr lang="en-US" dirty="0"/>
              <a:t>Student Instructions</a:t>
            </a:r>
          </a:p>
        </p:txBody>
      </p:sp>
      <p:sp>
        <p:nvSpPr>
          <p:cNvPr id="6" name="Content Placeholder 5">
            <a:extLst>
              <a:ext uri="{FF2B5EF4-FFF2-40B4-BE49-F238E27FC236}">
                <a16:creationId xmlns:a16="http://schemas.microsoft.com/office/drawing/2014/main" id="{3BD407C1-C483-5970-F41D-9F39DF75A5B8}"/>
              </a:ext>
            </a:extLst>
          </p:cNvPr>
          <p:cNvSpPr>
            <a:spLocks noGrp="1"/>
          </p:cNvSpPr>
          <p:nvPr>
            <p:ph sz="quarter" idx="4"/>
          </p:nvPr>
        </p:nvSpPr>
        <p:spPr>
          <a:xfrm>
            <a:off x="457200" y="1562793"/>
            <a:ext cx="8229601" cy="5020569"/>
          </a:xfrm>
        </p:spPr>
        <p:txBody>
          <a:bodyPr>
            <a:normAutofit fontScale="70000" lnSpcReduction="20000"/>
          </a:bodyPr>
          <a:lstStyle/>
          <a:p>
            <a:pPr>
              <a:spcAft>
                <a:spcPts val="600"/>
              </a:spcAft>
            </a:pPr>
            <a:r>
              <a:rPr lang="en-US" sz="2600" dirty="0"/>
              <a:t>Apply at least 3 layers of glaze </a:t>
            </a:r>
          </a:p>
          <a:p>
            <a:pPr lvl="1">
              <a:spcAft>
                <a:spcPts val="600"/>
              </a:spcAft>
            </a:pPr>
            <a:r>
              <a:rPr lang="en-US" sz="2300" dirty="0"/>
              <a:t>A layer is 1 thin coat that has dried</a:t>
            </a:r>
          </a:p>
          <a:p>
            <a:pPr>
              <a:spcAft>
                <a:spcPts val="600"/>
              </a:spcAft>
            </a:pPr>
            <a:r>
              <a:rPr lang="en-US" sz="2600" dirty="0"/>
              <a:t>No double dipping colors with the same brush.  Only 1 color per brush.</a:t>
            </a:r>
          </a:p>
          <a:p>
            <a:pPr lvl="1">
              <a:spcAft>
                <a:spcPts val="600"/>
              </a:spcAft>
            </a:pPr>
            <a:r>
              <a:rPr lang="en-US" sz="2300" dirty="0"/>
              <a:t>Rinse brushes well and dry them before changing to a new color.</a:t>
            </a:r>
          </a:p>
          <a:p>
            <a:pPr>
              <a:spcAft>
                <a:spcPts val="600"/>
              </a:spcAft>
            </a:pPr>
            <a:r>
              <a:rPr lang="en-US" sz="2600" dirty="0"/>
              <a:t>Dab your brush into all the deep textures to ensure glaze gets into these places.  </a:t>
            </a:r>
          </a:p>
          <a:p>
            <a:pPr lvl="1">
              <a:spcAft>
                <a:spcPts val="600"/>
              </a:spcAft>
            </a:pPr>
            <a:r>
              <a:rPr lang="en-US" sz="2300" dirty="0"/>
              <a:t>Use the correct size brush for the area you are glazing.  </a:t>
            </a:r>
          </a:p>
          <a:p>
            <a:pPr>
              <a:spcAft>
                <a:spcPts val="600"/>
              </a:spcAft>
            </a:pPr>
            <a:r>
              <a:rPr lang="en-US" sz="2600" dirty="0"/>
              <a:t>Leave </a:t>
            </a:r>
            <a:r>
              <a:rPr lang="en-US" sz="2600" b="1" dirty="0"/>
              <a:t>NO WHITE bisque showing</a:t>
            </a:r>
            <a:r>
              <a:rPr lang="en-US" sz="2600" dirty="0"/>
              <a:t>.  Cover all areas of the front and sides of your project.</a:t>
            </a:r>
          </a:p>
          <a:p>
            <a:pPr lvl="1">
              <a:spcAft>
                <a:spcPts val="600"/>
              </a:spcAft>
            </a:pPr>
            <a:r>
              <a:rPr lang="en-US" sz="2300" dirty="0"/>
              <a:t>If you want areas of your project to be white, use white glaze.</a:t>
            </a:r>
          </a:p>
          <a:p>
            <a:pPr>
              <a:spcAft>
                <a:spcPts val="600"/>
              </a:spcAft>
            </a:pPr>
            <a:r>
              <a:rPr lang="en-US" sz="2600" dirty="0"/>
              <a:t>Glaze is expensive, do not waste it.</a:t>
            </a:r>
          </a:p>
          <a:p>
            <a:pPr lvl="1">
              <a:spcAft>
                <a:spcPts val="600"/>
              </a:spcAft>
            </a:pPr>
            <a:r>
              <a:rPr lang="en-US" sz="2300" dirty="0"/>
              <a:t>Do not glaze the bottom (back) of your project.</a:t>
            </a:r>
          </a:p>
          <a:p>
            <a:pPr>
              <a:spcAft>
                <a:spcPts val="600"/>
              </a:spcAft>
            </a:pPr>
            <a:r>
              <a:rPr lang="en-US" sz="2600" dirty="0"/>
              <a:t>Keep the lids on the cups when you are not using the color.  </a:t>
            </a:r>
          </a:p>
          <a:p>
            <a:pPr>
              <a:spcAft>
                <a:spcPts val="600"/>
              </a:spcAft>
            </a:pPr>
            <a:r>
              <a:rPr lang="en-US" sz="2600" dirty="0"/>
              <a:t>Rinse your brushes with warm soapy water when completely done.</a:t>
            </a:r>
          </a:p>
          <a:p>
            <a:pPr>
              <a:spcAft>
                <a:spcPts val="600"/>
              </a:spcAft>
            </a:pPr>
            <a:r>
              <a:rPr lang="en-US" sz="2600" dirty="0"/>
              <a:t>Leave your project on the plate.</a:t>
            </a:r>
          </a:p>
          <a:p>
            <a:pPr lvl="1"/>
            <a:endParaRPr lang="en-US" dirty="0"/>
          </a:p>
        </p:txBody>
      </p:sp>
      <p:sp>
        <p:nvSpPr>
          <p:cNvPr id="11" name="Slide Number Placeholder 10">
            <a:extLst>
              <a:ext uri="{FF2B5EF4-FFF2-40B4-BE49-F238E27FC236}">
                <a16:creationId xmlns:a16="http://schemas.microsoft.com/office/drawing/2014/main" id="{702DD418-DE8F-A768-F44F-CF0B2CEA8D63}"/>
              </a:ext>
            </a:extLst>
          </p:cNvPr>
          <p:cNvSpPr>
            <a:spLocks noGrp="1"/>
          </p:cNvSpPr>
          <p:nvPr>
            <p:ph type="sldNum" sz="quarter" idx="12"/>
          </p:nvPr>
        </p:nvSpPr>
        <p:spPr/>
        <p:txBody>
          <a:bodyPr/>
          <a:lstStyle/>
          <a:p>
            <a:fld id="{32EBEE29-2973-46E1-999E-B584FC049178}" type="slidenum">
              <a:rPr lang="en-US" smtClean="0"/>
              <a:pPr/>
              <a:t>29</a:t>
            </a:fld>
            <a:endParaRPr lang="en-US"/>
          </a:p>
        </p:txBody>
      </p:sp>
    </p:spTree>
    <p:extLst>
      <p:ext uri="{BB962C8B-B14F-4D97-AF65-F5344CB8AC3E}">
        <p14:creationId xmlns:p14="http://schemas.microsoft.com/office/powerpoint/2010/main" val="1951375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Clay-lump.jpg"/>
          <p:cNvPicPr>
            <a:picLocks noChangeAspect="1"/>
          </p:cNvPicPr>
          <p:nvPr/>
        </p:nvPicPr>
        <p:blipFill>
          <a:blip r:embed="rId3"/>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06BCAEB2-7896-9505-B180-57EAB858E381}"/>
              </a:ext>
            </a:extLst>
          </p:cNvPr>
          <p:cNvSpPr>
            <a:spLocks noGrp="1"/>
          </p:cNvSpPr>
          <p:nvPr>
            <p:ph type="sldNum" sz="quarter" idx="12"/>
          </p:nvPr>
        </p:nvSpPr>
        <p:spPr/>
        <p:txBody>
          <a:bodyPr/>
          <a:lstStyle/>
          <a:p>
            <a:fld id="{32EBEE29-2973-46E1-999E-B584FC049178}"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856D2-FE6D-D288-FAB9-C8A4562A0E70}"/>
              </a:ext>
            </a:extLst>
          </p:cNvPr>
          <p:cNvSpPr>
            <a:spLocks noGrp="1"/>
          </p:cNvSpPr>
          <p:nvPr>
            <p:ph type="title"/>
          </p:nvPr>
        </p:nvSpPr>
        <p:spPr/>
        <p:txBody>
          <a:bodyPr/>
          <a:lstStyle/>
          <a:p>
            <a:r>
              <a:rPr lang="en-US" dirty="0"/>
              <a:t>End of Presentation</a:t>
            </a:r>
          </a:p>
        </p:txBody>
      </p:sp>
      <p:sp>
        <p:nvSpPr>
          <p:cNvPr id="7" name="Slide Number Placeholder 6">
            <a:extLst>
              <a:ext uri="{FF2B5EF4-FFF2-40B4-BE49-F238E27FC236}">
                <a16:creationId xmlns:a16="http://schemas.microsoft.com/office/drawing/2014/main" id="{8733F9AA-8350-4DDB-EFF6-F3AEDC000372}"/>
              </a:ext>
            </a:extLst>
          </p:cNvPr>
          <p:cNvSpPr>
            <a:spLocks noGrp="1"/>
          </p:cNvSpPr>
          <p:nvPr>
            <p:ph type="sldNum" sz="quarter" idx="12"/>
          </p:nvPr>
        </p:nvSpPr>
        <p:spPr/>
        <p:txBody>
          <a:bodyPr/>
          <a:lstStyle/>
          <a:p>
            <a:fld id="{32EBEE29-2973-46E1-999E-B584FC049178}" type="slidenum">
              <a:rPr lang="en-US" smtClean="0"/>
              <a:pPr/>
              <a:t>30</a:t>
            </a:fld>
            <a:endParaRPr lang="en-US"/>
          </a:p>
        </p:txBody>
      </p:sp>
    </p:spTree>
    <p:extLst>
      <p:ext uri="{BB962C8B-B14F-4D97-AF65-F5344CB8AC3E}">
        <p14:creationId xmlns:p14="http://schemas.microsoft.com/office/powerpoint/2010/main" val="1383510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4CB5-FB94-40A7-932F-571B1358DBD8}"/>
              </a:ext>
            </a:extLst>
          </p:cNvPr>
          <p:cNvSpPr>
            <a:spLocks noGrp="1"/>
          </p:cNvSpPr>
          <p:nvPr>
            <p:ph type="title"/>
          </p:nvPr>
        </p:nvSpPr>
        <p:spPr/>
        <p:txBody>
          <a:bodyPr>
            <a:normAutofit/>
          </a:bodyPr>
          <a:lstStyle/>
          <a:p>
            <a:r>
              <a:rPr lang="en-US" dirty="0"/>
              <a:t>A tip for glazing….  </a:t>
            </a:r>
          </a:p>
        </p:txBody>
      </p:sp>
      <p:sp>
        <p:nvSpPr>
          <p:cNvPr id="3" name="Content Placeholder 2">
            <a:extLst>
              <a:ext uri="{FF2B5EF4-FFF2-40B4-BE49-F238E27FC236}">
                <a16:creationId xmlns:a16="http://schemas.microsoft.com/office/drawing/2014/main" id="{290AF073-EFE4-44C6-AD33-11CF32E20A2F}"/>
              </a:ext>
            </a:extLst>
          </p:cNvPr>
          <p:cNvSpPr>
            <a:spLocks noGrp="1"/>
          </p:cNvSpPr>
          <p:nvPr>
            <p:ph idx="1"/>
          </p:nvPr>
        </p:nvSpPr>
        <p:spPr>
          <a:xfrm>
            <a:off x="334736" y="1270907"/>
            <a:ext cx="8229600" cy="4953000"/>
          </a:xfrm>
        </p:spPr>
        <p:txBody>
          <a:bodyPr>
            <a:normAutofit fontScale="47500" lnSpcReduction="20000"/>
          </a:bodyPr>
          <a:lstStyle/>
          <a:p>
            <a:pPr marL="0" indent="0">
              <a:spcBef>
                <a:spcPts val="1200"/>
              </a:spcBef>
              <a:buNone/>
            </a:pPr>
            <a:endParaRPr lang="en-US" sz="3800" dirty="0"/>
          </a:p>
          <a:p>
            <a:pPr lvl="0">
              <a:spcBef>
                <a:spcPts val="1200"/>
              </a:spcBef>
            </a:pPr>
            <a:r>
              <a:rPr lang="en-US" sz="3800" b="1" dirty="0"/>
              <a:t>3 Coats of glaze  </a:t>
            </a:r>
            <a:r>
              <a:rPr lang="en-US" sz="3800" dirty="0"/>
              <a:t>(dry between each coat)</a:t>
            </a:r>
          </a:p>
          <a:p>
            <a:pPr lvl="0">
              <a:spcBef>
                <a:spcPts val="1200"/>
              </a:spcBef>
            </a:pPr>
            <a:r>
              <a:rPr lang="en-US" sz="3800" dirty="0"/>
              <a:t>Limit to </a:t>
            </a:r>
            <a:r>
              <a:rPr lang="en-US" sz="3800" b="1" dirty="0"/>
              <a:t>3 colors </a:t>
            </a:r>
            <a:r>
              <a:rPr lang="en-US" sz="3800" dirty="0"/>
              <a:t>for the body and a </a:t>
            </a:r>
            <a:r>
              <a:rPr lang="en-US" sz="3800" b="1" dirty="0"/>
              <a:t>4</a:t>
            </a:r>
            <a:r>
              <a:rPr lang="en-US" sz="3800" b="1" baseline="30000" dirty="0"/>
              <a:t>th</a:t>
            </a:r>
            <a:r>
              <a:rPr lang="en-US" sz="3800" b="1" dirty="0"/>
              <a:t> color for accent</a:t>
            </a:r>
            <a:r>
              <a:rPr lang="en-US" sz="3800" dirty="0"/>
              <a:t>. </a:t>
            </a:r>
          </a:p>
          <a:p>
            <a:pPr lvl="1">
              <a:spcBef>
                <a:spcPts val="1200"/>
              </a:spcBef>
            </a:pPr>
            <a:r>
              <a:rPr lang="en-US" sz="3400" dirty="0"/>
              <a:t>NW Tribal colors tend to be black, white, red, and a light blue, and or turquoise.</a:t>
            </a:r>
          </a:p>
          <a:p>
            <a:pPr lvl="0">
              <a:spcBef>
                <a:spcPts val="1200"/>
              </a:spcBef>
            </a:pPr>
            <a:r>
              <a:rPr lang="en-US" sz="3800" dirty="0"/>
              <a:t>Provide 3 sizes of brushes (Medium, Small, and very small) </a:t>
            </a:r>
          </a:p>
          <a:p>
            <a:pPr lvl="0">
              <a:spcBef>
                <a:spcPts val="1200"/>
              </a:spcBef>
            </a:pPr>
            <a:r>
              <a:rPr lang="en-US" sz="3800" dirty="0"/>
              <a:t>They will use one color per brush and rinse their brushes in between changing colors.  They end up using 3-4 brushes per student.</a:t>
            </a:r>
          </a:p>
          <a:p>
            <a:pPr lvl="0">
              <a:spcBef>
                <a:spcPts val="1200"/>
              </a:spcBef>
            </a:pPr>
            <a:r>
              <a:rPr lang="en-US" sz="3800" dirty="0"/>
              <a:t>Make sure they fill in all the deep grooves in their texture and all edges.  Its okay to get a little glaze on the back side, we will stilt the items in the kiln to protect them from adhering to the kiln shelf.</a:t>
            </a:r>
          </a:p>
          <a:p>
            <a:pPr lvl="0">
              <a:spcBef>
                <a:spcPts val="1200"/>
              </a:spcBef>
            </a:pPr>
            <a:r>
              <a:rPr lang="en-US" sz="3800" dirty="0"/>
              <a:t>Glaze is not blend-able.  Which ever color is used last, will be the color seen.</a:t>
            </a:r>
            <a:endParaRPr lang="en-US" sz="3400" dirty="0"/>
          </a:p>
          <a:p>
            <a:pPr lvl="0">
              <a:spcBef>
                <a:spcPts val="1200"/>
              </a:spcBef>
            </a:pPr>
            <a:r>
              <a:rPr lang="en-US" sz="3800" dirty="0"/>
              <a:t>Please wash the brushes until the water runs clear from the brushes.  Any glaze left on the bristles will harden and make using the brushes harder (stiffer) for the next class.  </a:t>
            </a:r>
          </a:p>
          <a:p>
            <a:pPr lvl="0">
              <a:spcBef>
                <a:spcPts val="1200"/>
              </a:spcBef>
            </a:pPr>
            <a:r>
              <a:rPr lang="en-US" sz="3800" dirty="0"/>
              <a:t>Store the brushes in a cup, handle down, bristles pointing up.</a:t>
            </a:r>
          </a:p>
          <a:p>
            <a:endParaRPr lang="en-US" dirty="0"/>
          </a:p>
        </p:txBody>
      </p:sp>
      <p:sp>
        <p:nvSpPr>
          <p:cNvPr id="4" name="Slide Number Placeholder 3">
            <a:extLst>
              <a:ext uri="{FF2B5EF4-FFF2-40B4-BE49-F238E27FC236}">
                <a16:creationId xmlns:a16="http://schemas.microsoft.com/office/drawing/2014/main" id="{984A9CA4-5F1F-4911-AF36-165E31C637AD}"/>
              </a:ext>
            </a:extLst>
          </p:cNvPr>
          <p:cNvSpPr>
            <a:spLocks noGrp="1"/>
          </p:cNvSpPr>
          <p:nvPr>
            <p:ph type="sldNum" sz="quarter" idx="12"/>
          </p:nvPr>
        </p:nvSpPr>
        <p:spPr/>
        <p:txBody>
          <a:bodyPr/>
          <a:lstStyle/>
          <a:p>
            <a:fld id="{F6E8DB9E-2D50-450F-9D46-8830473293A8}" type="slidenum">
              <a:rPr lang="en-US" smtClean="0"/>
              <a:pPr/>
              <a:t>31</a:t>
            </a:fld>
            <a:endParaRPr lang="en-US"/>
          </a:p>
        </p:txBody>
      </p:sp>
      <p:pic>
        <p:nvPicPr>
          <p:cNvPr id="6" name="Picture 5">
            <a:extLst>
              <a:ext uri="{FF2B5EF4-FFF2-40B4-BE49-F238E27FC236}">
                <a16:creationId xmlns:a16="http://schemas.microsoft.com/office/drawing/2014/main" id="{3AAEEC63-4D4D-E9B7-463E-C558372FA7D7}"/>
              </a:ext>
            </a:extLst>
          </p:cNvPr>
          <p:cNvPicPr>
            <a:picLocks noChangeAspect="1"/>
          </p:cNvPicPr>
          <p:nvPr/>
        </p:nvPicPr>
        <p:blipFill>
          <a:blip r:embed="rId2"/>
          <a:stretch>
            <a:fillRect/>
          </a:stretch>
        </p:blipFill>
        <p:spPr>
          <a:xfrm>
            <a:off x="7151077" y="78445"/>
            <a:ext cx="1887306" cy="2233312"/>
          </a:xfrm>
          <a:prstGeom prst="rect">
            <a:avLst/>
          </a:prstGeom>
        </p:spPr>
      </p:pic>
    </p:spTree>
    <p:extLst>
      <p:ext uri="{BB962C8B-B14F-4D97-AF65-F5344CB8AC3E}">
        <p14:creationId xmlns:p14="http://schemas.microsoft.com/office/powerpoint/2010/main" val="3643809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B1194-B481-7017-D448-E3EDDA2F68DA}"/>
              </a:ext>
            </a:extLst>
          </p:cNvPr>
          <p:cNvSpPr>
            <a:spLocks noGrp="1"/>
          </p:cNvSpPr>
          <p:nvPr>
            <p:ph type="title"/>
          </p:nvPr>
        </p:nvSpPr>
        <p:spPr/>
        <p:txBody>
          <a:bodyPr/>
          <a:lstStyle/>
          <a:p>
            <a:r>
              <a:rPr lang="en-US" dirty="0"/>
              <a:t>Materials for Glazing Lesson</a:t>
            </a:r>
          </a:p>
        </p:txBody>
      </p:sp>
      <p:sp>
        <p:nvSpPr>
          <p:cNvPr id="4" name="Content Placeholder 3">
            <a:extLst>
              <a:ext uri="{FF2B5EF4-FFF2-40B4-BE49-F238E27FC236}">
                <a16:creationId xmlns:a16="http://schemas.microsoft.com/office/drawing/2014/main" id="{418B66D1-D388-6279-7DE3-C4A2D751E165}"/>
              </a:ext>
            </a:extLst>
          </p:cNvPr>
          <p:cNvSpPr>
            <a:spLocks noGrp="1"/>
          </p:cNvSpPr>
          <p:nvPr>
            <p:ph idx="1"/>
          </p:nvPr>
        </p:nvSpPr>
        <p:spPr>
          <a:xfrm>
            <a:off x="457200" y="1600200"/>
            <a:ext cx="8229600" cy="4525963"/>
          </a:xfrm>
        </p:spPr>
        <p:txBody>
          <a:bodyPr>
            <a:normAutofit fontScale="77500" lnSpcReduction="20000"/>
          </a:bodyPr>
          <a:lstStyle/>
          <a:p>
            <a:pPr>
              <a:spcAft>
                <a:spcPts val="300"/>
              </a:spcAft>
            </a:pPr>
            <a:r>
              <a:rPr lang="en-US" dirty="0"/>
              <a:t>Butcher paper to cover tables</a:t>
            </a:r>
          </a:p>
          <a:p>
            <a:pPr>
              <a:spcAft>
                <a:spcPts val="300"/>
              </a:spcAft>
            </a:pPr>
            <a:r>
              <a:rPr lang="en-US" dirty="0"/>
              <a:t>3 sizes of round glaze brushes per student</a:t>
            </a:r>
          </a:p>
          <a:p>
            <a:pPr>
              <a:spcAft>
                <a:spcPts val="300"/>
              </a:spcAft>
            </a:pPr>
            <a:r>
              <a:rPr lang="en-US" dirty="0"/>
              <a:t>3-4 colors of glaze poured into 3oz To-Go cups with lids.  (write color names on cups and lids)</a:t>
            </a:r>
          </a:p>
          <a:p>
            <a:pPr lvl="1">
              <a:spcAft>
                <a:spcPts val="300"/>
              </a:spcAft>
            </a:pPr>
            <a:r>
              <a:rPr lang="en-US" dirty="0"/>
              <a:t>Plus the glaze sample tile to show what the color will look like after it is fired.</a:t>
            </a:r>
          </a:p>
          <a:p>
            <a:pPr lvl="1">
              <a:spcAft>
                <a:spcPts val="300"/>
              </a:spcAft>
            </a:pPr>
            <a:r>
              <a:rPr lang="en-US" dirty="0"/>
              <a:t>Red, Black, Bright Blue, White, Turquoise</a:t>
            </a:r>
          </a:p>
          <a:p>
            <a:pPr>
              <a:spcAft>
                <a:spcPts val="300"/>
              </a:spcAft>
            </a:pPr>
            <a:r>
              <a:rPr lang="en-US" dirty="0"/>
              <a:t>Water cup for rinsing brushes between colors.</a:t>
            </a:r>
          </a:p>
          <a:p>
            <a:pPr>
              <a:spcAft>
                <a:spcPts val="300"/>
              </a:spcAft>
            </a:pPr>
            <a:r>
              <a:rPr lang="en-US" dirty="0"/>
              <a:t>Absorbent paper towels to dry brushes between rinsing </a:t>
            </a:r>
            <a:r>
              <a:rPr lang="en-US" sz="1900" i="1" dirty="0"/>
              <a:t>(don’t want to add water to glaze, it will thin it out too much)</a:t>
            </a:r>
          </a:p>
          <a:p>
            <a:pPr>
              <a:spcAft>
                <a:spcPts val="300"/>
              </a:spcAft>
            </a:pPr>
            <a:r>
              <a:rPr lang="en-US" sz="2300" dirty="0"/>
              <a:t>Paper plate or foam tray (fish stays on tray or plate while glazing and drying)</a:t>
            </a:r>
          </a:p>
          <a:p>
            <a:pPr>
              <a:spcAft>
                <a:spcPts val="300"/>
              </a:spcAft>
            </a:pPr>
            <a:r>
              <a:rPr lang="en-US" sz="2300" dirty="0"/>
              <a:t>Picture examples of tribal art work to show color combinations.</a:t>
            </a:r>
            <a:endParaRPr lang="en-US" dirty="0"/>
          </a:p>
        </p:txBody>
      </p:sp>
      <p:sp>
        <p:nvSpPr>
          <p:cNvPr id="5" name="Slide Number Placeholder 4">
            <a:extLst>
              <a:ext uri="{FF2B5EF4-FFF2-40B4-BE49-F238E27FC236}">
                <a16:creationId xmlns:a16="http://schemas.microsoft.com/office/drawing/2014/main" id="{9C25F14F-492C-65C5-FEDE-EF7E63D5DBA8}"/>
              </a:ext>
            </a:extLst>
          </p:cNvPr>
          <p:cNvSpPr>
            <a:spLocks noGrp="1"/>
          </p:cNvSpPr>
          <p:nvPr>
            <p:ph type="sldNum" sz="quarter" idx="12"/>
          </p:nvPr>
        </p:nvSpPr>
        <p:spPr/>
        <p:txBody>
          <a:bodyPr/>
          <a:lstStyle/>
          <a:p>
            <a:fld id="{32EBEE29-2973-46E1-999E-B584FC049178}" type="slidenum">
              <a:rPr lang="en-US" smtClean="0"/>
              <a:pPr/>
              <a:t>32</a:t>
            </a:fld>
            <a:endParaRPr lang="en-US"/>
          </a:p>
        </p:txBody>
      </p:sp>
    </p:spTree>
    <p:extLst>
      <p:ext uri="{BB962C8B-B14F-4D97-AF65-F5344CB8AC3E}">
        <p14:creationId xmlns:p14="http://schemas.microsoft.com/office/powerpoint/2010/main" val="2108614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B82D-B54B-80DF-9825-1BB52DA4FD51}"/>
              </a:ext>
            </a:extLst>
          </p:cNvPr>
          <p:cNvSpPr>
            <a:spLocks noGrp="1"/>
          </p:cNvSpPr>
          <p:nvPr>
            <p:ph type="title"/>
          </p:nvPr>
        </p:nvSpPr>
        <p:spPr/>
        <p:txBody>
          <a:bodyPr/>
          <a:lstStyle/>
          <a:p>
            <a:r>
              <a:rPr lang="en-US" dirty="0"/>
              <a:t>Clay Prep – 1 week prior</a:t>
            </a:r>
          </a:p>
        </p:txBody>
      </p:sp>
      <p:sp>
        <p:nvSpPr>
          <p:cNvPr id="3" name="Content Placeholder 2">
            <a:extLst>
              <a:ext uri="{FF2B5EF4-FFF2-40B4-BE49-F238E27FC236}">
                <a16:creationId xmlns:a16="http://schemas.microsoft.com/office/drawing/2014/main" id="{2CFFAE64-6D50-698D-8282-B40BD6CBFE26}"/>
              </a:ext>
            </a:extLst>
          </p:cNvPr>
          <p:cNvSpPr>
            <a:spLocks noGrp="1"/>
          </p:cNvSpPr>
          <p:nvPr>
            <p:ph idx="1"/>
          </p:nvPr>
        </p:nvSpPr>
        <p:spPr>
          <a:xfrm>
            <a:off x="457200" y="1417638"/>
            <a:ext cx="8229600" cy="5032148"/>
          </a:xfrm>
        </p:spPr>
        <p:txBody>
          <a:bodyPr>
            <a:normAutofit fontScale="85000" lnSpcReduction="20000"/>
          </a:bodyPr>
          <a:lstStyle/>
          <a:p>
            <a:r>
              <a:rPr lang="en-US" dirty="0"/>
              <a:t>Schedule the clay preparation date one 4-7 days before the first wet clay lesson.</a:t>
            </a:r>
          </a:p>
          <a:p>
            <a:r>
              <a:rPr lang="en-US" dirty="0"/>
              <a:t>Invite all the lead docents for each classroom to come prepare the clay and to practice making the lesson.  </a:t>
            </a:r>
          </a:p>
          <a:p>
            <a:r>
              <a:rPr lang="en-US" dirty="0"/>
              <a:t>Takes approximately 1.5 hours to cut, roll, and pack enough clay for 5 classrooms.</a:t>
            </a:r>
          </a:p>
          <a:p>
            <a:r>
              <a:rPr lang="en-US" dirty="0"/>
              <a:t>Plus, another 45min to make a practice piece.</a:t>
            </a:r>
          </a:p>
          <a:p>
            <a:pPr lvl="1"/>
            <a:r>
              <a:rPr lang="en-US" dirty="0"/>
              <a:t>It is advisable that all docents practice making the same item that they will be teaching the students to make.  This gives them a good understanding of any difficulties in how the clay responds when making the project. </a:t>
            </a:r>
          </a:p>
          <a:p>
            <a:pPr lvl="1"/>
            <a:r>
              <a:rPr lang="en-US" dirty="0"/>
              <a:t>Docents who have done this project before can provide valuable insight to new docents who are doing it for the first time.</a:t>
            </a:r>
          </a:p>
        </p:txBody>
      </p:sp>
      <p:sp>
        <p:nvSpPr>
          <p:cNvPr id="4" name="Slide Number Placeholder 3">
            <a:extLst>
              <a:ext uri="{FF2B5EF4-FFF2-40B4-BE49-F238E27FC236}">
                <a16:creationId xmlns:a16="http://schemas.microsoft.com/office/drawing/2014/main" id="{801BDBDD-8BC1-2249-B0AC-E82A9D710497}"/>
              </a:ext>
            </a:extLst>
          </p:cNvPr>
          <p:cNvSpPr>
            <a:spLocks noGrp="1"/>
          </p:cNvSpPr>
          <p:nvPr>
            <p:ph type="sldNum" sz="quarter" idx="12"/>
          </p:nvPr>
        </p:nvSpPr>
        <p:spPr/>
        <p:txBody>
          <a:bodyPr/>
          <a:lstStyle/>
          <a:p>
            <a:fld id="{32EBEE29-2973-46E1-999E-B584FC049178}" type="slidenum">
              <a:rPr lang="en-US" smtClean="0"/>
              <a:pPr/>
              <a:t>33</a:t>
            </a:fld>
            <a:endParaRPr lang="en-US"/>
          </a:p>
        </p:txBody>
      </p:sp>
    </p:spTree>
    <p:extLst>
      <p:ext uri="{BB962C8B-B14F-4D97-AF65-F5344CB8AC3E}">
        <p14:creationId xmlns:p14="http://schemas.microsoft.com/office/powerpoint/2010/main" val="3272995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AF0AAB-0BB9-EBD8-4DA9-9033D084E082}"/>
              </a:ext>
            </a:extLst>
          </p:cNvPr>
          <p:cNvSpPr>
            <a:spLocks noGrp="1"/>
          </p:cNvSpPr>
          <p:nvPr>
            <p:ph type="title"/>
          </p:nvPr>
        </p:nvSpPr>
        <p:spPr>
          <a:xfrm>
            <a:off x="429369" y="238539"/>
            <a:ext cx="8263890" cy="1434415"/>
          </a:xfrm>
        </p:spPr>
        <p:txBody>
          <a:bodyPr anchor="b">
            <a:normAutofit/>
          </a:bodyPr>
          <a:lstStyle/>
          <a:p>
            <a:pPr>
              <a:lnSpc>
                <a:spcPct val="90000"/>
              </a:lnSpc>
            </a:pPr>
            <a:r>
              <a:rPr lang="en-US" sz="4700"/>
              <a:t>Notes to Docent – prepping the clay</a:t>
            </a:r>
          </a:p>
        </p:txBody>
      </p:sp>
      <p:sp>
        <p:nvSpPr>
          <p:cNvPr id="30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0FA1B313-719E-97DB-3DF8-624354E9F8A8}"/>
              </a:ext>
            </a:extLst>
          </p:cNvPr>
          <p:cNvSpPr>
            <a:spLocks noGrp="1"/>
          </p:cNvSpPr>
          <p:nvPr>
            <p:ph idx="1"/>
          </p:nvPr>
        </p:nvSpPr>
        <p:spPr>
          <a:xfrm>
            <a:off x="294300" y="1911493"/>
            <a:ext cx="5696191" cy="4689680"/>
          </a:xfrm>
        </p:spPr>
        <p:txBody>
          <a:bodyPr anchor="t">
            <a:normAutofit/>
          </a:bodyPr>
          <a:lstStyle/>
          <a:p>
            <a:pPr>
              <a:lnSpc>
                <a:spcPct val="90000"/>
              </a:lnSpc>
            </a:pPr>
            <a:r>
              <a:rPr lang="en-US" sz="1600" b="1" u="sng" dirty="0"/>
              <a:t>Materials needed: </a:t>
            </a:r>
          </a:p>
          <a:p>
            <a:pPr lvl="1">
              <a:lnSpc>
                <a:spcPct val="90000"/>
              </a:lnSpc>
            </a:pPr>
            <a:r>
              <a:rPr lang="en-US" sz="1600" dirty="0"/>
              <a:t>Adjustable clay slicer (and ruler for measuring)</a:t>
            </a:r>
          </a:p>
          <a:p>
            <a:pPr lvl="2">
              <a:lnSpc>
                <a:spcPct val="90000"/>
              </a:lnSpc>
            </a:pPr>
            <a:r>
              <a:rPr lang="en-US" sz="1600" dirty="0"/>
              <a:t>set at 1” - 7/8” (reduces the amount of unintended waste)</a:t>
            </a:r>
          </a:p>
          <a:p>
            <a:pPr lvl="2">
              <a:lnSpc>
                <a:spcPct val="90000"/>
              </a:lnSpc>
            </a:pPr>
            <a:r>
              <a:rPr lang="en-US" sz="1600" dirty="0"/>
              <a:t>Can get approximately 12-13 slabs from each full block of clay.</a:t>
            </a:r>
          </a:p>
          <a:p>
            <a:pPr lvl="1">
              <a:lnSpc>
                <a:spcPct val="90000"/>
              </a:lnSpc>
            </a:pPr>
            <a:r>
              <a:rPr lang="en-US" sz="1600" dirty="0"/>
              <a:t>Table Top Clay roller (3 pieces)</a:t>
            </a:r>
          </a:p>
          <a:p>
            <a:pPr lvl="1">
              <a:lnSpc>
                <a:spcPct val="90000"/>
              </a:lnSpc>
            </a:pPr>
            <a:r>
              <a:rPr lang="en-US" sz="1600" dirty="0"/>
              <a:t>Clay roller’s canvas sleeves &amp; rubber mat (to prevent roller from sliding on table)</a:t>
            </a:r>
          </a:p>
          <a:p>
            <a:pPr lvl="1">
              <a:lnSpc>
                <a:spcPct val="90000"/>
              </a:lnSpc>
            </a:pPr>
            <a:r>
              <a:rPr lang="en-US" sz="1600" dirty="0"/>
              <a:t>Canvas table clothes (2+) to protect table in between slicing and rolling (suggest putting butcher paper down first, for ease of cleaning tables after removing canvas)</a:t>
            </a:r>
          </a:p>
          <a:p>
            <a:pPr lvl="1">
              <a:lnSpc>
                <a:spcPct val="90000"/>
              </a:lnSpc>
            </a:pPr>
            <a:r>
              <a:rPr lang="en-US" sz="1600" dirty="0"/>
              <a:t>Spray water bottle and plastic water buckets</a:t>
            </a:r>
          </a:p>
          <a:p>
            <a:pPr lvl="1">
              <a:lnSpc>
                <a:spcPct val="90000"/>
              </a:lnSpc>
            </a:pPr>
            <a:r>
              <a:rPr lang="en-US" sz="1600" dirty="0"/>
              <a:t>Plastic Totes with lids</a:t>
            </a:r>
          </a:p>
          <a:p>
            <a:pPr lvl="2">
              <a:lnSpc>
                <a:spcPct val="90000"/>
              </a:lnSpc>
            </a:pPr>
            <a:r>
              <a:rPr lang="en-US" sz="1600" dirty="0"/>
              <a:t>Plastic garbage bags, sliced into sheets</a:t>
            </a:r>
          </a:p>
          <a:p>
            <a:pPr lvl="2">
              <a:lnSpc>
                <a:spcPct val="90000"/>
              </a:lnSpc>
            </a:pPr>
            <a:r>
              <a:rPr lang="en-US" sz="1600" dirty="0"/>
              <a:t>Wet sponges (5-7 per tote)</a:t>
            </a:r>
          </a:p>
          <a:p>
            <a:pPr lvl="2">
              <a:lnSpc>
                <a:spcPct val="90000"/>
              </a:lnSpc>
            </a:pPr>
            <a:r>
              <a:rPr lang="en-US" sz="1600" dirty="0"/>
              <a:t>Wet Bar size terry cloth towel per tote</a:t>
            </a:r>
          </a:p>
          <a:p>
            <a:pPr lvl="2">
              <a:lnSpc>
                <a:spcPct val="90000"/>
              </a:lnSpc>
            </a:pPr>
            <a:endParaRPr lang="en-US" sz="1300" dirty="0"/>
          </a:p>
        </p:txBody>
      </p:sp>
      <p:pic>
        <p:nvPicPr>
          <p:cNvPr id="3074" name="Picture 2" descr="Wire Clay Cutters - Bailey Ceramic Supply">
            <a:extLst>
              <a:ext uri="{FF2B5EF4-FFF2-40B4-BE49-F238E27FC236}">
                <a16:creationId xmlns:a16="http://schemas.microsoft.com/office/drawing/2014/main" id="{DD643865-F52B-809A-EBBE-23C72D0B4C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38" r="2669"/>
          <a:stretch/>
        </p:blipFill>
        <p:spPr bwMode="auto">
          <a:xfrm>
            <a:off x="5893902" y="2002734"/>
            <a:ext cx="2955798" cy="409651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C9AB9D7-7B1C-03C9-7330-D5C6D7BD2939}"/>
              </a:ext>
            </a:extLst>
          </p:cNvPr>
          <p:cNvSpPr>
            <a:spLocks noGrp="1"/>
          </p:cNvSpPr>
          <p:nvPr>
            <p:ph type="sldNum" sz="quarter" idx="12"/>
          </p:nvPr>
        </p:nvSpPr>
        <p:spPr/>
        <p:txBody>
          <a:bodyPr/>
          <a:lstStyle/>
          <a:p>
            <a:fld id="{32EBEE29-2973-46E1-999E-B584FC049178}" type="slidenum">
              <a:rPr lang="en-US" smtClean="0"/>
              <a:pPr/>
              <a:t>34</a:t>
            </a:fld>
            <a:endParaRPr lang="en-US"/>
          </a:p>
        </p:txBody>
      </p:sp>
    </p:spTree>
    <p:extLst>
      <p:ext uri="{BB962C8B-B14F-4D97-AF65-F5344CB8AC3E}">
        <p14:creationId xmlns:p14="http://schemas.microsoft.com/office/powerpoint/2010/main" val="703031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7625-B3FE-4543-8F8F-36A39D050BF9}"/>
              </a:ext>
            </a:extLst>
          </p:cNvPr>
          <p:cNvSpPr>
            <a:spLocks noGrp="1"/>
          </p:cNvSpPr>
          <p:nvPr>
            <p:ph type="title"/>
          </p:nvPr>
        </p:nvSpPr>
        <p:spPr>
          <a:xfrm>
            <a:off x="322326" y="411480"/>
            <a:ext cx="8401050" cy="1106424"/>
          </a:xfrm>
        </p:spPr>
        <p:txBody>
          <a:bodyPr>
            <a:normAutofit/>
          </a:bodyPr>
          <a:lstStyle/>
          <a:p>
            <a:r>
              <a:rPr lang="en-US" sz="3100" dirty="0"/>
              <a:t>Rolling the Clay</a:t>
            </a:r>
          </a:p>
        </p:txBody>
      </p:sp>
      <p:pic>
        <p:nvPicPr>
          <p:cNvPr id="4" name="Picture 3">
            <a:extLst>
              <a:ext uri="{FF2B5EF4-FFF2-40B4-BE49-F238E27FC236}">
                <a16:creationId xmlns:a16="http://schemas.microsoft.com/office/drawing/2014/main" id="{5987A80D-2ACC-4E31-B2AC-BB52BD41FE6A}"/>
              </a:ext>
            </a:extLst>
          </p:cNvPr>
          <p:cNvPicPr>
            <a:picLocks noChangeAspect="1"/>
          </p:cNvPicPr>
          <p:nvPr/>
        </p:nvPicPr>
        <p:blipFill rotWithShape="1">
          <a:blip r:embed="rId2"/>
          <a:srcRect l="27439" r="18054"/>
          <a:stretch/>
        </p:blipFill>
        <p:spPr>
          <a:xfrm>
            <a:off x="322326" y="1721922"/>
            <a:ext cx="5028668" cy="4520559"/>
          </a:xfrm>
          <a:prstGeom prst="rect">
            <a:avLst/>
          </a:prstGeom>
        </p:spPr>
      </p:pic>
      <p:sp>
        <p:nvSpPr>
          <p:cNvPr id="3" name="Content Placeholder 2">
            <a:extLst>
              <a:ext uri="{FF2B5EF4-FFF2-40B4-BE49-F238E27FC236}">
                <a16:creationId xmlns:a16="http://schemas.microsoft.com/office/drawing/2014/main" id="{B994324E-884B-40FB-9C90-45412FE97FD8}"/>
              </a:ext>
            </a:extLst>
          </p:cNvPr>
          <p:cNvSpPr>
            <a:spLocks noGrp="1"/>
          </p:cNvSpPr>
          <p:nvPr>
            <p:ph idx="1"/>
          </p:nvPr>
        </p:nvSpPr>
        <p:spPr>
          <a:xfrm>
            <a:off x="5350994" y="1517904"/>
            <a:ext cx="3716806" cy="4462272"/>
          </a:xfrm>
        </p:spPr>
        <p:txBody>
          <a:bodyPr anchor="ctr">
            <a:normAutofit/>
          </a:bodyPr>
          <a:lstStyle/>
          <a:p>
            <a:r>
              <a:rPr lang="en-US" sz="2000" dirty="0"/>
              <a:t>Works best with 4-5 helpers for doing a whole grade level.</a:t>
            </a:r>
          </a:p>
          <a:p>
            <a:r>
              <a:rPr lang="en-US" sz="2000" dirty="0"/>
              <a:t>You will roll the clay twice at two different thicknesses.</a:t>
            </a:r>
          </a:p>
          <a:p>
            <a:pPr lvl="1"/>
            <a:r>
              <a:rPr lang="en-US" sz="2000" dirty="0"/>
              <a:t>1</a:t>
            </a:r>
            <a:r>
              <a:rPr lang="en-US" sz="2000" baseline="30000" dirty="0"/>
              <a:t>st</a:t>
            </a:r>
            <a:r>
              <a:rPr lang="en-US" sz="2000" dirty="0"/>
              <a:t> roll – at </a:t>
            </a:r>
            <a:r>
              <a:rPr lang="en-US" sz="2400" b="1" dirty="0"/>
              <a:t>1/2” </a:t>
            </a:r>
            <a:r>
              <a:rPr lang="en-US" sz="2000" dirty="0"/>
              <a:t>thick</a:t>
            </a:r>
          </a:p>
          <a:p>
            <a:pPr lvl="1"/>
            <a:r>
              <a:rPr lang="en-US" sz="2000" dirty="0"/>
              <a:t>2</a:t>
            </a:r>
            <a:r>
              <a:rPr lang="en-US" sz="2000" baseline="30000" dirty="0"/>
              <a:t>nd</a:t>
            </a:r>
            <a:r>
              <a:rPr lang="en-US" sz="2000" dirty="0"/>
              <a:t> roll – rotate clay slab  a  quarter turn and roll again at slightly less than </a:t>
            </a:r>
            <a:r>
              <a:rPr lang="en-US" b="1" dirty="0"/>
              <a:t>3/8”</a:t>
            </a:r>
            <a:r>
              <a:rPr lang="en-US" sz="2000" dirty="0"/>
              <a:t> thick .</a:t>
            </a:r>
          </a:p>
          <a:p>
            <a:pPr lvl="1"/>
            <a:r>
              <a:rPr lang="en-US" sz="2000" dirty="0"/>
              <a:t>Should come out large enough for the 10” fish template</a:t>
            </a:r>
          </a:p>
        </p:txBody>
      </p:sp>
      <p:sp>
        <p:nvSpPr>
          <p:cNvPr id="5" name="Slide Number Placeholder 4">
            <a:extLst>
              <a:ext uri="{FF2B5EF4-FFF2-40B4-BE49-F238E27FC236}">
                <a16:creationId xmlns:a16="http://schemas.microsoft.com/office/drawing/2014/main" id="{8BCD47CF-D922-4FEF-A41A-27917FAACD46}"/>
              </a:ext>
            </a:extLst>
          </p:cNvPr>
          <p:cNvSpPr>
            <a:spLocks noGrp="1"/>
          </p:cNvSpPr>
          <p:nvPr>
            <p:ph type="sldNum" sz="quarter" idx="12"/>
          </p:nvPr>
        </p:nvSpPr>
        <p:spPr/>
        <p:txBody>
          <a:bodyPr/>
          <a:lstStyle/>
          <a:p>
            <a:fld id="{F6E8DB9E-2D50-450F-9D46-8830473293A8}" type="slidenum">
              <a:rPr lang="en-US" smtClean="0"/>
              <a:pPr/>
              <a:t>35</a:t>
            </a:fld>
            <a:endParaRPr lang="en-US"/>
          </a:p>
        </p:txBody>
      </p:sp>
      <p:pic>
        <p:nvPicPr>
          <p:cNvPr id="6" name="Picture 4">
            <a:extLst>
              <a:ext uri="{FF2B5EF4-FFF2-40B4-BE49-F238E27FC236}">
                <a16:creationId xmlns:a16="http://schemas.microsoft.com/office/drawing/2014/main" id="{FF9989D3-8573-A5AF-5567-F3ED1E054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26" y="3873986"/>
            <a:ext cx="2205503" cy="1865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E18C8F4A-8678-642E-89D5-98769C578943}"/>
              </a:ext>
            </a:extLst>
          </p:cNvPr>
          <p:cNvPicPr>
            <a:picLocks noChangeAspect="1"/>
          </p:cNvPicPr>
          <p:nvPr/>
        </p:nvPicPr>
        <p:blipFill>
          <a:blip r:embed="rId4"/>
          <a:stretch>
            <a:fillRect/>
          </a:stretch>
        </p:blipFill>
        <p:spPr>
          <a:xfrm>
            <a:off x="3997569" y="5050475"/>
            <a:ext cx="1838759" cy="1424353"/>
          </a:xfrm>
          <a:prstGeom prst="rect">
            <a:avLst/>
          </a:prstGeom>
        </p:spPr>
      </p:pic>
    </p:spTree>
    <p:extLst>
      <p:ext uri="{BB962C8B-B14F-4D97-AF65-F5344CB8AC3E}">
        <p14:creationId xmlns:p14="http://schemas.microsoft.com/office/powerpoint/2010/main" val="1785232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Notes to the Docent</a:t>
            </a:r>
          </a:p>
        </p:txBody>
      </p:sp>
      <p:sp>
        <p:nvSpPr>
          <p:cNvPr id="3" name="Content Placeholder 2"/>
          <p:cNvSpPr>
            <a:spLocks noGrp="1"/>
          </p:cNvSpPr>
          <p:nvPr>
            <p:ph idx="1"/>
          </p:nvPr>
        </p:nvSpPr>
        <p:spPr>
          <a:xfrm>
            <a:off x="209139" y="1242646"/>
            <a:ext cx="8229600" cy="5345723"/>
          </a:xfrm>
        </p:spPr>
        <p:txBody>
          <a:bodyPr>
            <a:normAutofit fontScale="55000" lnSpcReduction="20000"/>
          </a:bodyPr>
          <a:lstStyle/>
          <a:p>
            <a:r>
              <a:rPr lang="en-US" dirty="0"/>
              <a:t>Slicing and Rolling Clay:</a:t>
            </a:r>
          </a:p>
          <a:p>
            <a:pPr lvl="1"/>
            <a:r>
              <a:rPr lang="en-US" dirty="0"/>
              <a:t>Slice Clay slab 1” thick from the block of clay from the short end. Use a ruler to measure the wire slicer.</a:t>
            </a:r>
          </a:p>
          <a:p>
            <a:pPr lvl="1"/>
            <a:r>
              <a:rPr lang="en-US" dirty="0"/>
              <a:t>Set the clay roller to just shy of 1/2” thick</a:t>
            </a:r>
          </a:p>
          <a:p>
            <a:pPr lvl="1"/>
            <a:r>
              <a:rPr lang="en-US" dirty="0"/>
              <a:t>Roll clay </a:t>
            </a:r>
          </a:p>
          <a:p>
            <a:pPr lvl="1"/>
            <a:r>
              <a:rPr lang="en-US" dirty="0"/>
              <a:t>Take the piece that was just rolled and turn one quarter turn on the canvas</a:t>
            </a:r>
          </a:p>
          <a:p>
            <a:pPr lvl="1"/>
            <a:r>
              <a:rPr lang="en-US" dirty="0"/>
              <a:t>Set the clay roller to between 3/8</a:t>
            </a:r>
            <a:r>
              <a:rPr lang="en-US" baseline="30000" dirty="0"/>
              <a:t>th”</a:t>
            </a:r>
            <a:r>
              <a:rPr lang="en-US" dirty="0"/>
              <a:t>  and ¼” </a:t>
            </a:r>
          </a:p>
          <a:p>
            <a:r>
              <a:rPr lang="en-US" dirty="0"/>
              <a:t>You should get approx. 12 slabs per 25 </a:t>
            </a:r>
            <a:r>
              <a:rPr lang="en-US" dirty="0" err="1"/>
              <a:t>lb</a:t>
            </a:r>
            <a:r>
              <a:rPr lang="en-US" dirty="0"/>
              <a:t> block</a:t>
            </a:r>
          </a:p>
          <a:p>
            <a:r>
              <a:rPr lang="en-US" dirty="0"/>
              <a:t>Store the clay slabs in the long totes with wet sponges in the bottom and plastic sheets between each layer of clay.  </a:t>
            </a:r>
          </a:p>
          <a:p>
            <a:r>
              <a:rPr lang="en-US" dirty="0"/>
              <a:t>Spritz the slabs with water before adding plastic over the top of each layer.</a:t>
            </a:r>
          </a:p>
          <a:p>
            <a:r>
              <a:rPr lang="en-US" dirty="0"/>
              <a:t>Place a wet bar size towel over the last layer at the top.  Tightly close the lid.</a:t>
            </a:r>
          </a:p>
          <a:p>
            <a:r>
              <a:rPr lang="en-US" dirty="0"/>
              <a:t>Write the number of clay slabs on tape on the outside of the tote.</a:t>
            </a:r>
          </a:p>
          <a:p>
            <a:r>
              <a:rPr lang="en-US" dirty="0"/>
              <a:t>Leave the totes in the Pod where the lessons will be conducted.</a:t>
            </a:r>
          </a:p>
          <a:p>
            <a:pPr>
              <a:spcAft>
                <a:spcPts val="600"/>
              </a:spcAft>
            </a:pPr>
            <a:r>
              <a:rPr lang="en-US" dirty="0"/>
              <a:t>Place any extra slabs from your bin into the next bin when your class is over.</a:t>
            </a:r>
          </a:p>
          <a:p>
            <a:pPr>
              <a:spcAft>
                <a:spcPts val="600"/>
              </a:spcAft>
            </a:pPr>
            <a:r>
              <a:rPr lang="en-US" b="1" dirty="0">
                <a:solidFill>
                  <a:srgbClr val="FF0000"/>
                </a:solidFill>
              </a:rPr>
              <a:t>WARNING:   </a:t>
            </a:r>
            <a:r>
              <a:rPr lang="en-US" dirty="0"/>
              <a:t>Clay can not go down the drains.  You must wash all the tools and your hands using the warm water in the 3 buckets.  </a:t>
            </a:r>
          </a:p>
          <a:p>
            <a:pPr lvl="1">
              <a:spcAft>
                <a:spcPts val="600"/>
              </a:spcAft>
            </a:pPr>
            <a:r>
              <a:rPr lang="en-US" dirty="0"/>
              <a:t>Dump the dirty water into the garden beds outside.  Shake out the canvas table cloths outside.  Careful, dry clay dust is not healthy to breath.</a:t>
            </a:r>
          </a:p>
          <a:p>
            <a:endParaRPr lang="en-US" dirty="0"/>
          </a:p>
        </p:txBody>
      </p:sp>
      <p:pic>
        <p:nvPicPr>
          <p:cNvPr id="4" name="Picture 3">
            <a:extLst>
              <a:ext uri="{FF2B5EF4-FFF2-40B4-BE49-F238E27FC236}">
                <a16:creationId xmlns:a16="http://schemas.microsoft.com/office/drawing/2014/main" id="{2CB9C7AD-3A72-F877-9930-5BA8645D1D19}"/>
              </a:ext>
            </a:extLst>
          </p:cNvPr>
          <p:cNvPicPr>
            <a:picLocks noChangeAspect="1"/>
          </p:cNvPicPr>
          <p:nvPr/>
        </p:nvPicPr>
        <p:blipFill>
          <a:blip r:embed="rId3"/>
          <a:stretch>
            <a:fillRect/>
          </a:stretch>
        </p:blipFill>
        <p:spPr>
          <a:xfrm>
            <a:off x="7339693" y="616045"/>
            <a:ext cx="1441674" cy="1560910"/>
          </a:xfrm>
          <a:prstGeom prst="rect">
            <a:avLst/>
          </a:prstGeom>
        </p:spPr>
      </p:pic>
      <p:sp>
        <p:nvSpPr>
          <p:cNvPr id="5" name="Slide Number Placeholder 4">
            <a:extLst>
              <a:ext uri="{FF2B5EF4-FFF2-40B4-BE49-F238E27FC236}">
                <a16:creationId xmlns:a16="http://schemas.microsoft.com/office/drawing/2014/main" id="{933F8BE9-A85C-C1CE-321B-05F91E5FBE54}"/>
              </a:ext>
            </a:extLst>
          </p:cNvPr>
          <p:cNvSpPr>
            <a:spLocks noGrp="1"/>
          </p:cNvSpPr>
          <p:nvPr>
            <p:ph type="sldNum" sz="quarter" idx="12"/>
          </p:nvPr>
        </p:nvSpPr>
        <p:spPr/>
        <p:txBody>
          <a:bodyPr/>
          <a:lstStyle/>
          <a:p>
            <a:fld id="{32EBEE29-2973-46E1-999E-B584FC049178}" type="slidenum">
              <a:rPr lang="en-US" smtClean="0"/>
              <a:pPr/>
              <a:t>36</a:t>
            </a:fld>
            <a:endParaRPr lang="en-US"/>
          </a:p>
        </p:txBody>
      </p:sp>
    </p:spTree>
    <p:extLst>
      <p:ext uri="{BB962C8B-B14F-4D97-AF65-F5344CB8AC3E}">
        <p14:creationId xmlns:p14="http://schemas.microsoft.com/office/powerpoint/2010/main" val="1929773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34C10-2DB7-1F9E-8678-569C818771AE}"/>
              </a:ext>
            </a:extLst>
          </p:cNvPr>
          <p:cNvSpPr>
            <a:spLocks noGrp="1"/>
          </p:cNvSpPr>
          <p:nvPr>
            <p:ph type="title"/>
          </p:nvPr>
        </p:nvSpPr>
        <p:spPr>
          <a:xfrm>
            <a:off x="457200" y="126390"/>
            <a:ext cx="8229600" cy="1143000"/>
          </a:xfrm>
        </p:spPr>
        <p:txBody>
          <a:bodyPr/>
          <a:lstStyle/>
          <a:p>
            <a:r>
              <a:rPr lang="en-US" dirty="0"/>
              <a:t>Setting up your classroom</a:t>
            </a:r>
          </a:p>
        </p:txBody>
      </p:sp>
      <p:sp>
        <p:nvSpPr>
          <p:cNvPr id="3" name="Content Placeholder 2">
            <a:extLst>
              <a:ext uri="{FF2B5EF4-FFF2-40B4-BE49-F238E27FC236}">
                <a16:creationId xmlns:a16="http://schemas.microsoft.com/office/drawing/2014/main" id="{4656B2B8-EED1-FCEA-A531-B57A20A30583}"/>
              </a:ext>
            </a:extLst>
          </p:cNvPr>
          <p:cNvSpPr>
            <a:spLocks noGrp="1"/>
          </p:cNvSpPr>
          <p:nvPr>
            <p:ph idx="1"/>
          </p:nvPr>
        </p:nvSpPr>
        <p:spPr>
          <a:xfrm>
            <a:off x="457200" y="1252660"/>
            <a:ext cx="8229600" cy="4525963"/>
          </a:xfrm>
        </p:spPr>
        <p:txBody>
          <a:bodyPr>
            <a:normAutofit/>
          </a:bodyPr>
          <a:lstStyle/>
          <a:p>
            <a:r>
              <a:rPr lang="en-US" sz="2800" dirty="0"/>
              <a:t>Use the Pod at the end of your grade’s hallway wing.</a:t>
            </a:r>
          </a:p>
          <a:p>
            <a:pPr marL="285750" indent="-228600">
              <a:lnSpc>
                <a:spcPct val="120000"/>
              </a:lnSpc>
              <a:spcBef>
                <a:spcPts val="500"/>
              </a:spcBef>
              <a:buSzPct val="100000"/>
            </a:pPr>
            <a:r>
              <a:rPr lang="en-US" sz="2800" dirty="0"/>
              <a:t>Reserve the Art Docent TV that is in the PTSA office to run your PowerPoint as an MP4 file. </a:t>
            </a:r>
          </a:p>
          <a:p>
            <a:pPr marL="685800" lvl="1" indent="-228600">
              <a:lnSpc>
                <a:spcPct val="120000"/>
              </a:lnSpc>
              <a:spcBef>
                <a:spcPts val="500"/>
              </a:spcBef>
              <a:buSzPct val="100000"/>
            </a:pPr>
            <a:r>
              <a:rPr lang="en-US" sz="1050" dirty="0"/>
              <a:t>Save your lessons as MP4 files and they will run easily on the projector/TV.  Request the PTSA Office key from the front desk.  Reserve the projector prior to use.  The reservation form is in the art room behind the paint brushes’ cabinet door. </a:t>
            </a:r>
          </a:p>
          <a:p>
            <a:pPr marL="285750" indent="-228600">
              <a:lnSpc>
                <a:spcPct val="120000"/>
              </a:lnSpc>
              <a:spcBef>
                <a:spcPts val="500"/>
              </a:spcBef>
              <a:buSzPct val="100000"/>
            </a:pPr>
            <a:r>
              <a:rPr lang="en-US" sz="2800" dirty="0"/>
              <a:t>Cover the tables with butcher paper then canvas.</a:t>
            </a:r>
          </a:p>
          <a:p>
            <a:pPr marL="285750" indent="-228600">
              <a:lnSpc>
                <a:spcPct val="120000"/>
              </a:lnSpc>
              <a:spcBef>
                <a:spcPts val="500"/>
              </a:spcBef>
              <a:buSzPct val="100000"/>
            </a:pPr>
            <a:r>
              <a:rPr lang="en-US" sz="2800" dirty="0"/>
              <a:t>Setout the texture tools, skewer sticks, and water cups.</a:t>
            </a:r>
          </a:p>
        </p:txBody>
      </p:sp>
      <p:sp>
        <p:nvSpPr>
          <p:cNvPr id="4" name="Slide Number Placeholder 3">
            <a:extLst>
              <a:ext uri="{FF2B5EF4-FFF2-40B4-BE49-F238E27FC236}">
                <a16:creationId xmlns:a16="http://schemas.microsoft.com/office/drawing/2014/main" id="{49623ECD-DF8E-D3C3-E1A5-F0D81AE0905D}"/>
              </a:ext>
            </a:extLst>
          </p:cNvPr>
          <p:cNvSpPr>
            <a:spLocks noGrp="1"/>
          </p:cNvSpPr>
          <p:nvPr>
            <p:ph type="sldNum" sz="quarter" idx="12"/>
          </p:nvPr>
        </p:nvSpPr>
        <p:spPr/>
        <p:txBody>
          <a:bodyPr/>
          <a:lstStyle/>
          <a:p>
            <a:fld id="{32EBEE29-2973-46E1-999E-B584FC049178}" type="slidenum">
              <a:rPr lang="en-US" smtClean="0"/>
              <a:pPr/>
              <a:t>37</a:t>
            </a:fld>
            <a:endParaRPr lang="en-US"/>
          </a:p>
        </p:txBody>
      </p:sp>
      <p:pic>
        <p:nvPicPr>
          <p:cNvPr id="4098" name="Picture 2">
            <a:extLst>
              <a:ext uri="{FF2B5EF4-FFF2-40B4-BE49-F238E27FC236}">
                <a16:creationId xmlns:a16="http://schemas.microsoft.com/office/drawing/2014/main" id="{482736D3-C76F-C087-83F1-886CE9AB5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528" y="4760107"/>
            <a:ext cx="3502025" cy="182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a:extLst>
              <a:ext uri="{FF2B5EF4-FFF2-40B4-BE49-F238E27FC236}">
                <a16:creationId xmlns:a16="http://schemas.microsoft.com/office/drawing/2014/main" id="{BF7A8F90-4775-ED58-7D95-23D8897FD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061" y="4756351"/>
            <a:ext cx="3305908" cy="189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618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586873"/>
            <a:ext cx="4482352" cy="3352800"/>
          </a:xfrm>
          <a:prstGeom prst="rect">
            <a:avLst/>
          </a:prstGeom>
        </p:spPr>
      </p:pic>
      <p:pic>
        <p:nvPicPr>
          <p:cNvPr id="7" name="Picture 6"/>
          <p:cNvPicPr>
            <a:picLocks noChangeAspect="1"/>
          </p:cNvPicPr>
          <p:nvPr/>
        </p:nvPicPr>
        <p:blipFill>
          <a:blip r:embed="rId4"/>
          <a:stretch>
            <a:fillRect/>
          </a:stretch>
        </p:blipFill>
        <p:spPr>
          <a:xfrm>
            <a:off x="4482352" y="586873"/>
            <a:ext cx="4661648" cy="3352800"/>
          </a:xfrm>
          <a:prstGeom prst="rect">
            <a:avLst/>
          </a:prstGeom>
        </p:spPr>
      </p:pic>
      <p:sp>
        <p:nvSpPr>
          <p:cNvPr id="3" name="TextBox 2"/>
          <p:cNvSpPr txBox="1"/>
          <p:nvPr/>
        </p:nvSpPr>
        <p:spPr>
          <a:xfrm>
            <a:off x="160421" y="4003841"/>
            <a:ext cx="8839199" cy="2585323"/>
          </a:xfrm>
          <a:prstGeom prst="rect">
            <a:avLst/>
          </a:prstGeom>
          <a:noFill/>
        </p:spPr>
        <p:txBody>
          <a:bodyPr wrap="square" rtlCol="0">
            <a:spAutoFit/>
          </a:bodyPr>
          <a:lstStyle/>
          <a:p>
            <a:r>
              <a:rPr lang="en-US" b="1" dirty="0"/>
              <a:t>What is clay?</a:t>
            </a:r>
          </a:p>
          <a:p>
            <a:r>
              <a:rPr lang="en-US" dirty="0"/>
              <a:t>Minerals from the earth – specifically silica and alumina.  Clay is found near rivers where small particles of rock are carried down to a lower part and collect together to form clay.</a:t>
            </a:r>
          </a:p>
          <a:p>
            <a:r>
              <a:rPr lang="en-US" b="1" dirty="0"/>
              <a:t>Clay characteristics –</a:t>
            </a:r>
          </a:p>
          <a:p>
            <a:pPr marL="285750" indent="-285750">
              <a:buFont typeface="Arial" panose="020B0604020202020204" pitchFamily="34" charset="0"/>
              <a:buChar char="•"/>
            </a:pPr>
            <a:r>
              <a:rPr lang="en-US" dirty="0"/>
              <a:t>Plastic when it’s wet –clay can be pushed, stretched, stamped, or impressed</a:t>
            </a:r>
          </a:p>
          <a:p>
            <a:pPr marL="285750" indent="-285750">
              <a:buFont typeface="Arial" panose="020B0604020202020204" pitchFamily="34" charset="0"/>
              <a:buChar char="•"/>
            </a:pPr>
            <a:r>
              <a:rPr lang="en-US" dirty="0"/>
              <a:t>Shrinks as it dries </a:t>
            </a:r>
          </a:p>
          <a:p>
            <a:pPr marL="285750" indent="-285750">
              <a:buFont typeface="Arial" panose="020B0604020202020204" pitchFamily="34" charset="0"/>
              <a:buChar char="•"/>
            </a:pPr>
            <a:r>
              <a:rPr lang="en-US" dirty="0"/>
              <a:t>Hardens as it dries – when wet it has no structural strength.  Bone dry clay, before heated, is quite brittle</a:t>
            </a:r>
          </a:p>
          <a:p>
            <a:pPr marL="285750" indent="-285750">
              <a:buFont typeface="Arial" panose="020B0604020202020204" pitchFamily="34" charset="0"/>
              <a:buChar char="•"/>
            </a:pPr>
            <a:r>
              <a:rPr lang="en-US" dirty="0"/>
              <a:t>Clay vitrifies when subjected to sufficient heat – clay becomes hard, durable, waterproof</a:t>
            </a:r>
          </a:p>
        </p:txBody>
      </p:sp>
      <p:sp>
        <p:nvSpPr>
          <p:cNvPr id="2" name="Slide Number Placeholder 1">
            <a:extLst>
              <a:ext uri="{FF2B5EF4-FFF2-40B4-BE49-F238E27FC236}">
                <a16:creationId xmlns:a16="http://schemas.microsoft.com/office/drawing/2014/main" id="{22258B2B-F190-4543-85BB-DD6B54E64912}"/>
              </a:ext>
            </a:extLst>
          </p:cNvPr>
          <p:cNvSpPr>
            <a:spLocks noGrp="1"/>
          </p:cNvSpPr>
          <p:nvPr>
            <p:ph type="sldNum" sz="quarter" idx="12"/>
          </p:nvPr>
        </p:nvSpPr>
        <p:spPr/>
        <p:txBody>
          <a:bodyPr/>
          <a:lstStyle/>
          <a:p>
            <a:fld id="{32EBEE29-2973-46E1-999E-B584FC049178}"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677" y="904835"/>
            <a:ext cx="3783292" cy="3915707"/>
          </a:xfrm>
          <a:prstGeom prst="rect">
            <a:avLst/>
          </a:prstGeom>
        </p:spPr>
      </p:pic>
      <p:sp>
        <p:nvSpPr>
          <p:cNvPr id="3" name="Rectangle 2"/>
          <p:cNvSpPr/>
          <p:nvPr/>
        </p:nvSpPr>
        <p:spPr>
          <a:xfrm rot="16200000">
            <a:off x="2100947" y="531468"/>
            <a:ext cx="4944749" cy="4983284"/>
          </a:xfrm>
          <a:prstGeom prst="rect">
            <a:avLst/>
          </a:prstGeom>
          <a:noFill/>
        </p:spPr>
        <p:txBody>
          <a:bodyPr wrap="none" lIns="91440" tIns="45720" rIns="91440" bIns="45720">
            <a:prstTxWarp prst="textCircl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Clay pots have been around since 5000B.C.</a:t>
            </a:r>
          </a:p>
        </p:txBody>
      </p:sp>
      <p:sp>
        <p:nvSpPr>
          <p:cNvPr id="4" name="Rectangle 3"/>
          <p:cNvSpPr/>
          <p:nvPr/>
        </p:nvSpPr>
        <p:spPr>
          <a:xfrm rot="20471030">
            <a:off x="2457433" y="4618324"/>
            <a:ext cx="3826880"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solidFill>
                  <a:srgbClr val="0070C0"/>
                </a:solidFill>
                <a:effectLst>
                  <a:outerShdw blurRad="50800" dist="39000" dir="5460000" algn="tl">
                    <a:srgbClr val="000000">
                      <a:alpha val="38000"/>
                    </a:srgbClr>
                  </a:outerShdw>
                </a:effectLst>
              </a:rPr>
              <a:t>6000 years ago!</a:t>
            </a:r>
          </a:p>
        </p:txBody>
      </p:sp>
      <p:sp>
        <p:nvSpPr>
          <p:cNvPr id="5" name="Slide Number Placeholder 4">
            <a:extLst>
              <a:ext uri="{FF2B5EF4-FFF2-40B4-BE49-F238E27FC236}">
                <a16:creationId xmlns:a16="http://schemas.microsoft.com/office/drawing/2014/main" id="{67DCDEEC-84FD-6AD3-D037-BEDB360B369A}"/>
              </a:ext>
            </a:extLst>
          </p:cNvPr>
          <p:cNvSpPr>
            <a:spLocks noGrp="1"/>
          </p:cNvSpPr>
          <p:nvPr>
            <p:ph type="sldNum" sz="quarter" idx="12"/>
          </p:nvPr>
        </p:nvSpPr>
        <p:spPr/>
        <p:txBody>
          <a:bodyPr/>
          <a:lstStyle/>
          <a:p>
            <a:fld id="{32EBEE29-2973-46E1-999E-B584FC049178}" type="slidenum">
              <a:rPr lang="en-US" smtClean="0"/>
              <a:pPr/>
              <a:t>5</a:t>
            </a:fld>
            <a:endParaRPr lang="en-US"/>
          </a:p>
        </p:txBody>
      </p:sp>
    </p:spTree>
    <p:extLst>
      <p:ext uri="{BB962C8B-B14F-4D97-AF65-F5344CB8AC3E}">
        <p14:creationId xmlns:p14="http://schemas.microsoft.com/office/powerpoint/2010/main" val="308981055"/>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1362"/>
          </a:xfrm>
        </p:spPr>
        <p:style>
          <a:lnRef idx="2">
            <a:schemeClr val="accent6"/>
          </a:lnRef>
          <a:fillRef idx="1">
            <a:schemeClr val="lt1"/>
          </a:fillRef>
          <a:effectRef idx="0">
            <a:schemeClr val="accent6"/>
          </a:effectRef>
          <a:fontRef idx="minor">
            <a:schemeClr val="dk1"/>
          </a:fontRef>
        </p:style>
        <p:txBody>
          <a:bodyPr>
            <a:normAutofit fontScale="90000"/>
          </a:bodyPr>
          <a:lstStyle/>
          <a:p>
            <a:r>
              <a:rPr lang="en-US" dirty="0">
                <a:solidFill>
                  <a:srgbClr val="3366FF"/>
                </a:solidFill>
              </a:rPr>
              <a:t>Clay Characteristics</a:t>
            </a:r>
          </a:p>
        </p:txBody>
      </p:sp>
      <p:sp>
        <p:nvSpPr>
          <p:cNvPr id="3" name="Content Placeholder 2"/>
          <p:cNvSpPr>
            <a:spLocks noGrp="1"/>
          </p:cNvSpPr>
          <p:nvPr>
            <p:ph idx="1"/>
          </p:nvPr>
        </p:nvSpPr>
        <p:spPr>
          <a:xfrm>
            <a:off x="266700" y="1219200"/>
            <a:ext cx="8712200" cy="5283200"/>
          </a:xfrm>
        </p:spPr>
        <p:style>
          <a:lnRef idx="1">
            <a:schemeClr val="accent6"/>
          </a:lnRef>
          <a:fillRef idx="2">
            <a:schemeClr val="accent6"/>
          </a:fillRef>
          <a:effectRef idx="1">
            <a:schemeClr val="accent6"/>
          </a:effectRef>
          <a:fontRef idx="minor">
            <a:schemeClr val="dk1"/>
          </a:fontRef>
        </p:style>
        <p:txBody>
          <a:bodyPr>
            <a:normAutofit/>
          </a:bodyPr>
          <a:lstStyle/>
          <a:p>
            <a:r>
              <a:rPr lang="en-US" sz="2400" u="sng" dirty="0"/>
              <a:t>Clay is plastic when wet </a:t>
            </a:r>
            <a:r>
              <a:rPr lang="en-US" sz="2400" dirty="0"/>
              <a:t>– can be pushed, stretched, stamped, or impressed, with out losing it’s cohesion</a:t>
            </a:r>
          </a:p>
          <a:p>
            <a:r>
              <a:rPr lang="en-US" sz="2400" u="sng" dirty="0"/>
              <a:t>Clay shrinks as it dries </a:t>
            </a:r>
            <a:r>
              <a:rPr lang="en-US" sz="2400" dirty="0"/>
              <a:t>and when it vitrifies as water evaporates from the piece</a:t>
            </a:r>
          </a:p>
          <a:p>
            <a:r>
              <a:rPr lang="en-US" sz="2400" u="sng" dirty="0"/>
              <a:t>Clay hardens as it dries </a:t>
            </a:r>
            <a:r>
              <a:rPr lang="en-US" sz="2400" dirty="0"/>
              <a:t>– when wet it has no structural strength. It is very likely to slump or distort if handled roughly.  Leather hard clay can support its own weight while still bending.  Bone dry clay is quite brittle and must be handled with care.</a:t>
            </a:r>
          </a:p>
          <a:p>
            <a:r>
              <a:rPr lang="en-US" sz="2400" u="sng" dirty="0"/>
              <a:t>Clay vitrifies </a:t>
            </a:r>
            <a:r>
              <a:rPr lang="en-US" sz="2400" dirty="0"/>
              <a:t>when subjected to sufficient heat – clay becomes hard and durable, stoneware and porcelain become impervious to water and acids </a:t>
            </a:r>
          </a:p>
          <a:p>
            <a:r>
              <a:rPr lang="en-US" sz="2400" u="sng" dirty="0"/>
              <a:t>Clay has memory </a:t>
            </a:r>
            <a:r>
              <a:rPr lang="en-US" sz="2400" dirty="0"/>
              <a:t>– when you move, pull or push clay it remembers.  For example, a slab project may curl as it dries. </a:t>
            </a:r>
          </a:p>
          <a:p>
            <a:endParaRPr lang="en-US" sz="2400" dirty="0"/>
          </a:p>
        </p:txBody>
      </p:sp>
      <p:sp>
        <p:nvSpPr>
          <p:cNvPr id="4" name="Slide Number Placeholder 3">
            <a:extLst>
              <a:ext uri="{FF2B5EF4-FFF2-40B4-BE49-F238E27FC236}">
                <a16:creationId xmlns:a16="http://schemas.microsoft.com/office/drawing/2014/main" id="{E8A5E50C-CC72-E980-0A8D-00674474B2BE}"/>
              </a:ext>
            </a:extLst>
          </p:cNvPr>
          <p:cNvSpPr>
            <a:spLocks noGrp="1"/>
          </p:cNvSpPr>
          <p:nvPr>
            <p:ph type="sldNum" sz="quarter" idx="12"/>
          </p:nvPr>
        </p:nvSpPr>
        <p:spPr/>
        <p:txBody>
          <a:bodyPr/>
          <a:lstStyle/>
          <a:p>
            <a:fld id="{32EBEE29-2973-46E1-999E-B584FC049178}" type="slidenum">
              <a:rPr lang="en-US" smtClean="0"/>
              <a:pPr/>
              <a:t>6</a:t>
            </a:fld>
            <a:endParaRPr lang="en-US"/>
          </a:p>
        </p:txBody>
      </p:sp>
    </p:spTree>
    <p:extLst>
      <p:ext uri="{BB962C8B-B14F-4D97-AF65-F5344CB8AC3E}">
        <p14:creationId xmlns:p14="http://schemas.microsoft.com/office/powerpoint/2010/main" val="621807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4862"/>
          </a:xfrm>
        </p:spPr>
        <p:style>
          <a:lnRef idx="2">
            <a:schemeClr val="accent3"/>
          </a:lnRef>
          <a:fillRef idx="1">
            <a:schemeClr val="lt1"/>
          </a:fillRef>
          <a:effectRef idx="0">
            <a:schemeClr val="accent3"/>
          </a:effectRef>
          <a:fontRef idx="minor">
            <a:schemeClr val="dk1"/>
          </a:fontRef>
        </p:style>
        <p:txBody>
          <a:bodyPr/>
          <a:lstStyle/>
          <a:p>
            <a:r>
              <a:rPr lang="en-US" dirty="0"/>
              <a:t>Clay Stages</a:t>
            </a:r>
          </a:p>
        </p:txBody>
      </p:sp>
      <p:sp>
        <p:nvSpPr>
          <p:cNvPr id="3" name="Content Placeholder 2"/>
          <p:cNvSpPr>
            <a:spLocks noGrp="1"/>
          </p:cNvSpPr>
          <p:nvPr>
            <p:ph idx="1"/>
          </p:nvPr>
        </p:nvSpPr>
        <p:spPr>
          <a:xfrm>
            <a:off x="457200" y="1282700"/>
            <a:ext cx="8229600" cy="4843463"/>
          </a:xfrm>
        </p:spPr>
        <p:style>
          <a:lnRef idx="1">
            <a:schemeClr val="accent3"/>
          </a:lnRef>
          <a:fillRef idx="2">
            <a:schemeClr val="accent3"/>
          </a:fillRef>
          <a:effectRef idx="1">
            <a:schemeClr val="accent3"/>
          </a:effectRef>
          <a:fontRef idx="minor">
            <a:schemeClr val="dk1"/>
          </a:fontRef>
        </p:style>
        <p:txBody>
          <a:bodyPr>
            <a:normAutofit lnSpcReduction="10000"/>
          </a:bodyPr>
          <a:lstStyle/>
          <a:p>
            <a:r>
              <a:rPr lang="en-US" sz="2400" u="sng" dirty="0"/>
              <a:t>Slip</a:t>
            </a:r>
            <a:r>
              <a:rPr lang="en-US" sz="2400" dirty="0"/>
              <a:t> – clay slurry, heavy cream consistency, used to glue together pieces</a:t>
            </a:r>
          </a:p>
          <a:p>
            <a:r>
              <a:rPr lang="en-US" sz="2400" u="sng" dirty="0"/>
              <a:t>Wet/Plastic </a:t>
            </a:r>
            <a:r>
              <a:rPr lang="en-US" sz="2400" dirty="0"/>
              <a:t>– soft workable clay, coils can bend without cracking but won’t stick to your hands</a:t>
            </a:r>
          </a:p>
          <a:p>
            <a:r>
              <a:rPr lang="en-US" sz="2400" u="sng" dirty="0"/>
              <a:t>Leather-Hard</a:t>
            </a:r>
            <a:r>
              <a:rPr lang="en-US" sz="2400" dirty="0"/>
              <a:t> – has been allowed to dry completely, it no longer contains environmental water.  Clay will shrink as it dries about 10%- 15%.  Clay should be dried slowly.</a:t>
            </a:r>
          </a:p>
          <a:p>
            <a:r>
              <a:rPr lang="en-US" sz="2400" u="sng" dirty="0"/>
              <a:t>Green ware </a:t>
            </a:r>
            <a:r>
              <a:rPr lang="en-US" sz="2400" dirty="0"/>
              <a:t>– all unfired ceramic ware.</a:t>
            </a:r>
          </a:p>
          <a:p>
            <a:r>
              <a:rPr lang="en-US" sz="2400" u="sng" dirty="0"/>
              <a:t>Bisque</a:t>
            </a:r>
            <a:r>
              <a:rPr lang="en-US" sz="2400" dirty="0"/>
              <a:t> – after first firing, still water permeable and hard enough to hand easily</a:t>
            </a:r>
          </a:p>
          <a:p>
            <a:r>
              <a:rPr lang="en-US" sz="2400" u="sng" dirty="0"/>
              <a:t>Vitrified</a:t>
            </a:r>
            <a:r>
              <a:rPr lang="en-US" sz="2400" dirty="0"/>
              <a:t> – clay has lost all moisture and has a crystalline structure that gives it strength and durability.</a:t>
            </a:r>
          </a:p>
        </p:txBody>
      </p:sp>
      <p:sp>
        <p:nvSpPr>
          <p:cNvPr id="4" name="Slide Number Placeholder 3">
            <a:extLst>
              <a:ext uri="{FF2B5EF4-FFF2-40B4-BE49-F238E27FC236}">
                <a16:creationId xmlns:a16="http://schemas.microsoft.com/office/drawing/2014/main" id="{A7BE235C-237C-5F6E-781C-23F2D452E466}"/>
              </a:ext>
            </a:extLst>
          </p:cNvPr>
          <p:cNvSpPr>
            <a:spLocks noGrp="1"/>
          </p:cNvSpPr>
          <p:nvPr>
            <p:ph type="sldNum" sz="quarter" idx="12"/>
          </p:nvPr>
        </p:nvSpPr>
        <p:spPr/>
        <p:txBody>
          <a:bodyPr/>
          <a:lstStyle/>
          <a:p>
            <a:fld id="{32EBEE29-2973-46E1-999E-B584FC049178}" type="slidenum">
              <a:rPr lang="en-US" smtClean="0"/>
              <a:pPr/>
              <a:t>7</a:t>
            </a:fld>
            <a:endParaRPr lang="en-US"/>
          </a:p>
        </p:txBody>
      </p:sp>
    </p:spTree>
    <p:extLst>
      <p:ext uri="{BB962C8B-B14F-4D97-AF65-F5344CB8AC3E}">
        <p14:creationId xmlns:p14="http://schemas.microsoft.com/office/powerpoint/2010/main" val="87569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Baking with Fire!</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850" y="1600200"/>
            <a:ext cx="2369047" cy="249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ancient kil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886" y="1600200"/>
            <a:ext cx="3295650" cy="17335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0272" y="3593431"/>
            <a:ext cx="3166528" cy="2256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descr="Image result for ancient fire kil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592" y="4320382"/>
            <a:ext cx="4124609" cy="217409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298BD9A-5FB5-C6C3-F90D-3D3CBE3F21AB}"/>
              </a:ext>
            </a:extLst>
          </p:cNvPr>
          <p:cNvSpPr>
            <a:spLocks noGrp="1"/>
          </p:cNvSpPr>
          <p:nvPr>
            <p:ph type="sldNum" sz="quarter" idx="12"/>
          </p:nvPr>
        </p:nvSpPr>
        <p:spPr/>
        <p:txBody>
          <a:bodyPr/>
          <a:lstStyle/>
          <a:p>
            <a:fld id="{32EBEE29-2973-46E1-999E-B584FC049178}" type="slidenum">
              <a:rPr lang="en-US" smtClean="0"/>
              <a:pPr/>
              <a:t>8</a:t>
            </a:fld>
            <a:endParaRPr lang="en-US"/>
          </a:p>
        </p:txBody>
      </p:sp>
    </p:spTree>
    <p:extLst>
      <p:ext uri="{BB962C8B-B14F-4D97-AF65-F5344CB8AC3E}">
        <p14:creationId xmlns:p14="http://schemas.microsoft.com/office/powerpoint/2010/main" val="2112416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 Kiln</a:t>
            </a:r>
          </a:p>
        </p:txBody>
      </p:sp>
      <p:pic>
        <p:nvPicPr>
          <p:cNvPr id="7" name="Picture 6" descr="Kiln-Far.jpg"/>
          <p:cNvPicPr>
            <a:picLocks noChangeAspect="1"/>
          </p:cNvPicPr>
          <p:nvPr/>
        </p:nvPicPr>
        <p:blipFill>
          <a:blip r:embed="rId3"/>
          <a:stretch>
            <a:fillRect/>
          </a:stretch>
        </p:blipFill>
        <p:spPr>
          <a:xfrm>
            <a:off x="2832100" y="1524000"/>
            <a:ext cx="3412067" cy="5118100"/>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083050"/>
            <a:ext cx="1346033" cy="2009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ine Callout 2 2"/>
          <p:cNvSpPr/>
          <p:nvPr/>
        </p:nvSpPr>
        <p:spPr>
          <a:xfrm>
            <a:off x="208546" y="2005263"/>
            <a:ext cx="1950538" cy="1315453"/>
          </a:xfrm>
          <a:prstGeom prst="borderCallout2">
            <a:avLst>
              <a:gd name="adj1" fmla="val 106555"/>
              <a:gd name="adj2" fmla="val 52528"/>
              <a:gd name="adj3" fmla="val 121189"/>
              <a:gd name="adj4" fmla="val 54886"/>
              <a:gd name="adj5" fmla="val 153465"/>
              <a:gd name="adj6" fmla="val 446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dirty="0">
                <a:solidFill>
                  <a:schemeClr val="tx1"/>
                </a:solidFill>
              </a:rPr>
              <a:t>This oven reaches </a:t>
            </a:r>
            <a:r>
              <a:rPr lang="en-US" sz="2000" b="1" dirty="0">
                <a:solidFill>
                  <a:schemeClr val="tx1"/>
                </a:solidFill>
              </a:rPr>
              <a:t>500 Degrees F</a:t>
            </a:r>
            <a:endParaRPr lang="en-US" b="1" dirty="0">
              <a:solidFill>
                <a:schemeClr val="tx1"/>
              </a:solidFill>
            </a:endParaRPr>
          </a:p>
        </p:txBody>
      </p:sp>
      <p:sp>
        <p:nvSpPr>
          <p:cNvPr id="4" name="Explosion 1 3"/>
          <p:cNvSpPr/>
          <p:nvPr/>
        </p:nvSpPr>
        <p:spPr>
          <a:xfrm rot="21157312">
            <a:off x="5578541" y="1034596"/>
            <a:ext cx="3306249" cy="2870376"/>
          </a:xfrm>
          <a:prstGeom prst="irregularSeal1">
            <a:avLst/>
          </a:prstGeom>
          <a:solidFill>
            <a:srgbClr val="FF9900"/>
          </a:solidFill>
          <a:ln w="38100">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a:solidFill>
                  <a:schemeClr val="tx1"/>
                </a:solidFill>
              </a:rPr>
              <a:t>This kiln cooks at </a:t>
            </a:r>
            <a:r>
              <a:rPr lang="en-US" sz="2400" b="1" dirty="0">
                <a:solidFill>
                  <a:schemeClr val="tx1"/>
                </a:solidFill>
              </a:rPr>
              <a:t>2000 Degrees F !!!</a:t>
            </a:r>
          </a:p>
        </p:txBody>
      </p:sp>
      <p:sp>
        <p:nvSpPr>
          <p:cNvPr id="5" name="Rectangle 4"/>
          <p:cNvSpPr/>
          <p:nvPr/>
        </p:nvSpPr>
        <p:spPr>
          <a:xfrm>
            <a:off x="6244167" y="4083050"/>
            <a:ext cx="2725466" cy="258532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a:ln w="11430"/>
                <a:gradFill>
                  <a:gsLst>
                    <a:gs pos="0">
                      <a:srgbClr val="FFF200"/>
                    </a:gs>
                    <a:gs pos="45000">
                      <a:srgbClr val="FF7A00"/>
                    </a:gs>
                    <a:gs pos="70000">
                      <a:srgbClr val="FF0300"/>
                    </a:gs>
                    <a:gs pos="100000">
                      <a:srgbClr val="4D0808"/>
                    </a:gs>
                  </a:gsLst>
                  <a:lin ang="5400000" scaled="0"/>
                </a:gradFill>
                <a:effectLst>
                  <a:outerShdw blurRad="80000" dist="40000" dir="5040000" algn="tl">
                    <a:srgbClr val="000000">
                      <a:alpha val="30000"/>
                    </a:srgbClr>
                  </a:outerShdw>
                </a:effectLst>
              </a:rPr>
              <a:t>Now that is HOT!</a:t>
            </a:r>
          </a:p>
        </p:txBody>
      </p:sp>
      <p:sp>
        <p:nvSpPr>
          <p:cNvPr id="6" name="Slide Number Placeholder 5">
            <a:extLst>
              <a:ext uri="{FF2B5EF4-FFF2-40B4-BE49-F238E27FC236}">
                <a16:creationId xmlns:a16="http://schemas.microsoft.com/office/drawing/2014/main" id="{D9253F3D-B8C6-55C3-C438-33D3D065D028}"/>
              </a:ext>
            </a:extLst>
          </p:cNvPr>
          <p:cNvSpPr>
            <a:spLocks noGrp="1"/>
          </p:cNvSpPr>
          <p:nvPr>
            <p:ph type="sldNum" sz="quarter" idx="12"/>
          </p:nvPr>
        </p:nvSpPr>
        <p:spPr/>
        <p:txBody>
          <a:bodyPr/>
          <a:lstStyle/>
          <a:p>
            <a:fld id="{32EBEE29-2973-46E1-999E-B584FC049178}" type="slidenum">
              <a:rPr lang="en-US" smtClean="0"/>
              <a:pPr/>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1326</TotalTime>
  <Words>3418</Words>
  <Application>Microsoft Office PowerPoint</Application>
  <PresentationFormat>On-screen Show (4:3)</PresentationFormat>
  <Paragraphs>294</Paragraphs>
  <Slides>37</Slides>
  <Notes>18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3" baseType="lpstr">
      <vt:lpstr>Arial</vt:lpstr>
      <vt:lpstr>Calibri</vt:lpstr>
      <vt:lpstr>Times-Roman</vt:lpstr>
      <vt:lpstr>Verdana</vt:lpstr>
      <vt:lpstr>Office Theme</vt:lpstr>
      <vt:lpstr>Microsoft Word Document</vt:lpstr>
      <vt:lpstr>Northwest Coastal Native American Hanging Salmon</vt:lpstr>
      <vt:lpstr>Add finished salmon photos here</vt:lpstr>
      <vt:lpstr>PowerPoint Presentation</vt:lpstr>
      <vt:lpstr>PowerPoint Presentation</vt:lpstr>
      <vt:lpstr>PowerPoint Presentation</vt:lpstr>
      <vt:lpstr>Clay Characteristics</vt:lpstr>
      <vt:lpstr>Clay Stages</vt:lpstr>
      <vt:lpstr>Baking with Fire!</vt:lpstr>
      <vt:lpstr>Electric Kiln</vt:lpstr>
      <vt:lpstr>PowerPoint Presentation</vt:lpstr>
      <vt:lpstr>Our Project Today</vt:lpstr>
      <vt:lpstr>Anatomy of the salmon</vt:lpstr>
      <vt:lpstr>PowerPoint Presentation</vt:lpstr>
      <vt:lpstr>Steps for students to make a clay salmon hanger: </vt:lpstr>
      <vt:lpstr>NW Coast Native Design What is unique about their artwork?</vt:lpstr>
      <vt:lpstr>Shapes</vt:lpstr>
      <vt:lpstr>Common Shapes</vt:lpstr>
      <vt:lpstr>Eye Shapes</vt:lpstr>
      <vt:lpstr>Design ideas</vt:lpstr>
      <vt:lpstr>Making the Salmon </vt:lpstr>
      <vt:lpstr>PowerPoint Presentation</vt:lpstr>
      <vt:lpstr>Eyes &amp; Fins</vt:lpstr>
      <vt:lpstr>Designs and Texture</vt:lpstr>
      <vt:lpstr>This Example used Tool:</vt:lpstr>
      <vt:lpstr>Adding the hole for hanging</vt:lpstr>
      <vt:lpstr>Getting it ready to dry</vt:lpstr>
      <vt:lpstr>End of Wet Clay Lesson</vt:lpstr>
      <vt:lpstr>Glazing</vt:lpstr>
      <vt:lpstr>Glazing Lesson</vt:lpstr>
      <vt:lpstr>End of Presentation</vt:lpstr>
      <vt:lpstr>A tip for glazing….  </vt:lpstr>
      <vt:lpstr>Materials for Glazing Lesson</vt:lpstr>
      <vt:lpstr>Clay Prep – 1 week prior</vt:lpstr>
      <vt:lpstr>Notes to Docent – prepping the clay</vt:lpstr>
      <vt:lpstr>Rolling the Clay</vt:lpstr>
      <vt:lpstr>Notes to the Docent</vt:lpstr>
      <vt:lpstr>Setting up your classroom</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Kiln</dc:title>
  <dc:creator>Kris and Heather McClure-Coleman</dc:creator>
  <cp:lastModifiedBy>Joanne Bottenberg</cp:lastModifiedBy>
  <cp:revision>40</cp:revision>
  <cp:lastPrinted>2017-11-13T06:38:10Z</cp:lastPrinted>
  <dcterms:created xsi:type="dcterms:W3CDTF">2011-11-16T03:07:35Z</dcterms:created>
  <dcterms:modified xsi:type="dcterms:W3CDTF">2023-05-06T07:20:34Z</dcterms:modified>
</cp:coreProperties>
</file>