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17"/>
  </p:notesMasterIdLst>
  <p:sldIdLst>
    <p:sldId id="269" r:id="rId3"/>
    <p:sldId id="256" r:id="rId4"/>
    <p:sldId id="257" r:id="rId5"/>
    <p:sldId id="258" r:id="rId6"/>
    <p:sldId id="259" r:id="rId7"/>
    <p:sldId id="260" r:id="rId8"/>
    <p:sldId id="261" r:id="rId9"/>
    <p:sldId id="262" r:id="rId10"/>
    <p:sldId id="266" r:id="rId11"/>
    <p:sldId id="265" r:id="rId12"/>
    <p:sldId id="270" r:id="rId13"/>
    <p:sldId id="263" r:id="rId14"/>
    <p:sldId id="267" r:id="rId15"/>
    <p:sldId id="268" r:id="rId16"/>
  </p:sldIdLst>
  <p:sldSz cx="13004800" cy="9753600"/>
  <p:notesSz cx="6858000" cy="9144000"/>
  <p:defaultTextStyle>
    <a:defPPr>
      <a:defRPr lang="en-US"/>
    </a:defPPr>
    <a:lvl1pPr marL="39688" indent="-39688" algn="l" rtl="0" fontAlgn="base" hangingPunct="0">
      <a:spcBef>
        <a:spcPct val="0"/>
      </a:spcBef>
      <a:spcAft>
        <a:spcPct val="0"/>
      </a:spcAft>
      <a:defRPr sz="1200" kern="1200">
        <a:solidFill>
          <a:srgbClr val="525252"/>
        </a:solidFill>
        <a:latin typeface="Gill Sans Light" pitchFamily="2" charset="0"/>
        <a:ea typeface="MS PGothic" panose="020B0600070205080204" pitchFamily="34" charset="-128"/>
        <a:cs typeface="+mn-cs"/>
        <a:sym typeface="Gill Sans Light" pitchFamily="2" charset="0"/>
      </a:defRPr>
    </a:lvl1pPr>
    <a:lvl2pPr marL="382588" indent="74613" algn="l" rtl="0" fontAlgn="base" hangingPunct="0">
      <a:spcBef>
        <a:spcPct val="0"/>
      </a:spcBef>
      <a:spcAft>
        <a:spcPct val="0"/>
      </a:spcAft>
      <a:defRPr sz="1200" kern="1200">
        <a:solidFill>
          <a:srgbClr val="525252"/>
        </a:solidFill>
        <a:latin typeface="Gill Sans Light" pitchFamily="2" charset="0"/>
        <a:ea typeface="MS PGothic" panose="020B0600070205080204" pitchFamily="34" charset="-128"/>
        <a:cs typeface="+mn-cs"/>
        <a:sym typeface="Gill Sans Light" pitchFamily="2" charset="0"/>
      </a:defRPr>
    </a:lvl2pPr>
    <a:lvl3pPr marL="725488" indent="188913" algn="l" rtl="0" fontAlgn="base" hangingPunct="0">
      <a:spcBef>
        <a:spcPct val="0"/>
      </a:spcBef>
      <a:spcAft>
        <a:spcPct val="0"/>
      </a:spcAft>
      <a:defRPr sz="1200" kern="1200">
        <a:solidFill>
          <a:srgbClr val="525252"/>
        </a:solidFill>
        <a:latin typeface="Gill Sans Light" pitchFamily="2" charset="0"/>
        <a:ea typeface="MS PGothic" panose="020B0600070205080204" pitchFamily="34" charset="-128"/>
        <a:cs typeface="+mn-cs"/>
        <a:sym typeface="Gill Sans Light" pitchFamily="2" charset="0"/>
      </a:defRPr>
    </a:lvl3pPr>
    <a:lvl4pPr marL="1068388" indent="303213" algn="l" rtl="0" fontAlgn="base" hangingPunct="0">
      <a:spcBef>
        <a:spcPct val="0"/>
      </a:spcBef>
      <a:spcAft>
        <a:spcPct val="0"/>
      </a:spcAft>
      <a:defRPr sz="1200" kern="1200">
        <a:solidFill>
          <a:srgbClr val="525252"/>
        </a:solidFill>
        <a:latin typeface="Gill Sans Light" pitchFamily="2" charset="0"/>
        <a:ea typeface="MS PGothic" panose="020B0600070205080204" pitchFamily="34" charset="-128"/>
        <a:cs typeface="+mn-cs"/>
        <a:sym typeface="Gill Sans Light" pitchFamily="2" charset="0"/>
      </a:defRPr>
    </a:lvl4pPr>
    <a:lvl5pPr marL="1411288" indent="417513" algn="l" rtl="0" fontAlgn="base" hangingPunct="0">
      <a:spcBef>
        <a:spcPct val="0"/>
      </a:spcBef>
      <a:spcAft>
        <a:spcPct val="0"/>
      </a:spcAft>
      <a:defRPr sz="1200" kern="1200">
        <a:solidFill>
          <a:srgbClr val="525252"/>
        </a:solidFill>
        <a:latin typeface="Gill Sans Light" pitchFamily="2" charset="0"/>
        <a:ea typeface="MS PGothic" panose="020B0600070205080204" pitchFamily="34" charset="-128"/>
        <a:cs typeface="+mn-cs"/>
        <a:sym typeface="Gill Sans Light" pitchFamily="2" charset="0"/>
      </a:defRPr>
    </a:lvl5pPr>
    <a:lvl6pPr marL="2286000" algn="l" defTabSz="914400" rtl="0" eaLnBrk="1" latinLnBrk="0" hangingPunct="1">
      <a:defRPr sz="1200" kern="1200">
        <a:solidFill>
          <a:srgbClr val="525252"/>
        </a:solidFill>
        <a:latin typeface="Gill Sans Light" pitchFamily="2" charset="0"/>
        <a:ea typeface="MS PGothic" panose="020B0600070205080204" pitchFamily="34" charset="-128"/>
        <a:cs typeface="+mn-cs"/>
        <a:sym typeface="Gill Sans Light" pitchFamily="2" charset="0"/>
      </a:defRPr>
    </a:lvl6pPr>
    <a:lvl7pPr marL="2743200" algn="l" defTabSz="914400" rtl="0" eaLnBrk="1" latinLnBrk="0" hangingPunct="1">
      <a:defRPr sz="1200" kern="1200">
        <a:solidFill>
          <a:srgbClr val="525252"/>
        </a:solidFill>
        <a:latin typeface="Gill Sans Light" pitchFamily="2" charset="0"/>
        <a:ea typeface="MS PGothic" panose="020B0600070205080204" pitchFamily="34" charset="-128"/>
        <a:cs typeface="+mn-cs"/>
        <a:sym typeface="Gill Sans Light" pitchFamily="2" charset="0"/>
      </a:defRPr>
    </a:lvl7pPr>
    <a:lvl8pPr marL="3200400" algn="l" defTabSz="914400" rtl="0" eaLnBrk="1" latinLnBrk="0" hangingPunct="1">
      <a:defRPr sz="1200" kern="1200">
        <a:solidFill>
          <a:srgbClr val="525252"/>
        </a:solidFill>
        <a:latin typeface="Gill Sans Light" pitchFamily="2" charset="0"/>
        <a:ea typeface="MS PGothic" panose="020B0600070205080204" pitchFamily="34" charset="-128"/>
        <a:cs typeface="+mn-cs"/>
        <a:sym typeface="Gill Sans Light" pitchFamily="2" charset="0"/>
      </a:defRPr>
    </a:lvl8pPr>
    <a:lvl9pPr marL="3657600" algn="l" defTabSz="914400" rtl="0" eaLnBrk="1" latinLnBrk="0" hangingPunct="1">
      <a:defRPr sz="1200" kern="1200">
        <a:solidFill>
          <a:srgbClr val="525252"/>
        </a:solidFill>
        <a:latin typeface="Gill Sans Light" pitchFamily="2" charset="0"/>
        <a:ea typeface="MS PGothic" panose="020B0600070205080204" pitchFamily="34" charset="-128"/>
        <a:cs typeface="+mn-cs"/>
        <a:sym typeface="Gill Sans Light"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5130E-8D35-45E2-9FB7-D5EAFD395006}" v="114" dt="2020-02-07T03:46:41.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3" autoAdjust="0"/>
  </p:normalViewPr>
  <p:slideViewPr>
    <p:cSldViewPr>
      <p:cViewPr varScale="1">
        <p:scale>
          <a:sx n="39" d="100"/>
          <a:sy n="39" d="100"/>
        </p:scale>
        <p:origin x="1534" y="3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856CCB6-578E-4415-BC9A-6CC3EF48FE2B}"/>
              </a:ext>
            </a:extLst>
          </p:cNvPr>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3074" name="Rectangle 2">
            <a:extLst>
              <a:ext uri="{FF2B5EF4-FFF2-40B4-BE49-F238E27FC236}">
                <a16:creationId xmlns:a16="http://schemas.microsoft.com/office/drawing/2014/main" id="{10AA2684-860B-4B72-966E-FA5DB9E3AF02}"/>
              </a:ext>
            </a:extLst>
          </p:cNvPr>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sym typeface="Lucida Grande" charset="0"/>
              </a:rPr>
              <a:t>Click to edit Master text styles</a:t>
            </a:r>
          </a:p>
          <a:p>
            <a:pPr lvl="1"/>
            <a:r>
              <a:rPr lang="en-US" noProof="0">
                <a:sym typeface="Lucida Grande" charset="0"/>
              </a:rPr>
              <a:t>Second level</a:t>
            </a:r>
          </a:p>
          <a:p>
            <a:pPr lvl="2"/>
            <a:r>
              <a:rPr lang="en-US" noProof="0">
                <a:sym typeface="Lucida Grande" charset="0"/>
              </a:rPr>
              <a:t>Third level</a:t>
            </a:r>
          </a:p>
          <a:p>
            <a:pPr lvl="3"/>
            <a:r>
              <a:rPr lang="en-US" noProof="0">
                <a:sym typeface="Lucida Grande" charset="0"/>
              </a:rPr>
              <a:t>Fourth level</a:t>
            </a:r>
          </a:p>
          <a:p>
            <a:pPr lvl="4"/>
            <a:r>
              <a:rPr lang="en-US" noProof="0">
                <a:sym typeface="Lucida Grande" charset="0"/>
              </a:rPr>
              <a:t>Fifth level</a:t>
            </a:r>
          </a:p>
        </p:txBody>
      </p:sp>
    </p:spTree>
  </p:cSld>
  <p:clrMap bg1="lt1" tx1="dk1" bg2="lt2" tx2="dk2" accent1="accent1" accent2="accent2" accent3="accent3" accent4="accent4" accent5="accent5" accent6="accent6" hlink="hlink" folHlink="folHlink"/>
  <p:notesStyle>
    <a:lvl1pPr algn="l" defTabSz="584200" rtl="0" eaLnBrk="0" fontAlgn="base" hangingPunct="0">
      <a:spcBef>
        <a:spcPct val="0"/>
      </a:spcBef>
      <a:spcAft>
        <a:spcPct val="0"/>
      </a:spcAft>
      <a:defRPr sz="2200" kern="1200">
        <a:solidFill>
          <a:srgbClr val="000000"/>
        </a:solidFill>
        <a:latin typeface="Lucida Grande" charset="0"/>
        <a:ea typeface="MS PGothic" panose="020B0600070205080204" pitchFamily="34" charset="-128"/>
        <a:cs typeface="Lucida Grande" charset="0"/>
        <a:sym typeface="Lucida Grande" pitchFamily="2" charset="0"/>
      </a:defRPr>
    </a:lvl1pPr>
    <a:lvl2pPr marL="2286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2" charset="0"/>
      </a:defRPr>
    </a:lvl2pPr>
    <a:lvl3pPr marL="4572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2" charset="0"/>
      </a:defRPr>
    </a:lvl3pPr>
    <a:lvl4pPr marL="6858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2" charset="0"/>
      </a:defRPr>
    </a:lvl4pPr>
    <a:lvl5pPr marL="9144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neartgallery.com.hosting.domaindirect.com/web/Artist/Lohman/artist_bio/index.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eoffslater.com/art/lin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7 Elements of Art. </a:t>
            </a:r>
            <a:r>
              <a:rPr lang="en-US" sz="2200" b="0" i="0" kern="1200" dirty="0">
                <a:solidFill>
                  <a:srgbClr val="000000"/>
                </a:solidFill>
                <a:effectLst/>
                <a:latin typeface="Lucida Grande" charset="0"/>
                <a:ea typeface="MS PGothic" panose="020B0600070205080204" pitchFamily="34" charset="-128"/>
                <a:cs typeface="Lucida Grande" charset="0"/>
                <a:sym typeface="Lucida Grande" pitchFamily="2" charset="0"/>
              </a:rPr>
              <a:t>Artists use these seven elements, to compose a piece of art. Not every work of art contains every one of these elements, but at least two are always present. Today we will be focusing on LINE, SHAPE, and COLOR.</a:t>
            </a:r>
            <a:endParaRPr lang="en-US" dirty="0"/>
          </a:p>
        </p:txBody>
      </p:sp>
    </p:spTree>
    <p:extLst>
      <p:ext uri="{BB962C8B-B14F-4D97-AF65-F5344CB8AC3E}">
        <p14:creationId xmlns:p14="http://schemas.microsoft.com/office/powerpoint/2010/main" val="124167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897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warm and cool colors as well as complementary colors on the color wheel.</a:t>
            </a:r>
          </a:p>
        </p:txBody>
      </p:sp>
    </p:spTree>
    <p:extLst>
      <p:ext uri="{BB962C8B-B14F-4D97-AF65-F5344CB8AC3E}">
        <p14:creationId xmlns:p14="http://schemas.microsoft.com/office/powerpoint/2010/main" val="182418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06BB302B-552F-4D44-ACC9-EF8E82C6EA3F}"/>
              </a:ext>
            </a:extLst>
          </p:cNvPr>
          <p:cNvSpPr>
            <a:spLocks noGrp="1" noRot="1" noChangeAspect="1" noChangeArrowheads="1"/>
          </p:cNvSpPr>
          <p:nvPr>
            <p:ph type="sldImg"/>
          </p:nvPr>
        </p:nvSpPr>
        <p:spPr/>
      </p:sp>
      <p:sp>
        <p:nvSpPr>
          <p:cNvPr id="19458" name="Rectangle 2">
            <a:extLst>
              <a:ext uri="{FF2B5EF4-FFF2-40B4-BE49-F238E27FC236}">
                <a16:creationId xmlns:a16="http://schemas.microsoft.com/office/drawing/2014/main" id="{7CC402EA-DF92-4F21-8078-F0C55E337D4E}"/>
              </a:ext>
            </a:extLst>
          </p:cNvPr>
          <p:cNvSpPr>
            <a:spLocks noGrp="1" noChangeArrowheads="1"/>
          </p:cNvSpPr>
          <p:nvPr>
            <p:ph type="body" idx="1"/>
          </p:nvPr>
        </p:nvSpPr>
        <p:spPr/>
        <p:txBody>
          <a:bodyPr/>
          <a:lstStyle/>
          <a:p>
            <a:pPr defTabSz="457200" eaLnBrk="1"/>
            <a:r>
              <a:rPr lang="en-US" altLang="en-US" dirty="0">
                <a:latin typeface="Arial" panose="020B0604020202020204" pitchFamily="34" charset="0"/>
                <a:cs typeface="Arial" panose="020B0604020202020204" pitchFamily="34" charset="0"/>
                <a:sym typeface="Arial" panose="020B0604020202020204" pitchFamily="34" charset="0"/>
              </a:rPr>
              <a:t>An idea of what today</a:t>
            </a:r>
            <a:r>
              <a:rPr lang="ja-JP" altLang="en-US">
                <a:latin typeface="Arial" panose="020B0604020202020204" pitchFamily="34" charset="0"/>
                <a:cs typeface="Arial" panose="020B0604020202020204" pitchFamily="34" charset="0"/>
                <a:sym typeface="Arial" panose="020B0604020202020204" pitchFamily="34" charset="0"/>
              </a:rPr>
              <a:t>’</a:t>
            </a:r>
            <a:r>
              <a:rPr lang="en-US" altLang="ja-JP" dirty="0">
                <a:latin typeface="Arial" panose="020B0604020202020204" pitchFamily="34" charset="0"/>
                <a:cs typeface="Arial" panose="020B0604020202020204" pitchFamily="34" charset="0"/>
                <a:sym typeface="Arial" panose="020B0604020202020204" pitchFamily="34" charset="0"/>
              </a:rPr>
              <a:t>s project might look like.</a:t>
            </a:r>
            <a:endParaRPr lang="en-US" altLang="en-US" dirty="0">
              <a:latin typeface="Lucida Grande"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30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603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ACED802-B63E-41EB-98D0-96D653FB4B1D}"/>
              </a:ext>
            </a:extLst>
          </p:cNvPr>
          <p:cNvSpPr>
            <a:spLocks noGrp="1" noRot="1" noChangeAspect="1" noChangeArrowheads="1"/>
          </p:cNvSpPr>
          <p:nvPr>
            <p:ph type="sldImg"/>
          </p:nvPr>
        </p:nvSpPr>
        <p:spPr/>
      </p:sp>
      <p:sp>
        <p:nvSpPr>
          <p:cNvPr id="5122" name="Rectangle 2">
            <a:extLst>
              <a:ext uri="{FF2B5EF4-FFF2-40B4-BE49-F238E27FC236}">
                <a16:creationId xmlns:a16="http://schemas.microsoft.com/office/drawing/2014/main" id="{D37E4292-3798-4D98-8337-CF6168EEC63D}"/>
              </a:ext>
            </a:extLst>
          </p:cNvPr>
          <p:cNvSpPr>
            <a:spLocks noGrp="1" noChangeArrowheads="1"/>
          </p:cNvSpPr>
          <p:nvPr>
            <p:ph type="body" idx="1"/>
          </p:nvPr>
        </p:nvSpPr>
        <p:spPr/>
        <p:txBody>
          <a:bodyPr/>
          <a:lstStyle/>
          <a:p>
            <a:pPr marL="19050" defTabSz="914400" eaLnBrk="1">
              <a:lnSpc>
                <a:spcPct val="64000"/>
              </a:lnSpc>
              <a:buClr>
                <a:srgbClr val="525252"/>
              </a:buClr>
              <a:buSzPct val="125000"/>
              <a:buFont typeface="나눔손글씨 붓" pitchFamily="2" charset="-127"/>
              <a:buChar char="•"/>
            </a:pPr>
            <a:r>
              <a:rPr lang="en-US" altLang="en-US" sz="1800" dirty="0">
                <a:solidFill>
                  <a:srgbClr val="525252"/>
                </a:solidFill>
                <a:latin typeface="Arial" panose="020B0604020202020204" pitchFamily="34" charset="0"/>
                <a:cs typeface="Arial" panose="020B0604020202020204" pitchFamily="34" charset="0"/>
                <a:sym typeface="Arial" panose="020B0604020202020204" pitchFamily="34" charset="0"/>
              </a:rPr>
              <a:t>Can someone describe a continuous line?</a:t>
            </a:r>
          </a:p>
          <a:p>
            <a:pPr marL="19050" defTabSz="914400" eaLnBrk="1">
              <a:lnSpc>
                <a:spcPct val="80000"/>
              </a:lnSpc>
              <a:buClr>
                <a:srgbClr val="525252"/>
              </a:buClr>
              <a:buSzPct val="125000"/>
              <a:buFont typeface="나눔손글씨 붓" pitchFamily="2" charset="-127"/>
              <a:buChar char="•"/>
            </a:pPr>
            <a:r>
              <a:rPr lang="en-US" altLang="en-US" sz="1800" dirty="0">
                <a:solidFill>
                  <a:srgbClr val="525252"/>
                </a:solidFill>
                <a:latin typeface="Arial" panose="020B0604020202020204" pitchFamily="34" charset="0"/>
                <a:cs typeface="Arial" panose="020B0604020202020204" pitchFamily="34" charset="0"/>
                <a:sym typeface="Arial" panose="020B0604020202020204" pitchFamily="34" charset="0"/>
              </a:rPr>
              <a:t>How might using a single continuous line be used to make interesting art?</a:t>
            </a:r>
          </a:p>
          <a:p>
            <a:pPr marL="19050" defTabSz="914400" eaLnBrk="1">
              <a:lnSpc>
                <a:spcPct val="80000"/>
              </a:lnSpc>
              <a:buClr>
                <a:srgbClr val="525252"/>
              </a:buClr>
              <a:buSzPct val="125000"/>
              <a:buFont typeface="나눔손글씨 붓" pitchFamily="2" charset="-127"/>
              <a:buChar char="•"/>
            </a:pPr>
            <a:r>
              <a:rPr lang="en-US" altLang="en-US" sz="1800" dirty="0">
                <a:solidFill>
                  <a:srgbClr val="525252"/>
                </a:solidFill>
                <a:latin typeface="Arial" panose="020B0604020202020204" pitchFamily="34" charset="0"/>
                <a:cs typeface="Arial" panose="020B0604020202020204" pitchFamily="34" charset="0"/>
                <a:sym typeface="Arial" panose="020B0604020202020204" pitchFamily="34" charset="0"/>
              </a:rPr>
              <a:t>Do you think it would be easy or difficult to make art using a continuous line? Maybe both?</a:t>
            </a:r>
            <a:endParaRPr lang="en-US" altLang="en-US" sz="1800" dirty="0">
              <a:solidFill>
                <a:srgbClr val="7A7A7A"/>
              </a:solidFill>
              <a:latin typeface="Arial" panose="020B0604020202020204" pitchFamily="34" charset="0"/>
              <a:cs typeface="Arial" panose="020B0604020202020204" pitchFamily="34" charset="0"/>
              <a:sym typeface="Arial" panose="020B0604020202020204" pitchFamily="34" charset="0"/>
            </a:endParaRPr>
          </a:p>
          <a:p>
            <a:pPr marL="19050" defTabSz="914400" eaLnBrk="1">
              <a:spcBef>
                <a:spcPts val="1500"/>
              </a:spcBef>
              <a:buClr>
                <a:srgbClr val="7A7A7A"/>
              </a:buClr>
              <a:buFont typeface="Georgia" panose="02040502050405020303" pitchFamily="18" charset="0"/>
              <a:buNone/>
            </a:pPr>
            <a:endParaRPr lang="en-US" altLang="en-US" sz="1800" dirty="0">
              <a:latin typeface="Arial" panose="020B0604020202020204" pitchFamily="34" charset="0"/>
              <a:cs typeface="Arial" panose="020B0604020202020204" pitchFamily="34" charset="0"/>
              <a:sym typeface="Arial" panose="020B0604020202020204" pitchFamily="34" charset="0"/>
            </a:endParaRPr>
          </a:p>
          <a:p>
            <a:pPr marL="19050" defTabSz="914400" eaLnBrk="1">
              <a:spcBef>
                <a:spcPts val="1500"/>
              </a:spcBef>
              <a:buClr>
                <a:srgbClr val="7A7A7A"/>
              </a:buClr>
              <a:buFont typeface="Georgia" panose="02040502050405020303" pitchFamily="18" charset="0"/>
              <a:buNone/>
            </a:pPr>
            <a:r>
              <a:rPr lang="en-US" altLang="en-US" sz="1800" dirty="0">
                <a:latin typeface="Arial" panose="020B0604020202020204" pitchFamily="34" charset="0"/>
                <a:cs typeface="Arial" panose="020B0604020202020204" pitchFamily="34" charset="0"/>
                <a:sym typeface="Arial" panose="020B0604020202020204" pitchFamily="34" charset="0"/>
              </a:rPr>
              <a:t>continuous – to keep going without stopping</a:t>
            </a:r>
            <a:br>
              <a:rPr lang="en-US" altLang="en-US" sz="1800" dirty="0">
                <a:latin typeface="Arial" panose="020B0604020202020204" pitchFamily="34" charset="0"/>
                <a:cs typeface="Arial" panose="020B0604020202020204" pitchFamily="34" charset="0"/>
                <a:sym typeface="Arial" panose="020B0604020202020204" pitchFamily="34" charset="0"/>
              </a:rPr>
            </a:br>
            <a:endParaRPr lang="en-US" altLang="en-US" dirty="0">
              <a:latin typeface="Lucida Grande"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F10786D-308E-4730-A29D-D74959201D91}"/>
              </a:ext>
            </a:extLst>
          </p:cNvPr>
          <p:cNvSpPr>
            <a:spLocks noGrp="1" noRot="1" noChangeAspect="1" noChangeArrowheads="1"/>
          </p:cNvSpPr>
          <p:nvPr>
            <p:ph type="sldImg"/>
          </p:nvPr>
        </p:nvSpPr>
        <p:spPr/>
      </p:sp>
      <p:sp>
        <p:nvSpPr>
          <p:cNvPr id="7170" name="Rectangle 2">
            <a:extLst>
              <a:ext uri="{FF2B5EF4-FFF2-40B4-BE49-F238E27FC236}">
                <a16:creationId xmlns:a16="http://schemas.microsoft.com/office/drawing/2014/main" id="{CDC3B03D-A085-476E-BBAD-73AA378FE10F}"/>
              </a:ext>
            </a:extLst>
          </p:cNvPr>
          <p:cNvSpPr>
            <a:spLocks noGrp="1" noChangeArrowheads="1"/>
          </p:cNvSpPr>
          <p:nvPr>
            <p:ph type="body" idx="1"/>
          </p:nvPr>
        </p:nvSpPr>
        <p:spPr/>
        <p:txBody>
          <a:bodyPr/>
          <a:lstStyle/>
          <a:p>
            <a:pPr marL="79375" defTabSz="914400" eaLnBrk="1">
              <a:buClr>
                <a:srgbClr val="000000"/>
              </a:buClr>
              <a:buFont typeface="Arial" charset="0"/>
              <a:buNone/>
              <a:defRPr/>
            </a:pPr>
            <a:r>
              <a:rPr lang="en-US" dirty="0">
                <a:latin typeface="Arial" charset="0"/>
                <a:ea typeface="ＭＳ Ｐゴシック" charset="0"/>
                <a:cs typeface="Arial" charset="0"/>
                <a:sym typeface="Arial" charset="0"/>
                <a:hlinkClick r:id="rId3"/>
              </a:rPr>
              <a:t>Steve Lohman</a:t>
            </a:r>
            <a:r>
              <a:rPr lang="en-US" dirty="0">
                <a:solidFill>
                  <a:srgbClr val="29303B"/>
                </a:solidFill>
                <a:latin typeface="Arial" charset="0"/>
                <a:ea typeface="ＭＳ Ｐゴシック" charset="0"/>
                <a:cs typeface="Arial" charset="0"/>
                <a:sym typeface="Arial" charset="0"/>
              </a:rPr>
              <a:t> makes line-art steel and wire sculptures</a:t>
            </a:r>
            <a:endParaRPr lang="en-US" dirty="0">
              <a:ea typeface="ＭＳ Ｐゴシック"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3C800103-ECDC-4029-AFFC-8F8C56066FEC}"/>
              </a:ext>
            </a:extLst>
          </p:cNvPr>
          <p:cNvSpPr>
            <a:spLocks noGrp="1" noRot="1" noChangeAspect="1" noChangeArrowheads="1"/>
          </p:cNvSpPr>
          <p:nvPr>
            <p:ph type="sldImg"/>
          </p:nvPr>
        </p:nvSpPr>
        <p:spPr/>
      </p:sp>
      <p:sp>
        <p:nvSpPr>
          <p:cNvPr id="9218" name="Rectangle 2">
            <a:extLst>
              <a:ext uri="{FF2B5EF4-FFF2-40B4-BE49-F238E27FC236}">
                <a16:creationId xmlns:a16="http://schemas.microsoft.com/office/drawing/2014/main" id="{229CD54D-8100-4F86-9301-083DD55E33E3}"/>
              </a:ext>
            </a:extLst>
          </p:cNvPr>
          <p:cNvSpPr>
            <a:spLocks noGrp="1" noChangeArrowheads="1"/>
          </p:cNvSpPr>
          <p:nvPr>
            <p:ph type="body" idx="1"/>
          </p:nvPr>
        </p:nvSpPr>
        <p:spPr/>
        <p:txBody>
          <a:bodyPr/>
          <a:lstStyle/>
          <a:p>
            <a:pPr marL="79375" defTabSz="914400" eaLnBrk="1">
              <a:buClr>
                <a:srgbClr val="000000"/>
              </a:buClr>
            </a:pPr>
            <a:r>
              <a:rPr lang="en-US" altLang="en-US" dirty="0">
                <a:latin typeface="Arial" panose="020B0604020202020204" pitchFamily="34" charset="0"/>
                <a:cs typeface="Arial" panose="020B0604020202020204" pitchFamily="34" charset="0"/>
                <a:sym typeface="Arial" panose="020B0604020202020204" pitchFamily="34" charset="0"/>
                <a:hlinkClick r:id="rId3"/>
              </a:rPr>
              <a:t>Geoff Slater</a:t>
            </a:r>
            <a:r>
              <a:rPr lang="en-US" altLang="en-US" dirty="0">
                <a:solidFill>
                  <a:srgbClr val="29303B"/>
                </a:solidFill>
                <a:latin typeface="Arial" panose="020B0604020202020204" pitchFamily="34" charset="0"/>
                <a:cs typeface="Arial" panose="020B0604020202020204" pitchFamily="34" charset="0"/>
                <a:sym typeface="Arial" panose="020B0604020202020204" pitchFamily="34" charset="0"/>
              </a:rPr>
              <a:t> (New Brunswick, Canada</a:t>
            </a:r>
            <a:endParaRPr lang="en-US" altLang="en-US" dirty="0">
              <a:latin typeface="Lucida Grande"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4D72AAE-7548-455C-96AD-B37CE2624540}"/>
              </a:ext>
            </a:extLst>
          </p:cNvPr>
          <p:cNvSpPr>
            <a:spLocks noGrp="1" noRot="1" noChangeAspect="1" noChangeArrowheads="1"/>
          </p:cNvSpPr>
          <p:nvPr>
            <p:ph type="sldImg"/>
          </p:nvPr>
        </p:nvSpPr>
        <p:spPr/>
      </p:sp>
      <p:sp>
        <p:nvSpPr>
          <p:cNvPr id="11266" name="Rectangle 2">
            <a:extLst>
              <a:ext uri="{FF2B5EF4-FFF2-40B4-BE49-F238E27FC236}">
                <a16:creationId xmlns:a16="http://schemas.microsoft.com/office/drawing/2014/main" id="{69BA2678-9C17-45BE-A509-75540FBB1AD8}"/>
              </a:ext>
            </a:extLst>
          </p:cNvPr>
          <p:cNvSpPr>
            <a:spLocks noGrp="1" noChangeArrowheads="1"/>
          </p:cNvSpPr>
          <p:nvPr>
            <p:ph type="body" idx="1"/>
          </p:nvPr>
        </p:nvSpPr>
        <p:spPr/>
        <p:txBody>
          <a:bodyPr/>
          <a:lstStyle/>
          <a:p>
            <a:pPr marL="79375" defTabSz="914400" eaLnBrk="1">
              <a:buClr>
                <a:srgbClr val="000000"/>
              </a:buClr>
              <a:buFont typeface="Lucida Grande" charset="0"/>
              <a:buNone/>
              <a:defRPr/>
            </a:pPr>
            <a:r>
              <a:rPr lang="en-US" dirty="0">
                <a:latin typeface="Arial" charset="0"/>
                <a:ea typeface="ＭＳ Ｐゴシック" charset="0"/>
                <a:cs typeface="Arial" charset="0"/>
                <a:sym typeface="Arial" charset="0"/>
              </a:rPr>
              <a:t>Also Geoff Slater</a:t>
            </a:r>
            <a:endParaRPr lang="en-US" dirty="0">
              <a:ea typeface="ＭＳ Ｐゴシック"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9FCC1F74-FE44-4EFF-A0CF-D280E6D0E712}"/>
              </a:ext>
            </a:extLst>
          </p:cNvPr>
          <p:cNvSpPr>
            <a:spLocks noGrp="1" noRot="1" noChangeAspect="1" noChangeArrowheads="1"/>
          </p:cNvSpPr>
          <p:nvPr>
            <p:ph type="sldImg"/>
          </p:nvPr>
        </p:nvSpPr>
        <p:spPr/>
      </p:sp>
      <p:sp>
        <p:nvSpPr>
          <p:cNvPr id="13314" name="Rectangle 2">
            <a:extLst>
              <a:ext uri="{FF2B5EF4-FFF2-40B4-BE49-F238E27FC236}">
                <a16:creationId xmlns:a16="http://schemas.microsoft.com/office/drawing/2014/main" id="{C27C9F10-0E10-41C6-958E-36A9176770D4}"/>
              </a:ext>
            </a:extLst>
          </p:cNvPr>
          <p:cNvSpPr>
            <a:spLocks noGrp="1" noChangeArrowheads="1"/>
          </p:cNvSpPr>
          <p:nvPr>
            <p:ph type="body" idx="1"/>
          </p:nvPr>
        </p:nvSpPr>
        <p:spPr/>
        <p:txBody>
          <a:bodyPr/>
          <a:lstStyle/>
          <a:p>
            <a:pPr marL="79375" defTabSz="914400" eaLnBrk="1">
              <a:buClr>
                <a:srgbClr val="000000"/>
              </a:buClr>
              <a:buFont typeface="Lucida Grande" pitchFamily="2" charset="0"/>
              <a:buNone/>
            </a:pPr>
            <a:r>
              <a:rPr lang="en-US" altLang="en-US" dirty="0">
                <a:latin typeface="Arial" panose="020B0604020202020204" pitchFamily="34" charset="0"/>
                <a:cs typeface="Arial" panose="020B0604020202020204" pitchFamily="34" charset="0"/>
                <a:sym typeface="Arial" panose="020B0604020202020204" pitchFamily="34" charset="0"/>
              </a:rPr>
              <a:t>Can someone tell me what they see?</a:t>
            </a:r>
          </a:p>
          <a:p>
            <a:pPr marL="79375" defTabSz="914400" eaLnBrk="1">
              <a:buClr>
                <a:srgbClr val="000000"/>
              </a:buClr>
              <a:buFont typeface="Lucida Grande" pitchFamily="2" charset="0"/>
              <a:buNone/>
            </a:pPr>
            <a:r>
              <a:rPr lang="en-US" altLang="en-US" dirty="0">
                <a:latin typeface="Arial" panose="020B0604020202020204" pitchFamily="34" charset="0"/>
                <a:cs typeface="Arial" panose="020B0604020202020204" pitchFamily="34" charset="0"/>
                <a:sym typeface="Arial" panose="020B0604020202020204" pitchFamily="34" charset="0"/>
              </a:rPr>
              <a:t>This continuous line gives us the impression of a face. It is an imitation of Leonardo Da Vinci</a:t>
            </a:r>
            <a:r>
              <a:rPr lang="ja-JP" altLang="en-US" dirty="0">
                <a:latin typeface="Arial" panose="020B0604020202020204" pitchFamily="34" charset="0"/>
                <a:cs typeface="Arial" panose="020B0604020202020204" pitchFamily="34" charset="0"/>
                <a:sym typeface="Arial" panose="020B0604020202020204" pitchFamily="34" charset="0"/>
              </a:rPr>
              <a:t>’</a:t>
            </a:r>
            <a:r>
              <a:rPr lang="en-US" altLang="ja-JP" dirty="0">
                <a:latin typeface="Arial" panose="020B0604020202020204" pitchFamily="34" charset="0"/>
                <a:cs typeface="Arial" panose="020B0604020202020204" pitchFamily="34" charset="0"/>
                <a:sym typeface="Arial" panose="020B0604020202020204" pitchFamily="34" charset="0"/>
              </a:rPr>
              <a:t>s Mona Lisa.  </a:t>
            </a:r>
            <a:endParaRPr lang="en-US" altLang="en-US" dirty="0">
              <a:latin typeface="Lucida Grande"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A44A518-DA53-4066-AE84-8480C9A135FC}"/>
              </a:ext>
            </a:extLst>
          </p:cNvPr>
          <p:cNvSpPr>
            <a:spLocks noGrp="1" noRot="1" noChangeAspect="1" noChangeArrowheads="1"/>
          </p:cNvSpPr>
          <p:nvPr>
            <p:ph type="sldImg"/>
          </p:nvPr>
        </p:nvSpPr>
        <p:spPr/>
      </p:sp>
      <p:sp>
        <p:nvSpPr>
          <p:cNvPr id="15362" name="Rectangle 2">
            <a:extLst>
              <a:ext uri="{FF2B5EF4-FFF2-40B4-BE49-F238E27FC236}">
                <a16:creationId xmlns:a16="http://schemas.microsoft.com/office/drawing/2014/main" id="{B3AAE84F-91E1-4EEE-B171-63D619CA7885}"/>
              </a:ext>
            </a:extLst>
          </p:cNvPr>
          <p:cNvSpPr>
            <a:spLocks noGrp="1" noChangeArrowheads="1"/>
          </p:cNvSpPr>
          <p:nvPr>
            <p:ph type="body" idx="1"/>
          </p:nvPr>
        </p:nvSpPr>
        <p:spPr/>
        <p:txBody>
          <a:bodyPr/>
          <a:lstStyle/>
          <a:p>
            <a:pPr marL="79375" defTabSz="914400" eaLnBrk="1">
              <a:buClr>
                <a:srgbClr val="000000"/>
              </a:buClr>
              <a:buFont typeface="Lucida Grande" pitchFamily="2" charset="0"/>
              <a:buNone/>
            </a:pPr>
            <a:r>
              <a:rPr lang="en-US" altLang="en-US" dirty="0">
                <a:latin typeface="Arial" panose="020B0604020202020204" pitchFamily="34" charset="0"/>
                <a:cs typeface="Arial" panose="020B0604020202020204" pitchFamily="34" charset="0"/>
                <a:sym typeface="Arial" panose="020B0604020202020204" pitchFamily="34" charset="0"/>
              </a:rPr>
              <a:t>The same image smaller.  Can anyone explain why it</a:t>
            </a:r>
            <a:r>
              <a:rPr lang="ja-JP" altLang="en-US">
                <a:latin typeface="Arial" panose="020B0604020202020204" pitchFamily="34" charset="0"/>
                <a:cs typeface="Arial" panose="020B0604020202020204" pitchFamily="34" charset="0"/>
                <a:sym typeface="Arial" panose="020B0604020202020204" pitchFamily="34" charset="0"/>
              </a:rPr>
              <a:t>’</a:t>
            </a:r>
            <a:r>
              <a:rPr lang="en-US" altLang="ja-JP" dirty="0">
                <a:latin typeface="Arial" panose="020B0604020202020204" pitchFamily="34" charset="0"/>
                <a:cs typeface="Arial" panose="020B0604020202020204" pitchFamily="34" charset="0"/>
                <a:sym typeface="Arial" panose="020B0604020202020204" pitchFamily="34" charset="0"/>
              </a:rPr>
              <a:t>s easier to see the face when made smaller? </a:t>
            </a:r>
            <a:endParaRPr lang="en-US" altLang="en-US" dirty="0">
              <a:latin typeface="Lucida Grande"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8AF12C66-8BCC-47D8-B6A2-3E1708DB336E}"/>
              </a:ext>
            </a:extLst>
          </p:cNvPr>
          <p:cNvSpPr>
            <a:spLocks noGrp="1" noRot="1" noChangeAspect="1" noChangeArrowheads="1"/>
          </p:cNvSpPr>
          <p:nvPr>
            <p:ph type="sldImg"/>
          </p:nvPr>
        </p:nvSpPr>
        <p:spPr/>
      </p:sp>
      <p:sp>
        <p:nvSpPr>
          <p:cNvPr id="17410" name="Rectangle 2">
            <a:extLst>
              <a:ext uri="{FF2B5EF4-FFF2-40B4-BE49-F238E27FC236}">
                <a16:creationId xmlns:a16="http://schemas.microsoft.com/office/drawing/2014/main" id="{CBD276CF-4853-498A-A42C-E8E11E55EF70}"/>
              </a:ext>
            </a:extLst>
          </p:cNvPr>
          <p:cNvSpPr>
            <a:spLocks noGrp="1" noChangeArrowheads="1"/>
          </p:cNvSpPr>
          <p:nvPr>
            <p:ph type="body" idx="1"/>
          </p:nvPr>
        </p:nvSpPr>
        <p:spPr/>
        <p:txBody>
          <a:bodyPr/>
          <a:lstStyle/>
          <a:p>
            <a:pPr marL="79375" defTabSz="914400" eaLnBrk="1">
              <a:buClr>
                <a:srgbClr val="000000"/>
              </a:buClr>
              <a:buFont typeface="Lucida Grande" pitchFamily="2" charset="0"/>
              <a:buNone/>
            </a:pPr>
            <a:r>
              <a:rPr lang="en-US" altLang="en-US" sz="1600" dirty="0">
                <a:latin typeface="Arial" panose="020B0604020202020204" pitchFamily="34" charset="0"/>
                <a:cs typeface="Arial" panose="020B0604020202020204" pitchFamily="34" charset="0"/>
                <a:sym typeface="Arial" panose="020B0604020202020204" pitchFamily="34" charset="0"/>
              </a:rPr>
              <a:t>This was made with the help of a computer to lay out many small dots that the artist then used to guide his line. This is called TSP art.  It still uses one continuous line.</a:t>
            </a:r>
          </a:p>
          <a:p>
            <a:pPr marL="79375" defTabSz="914400"/>
            <a:r>
              <a:rPr lang="en-US" altLang="en-US" sz="1600" b="1" dirty="0">
                <a:latin typeface="Lucida Grande" pitchFamily="2" charset="0"/>
              </a:rPr>
              <a:t>TSP art</a:t>
            </a:r>
            <a:r>
              <a:rPr lang="en-US" altLang="en-US" sz="1600" dirty="0">
                <a:latin typeface="Lucida Grande" pitchFamily="2" charset="0"/>
              </a:rPr>
              <a:t> or </a:t>
            </a:r>
            <a:r>
              <a:rPr lang="en-US" altLang="en-US" sz="1600" i="1" dirty="0">
                <a:latin typeface="Lucida Grande" pitchFamily="2" charset="0"/>
              </a:rPr>
              <a:t>travelling salesman problem art</a:t>
            </a:r>
            <a:r>
              <a:rPr lang="en-US" altLang="en-US" sz="1600" dirty="0">
                <a:latin typeface="Lucida Grande" pitchFamily="2" charset="0"/>
              </a:rPr>
              <a:t>, invented/discovered by </a:t>
            </a:r>
            <a:r>
              <a:rPr lang="en-US" altLang="en-US" sz="1600" b="1" i="1" dirty="0">
                <a:latin typeface="Lucida Grande" pitchFamily="2" charset="0"/>
              </a:rPr>
              <a:t>Robert Bosch</a:t>
            </a:r>
            <a:r>
              <a:rPr lang="en-US" altLang="en-US" sz="1600" dirty="0">
                <a:latin typeface="Lucida Grande" pitchFamily="2" charset="0"/>
              </a:rPr>
              <a:t>, is an image which can be drawn with one single line.</a:t>
            </a:r>
          </a:p>
          <a:p>
            <a:pPr marL="79375" defTabSz="914400"/>
            <a:r>
              <a:rPr lang="en-US" altLang="en-US" sz="1600" dirty="0">
                <a:latin typeface="Lucida Grande" pitchFamily="2" charset="0"/>
              </a:rPr>
              <a:t>If you draw it by hand you can use one single stroke without lifting your pencil.  A salesperson wants to visit a number of cities in the shortest possible way; a city can only be visited once and he/she has to finish in the city were he/she started.</a:t>
            </a:r>
          </a:p>
          <a:p>
            <a:pPr marL="79375" defTabSz="914400" eaLnBrk="1">
              <a:buClr>
                <a:srgbClr val="000000"/>
              </a:buClr>
              <a:buFont typeface="Lucida Grande" pitchFamily="2" charset="0"/>
              <a:buNone/>
            </a:pPr>
            <a:endParaRPr lang="en-US" altLang="en-US" dirty="0">
              <a:latin typeface="Lucida Grande"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049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0855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43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49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3893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76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521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53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20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708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9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93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80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45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44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0"/>
            <a:ext cx="3073400" cy="9283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0"/>
            <a:ext cx="9067800" cy="928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36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157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95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44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20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15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238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654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2D18630B-3E79-4AD9-93D0-58DF20264767}"/>
              </a:ext>
            </a:extLst>
          </p:cNvPr>
          <p:cNvSpPr>
            <a:spLocks noGrp="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sym typeface="Gill Sans Light" charset="0"/>
              </a:rPr>
              <a:t>Click to edit Master title style</a:t>
            </a:r>
          </a:p>
        </p:txBody>
      </p:sp>
      <p:sp>
        <p:nvSpPr>
          <p:cNvPr id="1026" name="Rectangle 2">
            <a:extLst>
              <a:ext uri="{FF2B5EF4-FFF2-40B4-BE49-F238E27FC236}">
                <a16:creationId xmlns:a16="http://schemas.microsoft.com/office/drawing/2014/main" id="{CEF6CA20-45D2-4859-BBFA-BA2149857FB6}"/>
              </a:ext>
            </a:extLst>
          </p:cNvPr>
          <p:cNvSpPr>
            <a:spLocks noGrp="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7200">
          <a:solidFill>
            <a:srgbClr val="525252"/>
          </a:solidFill>
          <a:latin typeface="+mj-lt"/>
          <a:ea typeface="MS PGothic" panose="020B0600070205080204" pitchFamily="34" charset="-128"/>
          <a:cs typeface="+mj-cs"/>
          <a:sym typeface="Gill Sans Light" pitchFamily="2" charset="0"/>
        </a:defRPr>
      </a:lvl1pPr>
      <a:lvl2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2pPr>
      <a:lvl3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3pPr>
      <a:lvl4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4pPr>
      <a:lvl5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5pPr>
      <a:lvl6pPr marL="4572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6pPr>
      <a:lvl7pPr marL="9144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7pPr>
      <a:lvl8pPr marL="13716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8pPr>
      <a:lvl9pPr marL="18288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9pPr>
    </p:titleStyle>
    <p:bodyStyle>
      <a:lvl1pPr marL="342900" indent="-342900" algn="ctr" rtl="0" eaLnBrk="0" fontAlgn="base" hangingPunct="0">
        <a:spcBef>
          <a:spcPct val="0"/>
        </a:spcBef>
        <a:spcAft>
          <a:spcPct val="0"/>
        </a:spcAft>
        <a:defRPr sz="3800">
          <a:solidFill>
            <a:srgbClr val="515251"/>
          </a:solidFill>
          <a:latin typeface="+mn-lt"/>
          <a:ea typeface="MS PGothic" panose="020B0600070205080204" pitchFamily="34" charset="-128"/>
          <a:cs typeface="+mn-cs"/>
          <a:sym typeface="Gill Sans Light" pitchFamily="2" charset="0"/>
        </a:defRPr>
      </a:lvl1pPr>
      <a:lvl2pPr marL="742950" indent="-28575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2pPr>
      <a:lvl3pPr marL="1143000" indent="-22860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3pPr>
      <a:lvl4pPr marL="1600200" indent="-22860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4pPr>
      <a:lvl5pPr marL="2057400" indent="-22860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5pPr>
      <a:lvl6pPr marL="4572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6pPr>
      <a:lvl7pPr marL="9144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7pPr>
      <a:lvl8pPr marL="13716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8pPr>
      <a:lvl9pPr marL="18288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047D702A-D332-4259-ADDC-07BAE84C12D0}"/>
              </a:ext>
            </a:extLst>
          </p:cNvPr>
          <p:cNvSpPr>
            <a:spLocks noGrp="1"/>
          </p:cNvSpPr>
          <p:nvPr>
            <p:ph type="title"/>
          </p:nvPr>
        </p:nvSpPr>
        <p:spPr bwMode="auto">
          <a:xfrm>
            <a:off x="355600" y="0"/>
            <a:ext cx="12293600" cy="808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sym typeface="Gill Sans Light" charset="0"/>
              </a:rPr>
              <a:t>Click to edit Master title style</a:t>
            </a:r>
          </a:p>
        </p:txBody>
      </p:sp>
      <p:sp>
        <p:nvSpPr>
          <p:cNvPr id="2050" name="Rectangle 2">
            <a:extLst>
              <a:ext uri="{FF2B5EF4-FFF2-40B4-BE49-F238E27FC236}">
                <a16:creationId xmlns:a16="http://schemas.microsoft.com/office/drawing/2014/main" id="{5B55F79C-C8A0-4775-8602-51095E56D5B6}"/>
              </a:ext>
            </a:extLst>
          </p:cNvPr>
          <p:cNvSpPr>
            <a:spLocks noGrp="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7200">
          <a:solidFill>
            <a:srgbClr val="525252"/>
          </a:solidFill>
          <a:latin typeface="+mj-lt"/>
          <a:ea typeface="MS PGothic" panose="020B0600070205080204" pitchFamily="34" charset="-128"/>
          <a:cs typeface="+mj-cs"/>
          <a:sym typeface="Gill Sans Light" pitchFamily="2" charset="0"/>
        </a:defRPr>
      </a:lvl1pPr>
      <a:lvl2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2pPr>
      <a:lvl3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3pPr>
      <a:lvl4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4pPr>
      <a:lvl5pPr algn="ctr" rtl="0" eaLnBrk="0" fontAlgn="base" hangingPunct="0">
        <a:spcBef>
          <a:spcPct val="0"/>
        </a:spcBef>
        <a:spcAft>
          <a:spcPct val="0"/>
        </a:spcAft>
        <a:defRPr sz="7200">
          <a:solidFill>
            <a:srgbClr val="525252"/>
          </a:solidFill>
          <a:latin typeface="Gill Sans Light" charset="0"/>
          <a:ea typeface="MS PGothic" panose="020B0600070205080204" pitchFamily="34" charset="-128"/>
          <a:cs typeface="Gill Sans Light" charset="0"/>
          <a:sym typeface="Gill Sans Light" pitchFamily="2" charset="0"/>
        </a:defRPr>
      </a:lvl5pPr>
      <a:lvl6pPr marL="4572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6pPr>
      <a:lvl7pPr marL="9144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7pPr>
      <a:lvl8pPr marL="13716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8pPr>
      <a:lvl9pPr marL="1828800" algn="ctr" rtl="0" fontAlgn="base" hangingPunct="0">
        <a:spcBef>
          <a:spcPct val="0"/>
        </a:spcBef>
        <a:spcAft>
          <a:spcPct val="0"/>
        </a:spcAft>
        <a:defRPr sz="7200">
          <a:solidFill>
            <a:srgbClr val="525252"/>
          </a:solidFill>
          <a:latin typeface="Gill Sans Light" charset="0"/>
          <a:ea typeface="ＭＳ Ｐゴシック" charset="0"/>
          <a:cs typeface="Gill Sans Light" charset="0"/>
          <a:sym typeface="Gill Sans Light" charset="0"/>
        </a:defRPr>
      </a:lvl9pPr>
    </p:titleStyle>
    <p:bodyStyle>
      <a:lvl1pPr marL="342900" indent="-342900" algn="ctr" rtl="0" eaLnBrk="0" fontAlgn="base" hangingPunct="0">
        <a:spcBef>
          <a:spcPct val="0"/>
        </a:spcBef>
        <a:spcAft>
          <a:spcPct val="0"/>
        </a:spcAft>
        <a:defRPr sz="3800">
          <a:solidFill>
            <a:srgbClr val="515251"/>
          </a:solidFill>
          <a:latin typeface="+mn-lt"/>
          <a:ea typeface="MS PGothic" panose="020B0600070205080204" pitchFamily="34" charset="-128"/>
          <a:cs typeface="+mn-cs"/>
          <a:sym typeface="Gill Sans Light" pitchFamily="2" charset="0"/>
        </a:defRPr>
      </a:lvl1pPr>
      <a:lvl2pPr marL="742950" indent="-28575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2pPr>
      <a:lvl3pPr marL="1143000" indent="-22860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3pPr>
      <a:lvl4pPr marL="1600200" indent="-22860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4pPr>
      <a:lvl5pPr marL="2057400" indent="-228600" algn="ctr" rtl="0" eaLnBrk="0" fontAlgn="base" hangingPunct="0">
        <a:spcBef>
          <a:spcPct val="0"/>
        </a:spcBef>
        <a:spcAft>
          <a:spcPct val="0"/>
        </a:spcAft>
        <a:defRPr sz="3800">
          <a:solidFill>
            <a:srgbClr val="515251"/>
          </a:solidFill>
          <a:latin typeface="+mn-lt"/>
          <a:ea typeface="Gill Sans Light" charset="0"/>
          <a:cs typeface="+mn-cs"/>
          <a:sym typeface="Gill Sans Light" pitchFamily="2" charset="0"/>
        </a:defRPr>
      </a:lvl5pPr>
      <a:lvl6pPr marL="4572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6pPr>
      <a:lvl7pPr marL="9144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7pPr>
      <a:lvl8pPr marL="13716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8pPr>
      <a:lvl9pPr marL="1828800" algn="ctr" rtl="0" fontAlgn="base" hangingPunct="0">
        <a:spcBef>
          <a:spcPct val="0"/>
        </a:spcBef>
        <a:spcAft>
          <a:spcPct val="0"/>
        </a:spcAft>
        <a:defRPr sz="3800">
          <a:solidFill>
            <a:srgbClr val="515251"/>
          </a:solidFill>
          <a:latin typeface="+mn-lt"/>
          <a:ea typeface="Gill Sans Light" charset="0"/>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DCD82-5897-4457-99D0-60DFE66D3D64}"/>
              </a:ext>
            </a:extLst>
          </p:cNvPr>
          <p:cNvSpPr txBox="1"/>
          <p:nvPr/>
        </p:nvSpPr>
        <p:spPr>
          <a:xfrm>
            <a:off x="1549400" y="381000"/>
            <a:ext cx="9206559" cy="1323439"/>
          </a:xfrm>
          <a:prstGeom prst="rect">
            <a:avLst/>
          </a:prstGeom>
          <a:noFill/>
        </p:spPr>
        <p:txBody>
          <a:bodyPr wrap="none" rtlCol="0">
            <a:spAutoFit/>
          </a:bodyPr>
          <a:lstStyle/>
          <a:p>
            <a:r>
              <a:rPr lang="en-US" sz="8000" dirty="0"/>
              <a:t>7 ELEMENTS OF ART</a:t>
            </a:r>
          </a:p>
        </p:txBody>
      </p:sp>
      <p:sp>
        <p:nvSpPr>
          <p:cNvPr id="3" name="TextBox 2">
            <a:extLst>
              <a:ext uri="{FF2B5EF4-FFF2-40B4-BE49-F238E27FC236}">
                <a16:creationId xmlns:a16="http://schemas.microsoft.com/office/drawing/2014/main" id="{B124B953-9BCC-4F5A-998F-77F2DA34F590}"/>
              </a:ext>
            </a:extLst>
          </p:cNvPr>
          <p:cNvSpPr txBox="1"/>
          <p:nvPr/>
        </p:nvSpPr>
        <p:spPr>
          <a:xfrm>
            <a:off x="10083800" y="2148856"/>
            <a:ext cx="2040239" cy="769441"/>
          </a:xfrm>
          <a:prstGeom prst="rect">
            <a:avLst/>
          </a:prstGeom>
          <a:noFill/>
        </p:spPr>
        <p:txBody>
          <a:bodyPr wrap="none" rtlCol="0">
            <a:spAutoFit/>
          </a:bodyPr>
          <a:lstStyle/>
          <a:p>
            <a:r>
              <a:rPr lang="en-US" sz="4400" dirty="0"/>
              <a:t>COLOR</a:t>
            </a:r>
          </a:p>
        </p:txBody>
      </p:sp>
      <p:sp>
        <p:nvSpPr>
          <p:cNvPr id="4" name="TextBox 3">
            <a:extLst>
              <a:ext uri="{FF2B5EF4-FFF2-40B4-BE49-F238E27FC236}">
                <a16:creationId xmlns:a16="http://schemas.microsoft.com/office/drawing/2014/main" id="{8AB37820-59CF-45BE-869D-621622DB93A9}"/>
              </a:ext>
            </a:extLst>
          </p:cNvPr>
          <p:cNvSpPr txBox="1"/>
          <p:nvPr/>
        </p:nvSpPr>
        <p:spPr>
          <a:xfrm>
            <a:off x="8895073" y="7511630"/>
            <a:ext cx="1633781" cy="769441"/>
          </a:xfrm>
          <a:prstGeom prst="rect">
            <a:avLst/>
          </a:prstGeom>
          <a:noFill/>
        </p:spPr>
        <p:txBody>
          <a:bodyPr wrap="none" rtlCol="0">
            <a:spAutoFit/>
          </a:bodyPr>
          <a:lstStyle/>
          <a:p>
            <a:r>
              <a:rPr lang="en-US" sz="4400" dirty="0"/>
              <a:t>FORM</a:t>
            </a:r>
          </a:p>
        </p:txBody>
      </p:sp>
      <p:sp>
        <p:nvSpPr>
          <p:cNvPr id="5" name="TextBox 4">
            <a:extLst>
              <a:ext uri="{FF2B5EF4-FFF2-40B4-BE49-F238E27FC236}">
                <a16:creationId xmlns:a16="http://schemas.microsoft.com/office/drawing/2014/main" id="{92ED8B45-179F-484A-AC21-5AE7070E3078}"/>
              </a:ext>
            </a:extLst>
          </p:cNvPr>
          <p:cNvSpPr txBox="1"/>
          <p:nvPr/>
        </p:nvSpPr>
        <p:spPr>
          <a:xfrm>
            <a:off x="8474284" y="5221185"/>
            <a:ext cx="2475358" cy="769441"/>
          </a:xfrm>
          <a:prstGeom prst="rect">
            <a:avLst/>
          </a:prstGeom>
          <a:noFill/>
        </p:spPr>
        <p:txBody>
          <a:bodyPr wrap="none" rtlCol="0">
            <a:spAutoFit/>
          </a:bodyPr>
          <a:lstStyle/>
          <a:p>
            <a:r>
              <a:rPr lang="en-US" sz="4400" dirty="0"/>
              <a:t>TEXTURE</a:t>
            </a:r>
          </a:p>
        </p:txBody>
      </p:sp>
      <p:sp>
        <p:nvSpPr>
          <p:cNvPr id="6" name="TextBox 5">
            <a:extLst>
              <a:ext uri="{FF2B5EF4-FFF2-40B4-BE49-F238E27FC236}">
                <a16:creationId xmlns:a16="http://schemas.microsoft.com/office/drawing/2014/main" id="{9267C8EB-AE21-48E8-851F-CBCD42D363D4}"/>
              </a:ext>
            </a:extLst>
          </p:cNvPr>
          <p:cNvSpPr txBox="1"/>
          <p:nvPr/>
        </p:nvSpPr>
        <p:spPr>
          <a:xfrm>
            <a:off x="2942978" y="7659441"/>
            <a:ext cx="1697068" cy="769441"/>
          </a:xfrm>
          <a:prstGeom prst="rect">
            <a:avLst/>
          </a:prstGeom>
          <a:noFill/>
        </p:spPr>
        <p:txBody>
          <a:bodyPr wrap="none" rtlCol="0">
            <a:spAutoFit/>
          </a:bodyPr>
          <a:lstStyle/>
          <a:p>
            <a:r>
              <a:rPr lang="en-US" sz="4400" dirty="0"/>
              <a:t>SPACE</a:t>
            </a:r>
          </a:p>
        </p:txBody>
      </p:sp>
      <p:sp>
        <p:nvSpPr>
          <p:cNvPr id="7" name="TextBox 6">
            <a:extLst>
              <a:ext uri="{FF2B5EF4-FFF2-40B4-BE49-F238E27FC236}">
                <a16:creationId xmlns:a16="http://schemas.microsoft.com/office/drawing/2014/main" id="{54605658-7489-415B-BA66-4CCE0F209397}"/>
              </a:ext>
            </a:extLst>
          </p:cNvPr>
          <p:cNvSpPr txBox="1"/>
          <p:nvPr/>
        </p:nvSpPr>
        <p:spPr>
          <a:xfrm>
            <a:off x="1549400" y="2148856"/>
            <a:ext cx="1271502" cy="769441"/>
          </a:xfrm>
          <a:prstGeom prst="rect">
            <a:avLst/>
          </a:prstGeom>
          <a:noFill/>
        </p:spPr>
        <p:txBody>
          <a:bodyPr wrap="square" rtlCol="0">
            <a:spAutoFit/>
          </a:bodyPr>
          <a:lstStyle/>
          <a:p>
            <a:r>
              <a:rPr lang="en-US" sz="4400" dirty="0"/>
              <a:t>LINE</a:t>
            </a:r>
          </a:p>
        </p:txBody>
      </p:sp>
      <p:sp>
        <p:nvSpPr>
          <p:cNvPr id="8" name="TextBox 7">
            <a:extLst>
              <a:ext uri="{FF2B5EF4-FFF2-40B4-BE49-F238E27FC236}">
                <a16:creationId xmlns:a16="http://schemas.microsoft.com/office/drawing/2014/main" id="{D17D8EFE-EB7A-4DF7-8BB3-815ABE97550D}"/>
              </a:ext>
            </a:extLst>
          </p:cNvPr>
          <p:cNvSpPr txBox="1"/>
          <p:nvPr/>
        </p:nvSpPr>
        <p:spPr>
          <a:xfrm>
            <a:off x="2942978" y="5187079"/>
            <a:ext cx="1794466" cy="769441"/>
          </a:xfrm>
          <a:prstGeom prst="rect">
            <a:avLst/>
          </a:prstGeom>
          <a:noFill/>
        </p:spPr>
        <p:txBody>
          <a:bodyPr wrap="none" rtlCol="0">
            <a:spAutoFit/>
          </a:bodyPr>
          <a:lstStyle/>
          <a:p>
            <a:r>
              <a:rPr lang="en-US" sz="4400" dirty="0"/>
              <a:t>VALUE</a:t>
            </a:r>
          </a:p>
        </p:txBody>
      </p:sp>
      <p:sp>
        <p:nvSpPr>
          <p:cNvPr id="9" name="TextBox 8">
            <a:extLst>
              <a:ext uri="{FF2B5EF4-FFF2-40B4-BE49-F238E27FC236}">
                <a16:creationId xmlns:a16="http://schemas.microsoft.com/office/drawing/2014/main" id="{9A9632A5-0194-49EF-9A1A-4F28FC3D58CA}"/>
              </a:ext>
            </a:extLst>
          </p:cNvPr>
          <p:cNvSpPr txBox="1"/>
          <p:nvPr/>
        </p:nvSpPr>
        <p:spPr>
          <a:xfrm>
            <a:off x="5881224" y="2108476"/>
            <a:ext cx="1754006" cy="769441"/>
          </a:xfrm>
          <a:prstGeom prst="rect">
            <a:avLst/>
          </a:prstGeom>
          <a:noFill/>
        </p:spPr>
        <p:txBody>
          <a:bodyPr wrap="none" rtlCol="0">
            <a:spAutoFit/>
          </a:bodyPr>
          <a:lstStyle/>
          <a:p>
            <a:r>
              <a:rPr lang="en-US" sz="4400" dirty="0"/>
              <a:t>SHAPE</a:t>
            </a:r>
          </a:p>
        </p:txBody>
      </p:sp>
      <p:pic>
        <p:nvPicPr>
          <p:cNvPr id="14" name="Picture 4">
            <a:extLst>
              <a:ext uri="{FF2B5EF4-FFF2-40B4-BE49-F238E27FC236}">
                <a16:creationId xmlns:a16="http://schemas.microsoft.com/office/drawing/2014/main" id="{D142F4A4-CA3C-4DEA-A3D5-398CEE081DC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
          <a:stretch/>
        </p:blipFill>
        <p:spPr bwMode="auto">
          <a:xfrm>
            <a:off x="43710" y="3151578"/>
            <a:ext cx="4179425" cy="12318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3239C52-18BF-4B92-9808-B3E58C60445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21200" y="3244876"/>
            <a:ext cx="4179425" cy="1158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078F134-56FC-460E-A457-5E6F2D435063}"/>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859929" y="3244875"/>
            <a:ext cx="4179425" cy="11582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7F010099-46DC-42B3-ACB6-E4DA57D38D2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701799" y="6106824"/>
            <a:ext cx="41794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68C50D60-26FA-4618-AE9A-6149C655EA8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538293" y="8281071"/>
            <a:ext cx="41794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2ABA64F-664A-40F2-8859-FDF70FB423D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527776" y="6116627"/>
            <a:ext cx="4179425" cy="1143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011E2D2-A0FB-4E83-8A4E-CF340F9B174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701800" y="8266999"/>
            <a:ext cx="41794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a:extLst>
              <a:ext uri="{FF2B5EF4-FFF2-40B4-BE49-F238E27FC236}">
                <a16:creationId xmlns:a16="http://schemas.microsoft.com/office/drawing/2014/main" id="{82F6BEB1-B178-4803-AD82-FF4D5EA255D1}"/>
              </a:ext>
            </a:extLst>
          </p:cNvPr>
          <p:cNvSpPr>
            <a:spLocks noChangeArrowheads="1"/>
          </p:cNvSpPr>
          <p:nvPr/>
        </p:nvSpPr>
        <p:spPr bwMode="auto">
          <a:xfrm>
            <a:off x="758825" y="541338"/>
            <a:ext cx="117046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a:defRPr sz="1200">
                <a:solidFill>
                  <a:srgbClr val="525252"/>
                </a:solidFill>
                <a:latin typeface="Gill Sans Light" pitchFamily="2" charset="0"/>
                <a:ea typeface="MS PGothic" panose="020B0600070205080204" pitchFamily="34" charset="-128"/>
                <a:sym typeface="Gill Sans Light" pitchFamily="2" charset="0"/>
              </a:defRPr>
            </a:lvl1pPr>
            <a:lvl2pPr marL="742950" indent="-285750" eaLnBrk="0">
              <a:defRPr sz="1200">
                <a:solidFill>
                  <a:srgbClr val="525252"/>
                </a:solidFill>
                <a:latin typeface="Gill Sans Light" pitchFamily="2" charset="0"/>
                <a:ea typeface="MS PGothic" panose="020B0600070205080204" pitchFamily="34" charset="-128"/>
                <a:sym typeface="Gill Sans Light" pitchFamily="2" charset="0"/>
              </a:defRPr>
            </a:lvl2pPr>
            <a:lvl3pPr marL="1143000" indent="-228600" eaLnBrk="0">
              <a:defRPr sz="1200">
                <a:solidFill>
                  <a:srgbClr val="525252"/>
                </a:solidFill>
                <a:latin typeface="Gill Sans Light" pitchFamily="2" charset="0"/>
                <a:ea typeface="MS PGothic" panose="020B0600070205080204" pitchFamily="34" charset="-128"/>
                <a:sym typeface="Gill Sans Light" pitchFamily="2" charset="0"/>
              </a:defRPr>
            </a:lvl3pPr>
            <a:lvl4pPr marL="1600200" indent="-228600" eaLnBrk="0">
              <a:defRPr sz="1200">
                <a:solidFill>
                  <a:srgbClr val="525252"/>
                </a:solidFill>
                <a:latin typeface="Gill Sans Light" pitchFamily="2" charset="0"/>
                <a:ea typeface="MS PGothic" panose="020B0600070205080204" pitchFamily="34" charset="-128"/>
                <a:sym typeface="Gill Sans Light" pitchFamily="2" charset="0"/>
              </a:defRPr>
            </a:lvl4pPr>
            <a:lvl5pPr marL="2057400" indent="-228600" eaLnBrk="0">
              <a:defRPr sz="1200">
                <a:solidFill>
                  <a:srgbClr val="525252"/>
                </a:solidFill>
                <a:latin typeface="Gill Sans Light" pitchFamily="2" charset="0"/>
                <a:ea typeface="MS PGothic" panose="020B0600070205080204" pitchFamily="34" charset="-128"/>
                <a:sym typeface="Gill Sans Light" pitchFamily="2" charset="0"/>
              </a:defRPr>
            </a:lvl5pPr>
            <a:lvl6pPr marL="25146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6pPr>
            <a:lvl7pPr marL="29718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7pPr>
            <a:lvl8pPr marL="34290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8pPr>
            <a:lvl9pPr marL="38862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9pPr>
          </a:lstStyle>
          <a:p>
            <a:pPr indent="0" algn="ctr" eaLnBrk="1"/>
            <a:r>
              <a:rPr lang="en-US" altLang="en-US" sz="4000" b="1" dirty="0"/>
              <a:t>Organic Shapes: </a:t>
            </a:r>
            <a:r>
              <a:rPr lang="en-US" altLang="en-US" sz="4000" dirty="0"/>
              <a:t>are associated with things from the natural world, like plants and animals. </a:t>
            </a:r>
          </a:p>
        </p:txBody>
      </p:sp>
      <p:pic>
        <p:nvPicPr>
          <p:cNvPr id="19458" name="Picture 7" descr="OrganicGenmaichaMatcha-iri_S01.jpg">
            <a:extLst>
              <a:ext uri="{FF2B5EF4-FFF2-40B4-BE49-F238E27FC236}">
                <a16:creationId xmlns:a16="http://schemas.microsoft.com/office/drawing/2014/main" id="{18ED1F07-1E4B-42FE-A51F-B8A1E223BDA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02400" y="4225925"/>
            <a:ext cx="62134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descr="RainbowPanzies.jpg">
            <a:extLst>
              <a:ext uri="{FF2B5EF4-FFF2-40B4-BE49-F238E27FC236}">
                <a16:creationId xmlns:a16="http://schemas.microsoft.com/office/drawing/2014/main" id="{A26EC0A3-7839-492F-9EB5-CE75353944B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58825" y="2492375"/>
            <a:ext cx="5418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AB01A-CAEB-49B8-AE63-09861F079382}"/>
              </a:ext>
            </a:extLst>
          </p:cNvPr>
          <p:cNvPicPr>
            <a:picLocks noChangeAspect="1"/>
          </p:cNvPicPr>
          <p:nvPr/>
        </p:nvPicPr>
        <p:blipFill>
          <a:blip r:embed="rId3"/>
          <a:stretch>
            <a:fillRect/>
          </a:stretch>
        </p:blipFill>
        <p:spPr>
          <a:xfrm>
            <a:off x="2844800" y="838200"/>
            <a:ext cx="7159203" cy="6934200"/>
          </a:xfrm>
          <a:prstGeom prst="rect">
            <a:avLst/>
          </a:prstGeom>
        </p:spPr>
      </p:pic>
      <p:sp>
        <p:nvSpPr>
          <p:cNvPr id="6" name="Content Placeholder 5">
            <a:extLst>
              <a:ext uri="{FF2B5EF4-FFF2-40B4-BE49-F238E27FC236}">
                <a16:creationId xmlns:a16="http://schemas.microsoft.com/office/drawing/2014/main" id="{40E89AB1-2713-4E0C-A519-AD73E7CAF1C9}"/>
              </a:ext>
            </a:extLst>
          </p:cNvPr>
          <p:cNvSpPr>
            <a:spLocks noGrp="1"/>
          </p:cNvSpPr>
          <p:nvPr>
            <p:ph idx="1"/>
          </p:nvPr>
        </p:nvSpPr>
        <p:spPr/>
        <p:txBody>
          <a:bodyPr/>
          <a:lstStyle/>
          <a:p>
            <a:r>
              <a:rPr lang="en-US" sz="8800" b="1" dirty="0"/>
              <a:t>Color Wheel</a:t>
            </a:r>
          </a:p>
        </p:txBody>
      </p:sp>
      <p:sp>
        <p:nvSpPr>
          <p:cNvPr id="7" name="TextBox 6">
            <a:extLst>
              <a:ext uri="{FF2B5EF4-FFF2-40B4-BE49-F238E27FC236}">
                <a16:creationId xmlns:a16="http://schemas.microsoft.com/office/drawing/2014/main" id="{6FDB135A-3D18-4714-BCD7-C6DAD8BB2344}"/>
              </a:ext>
            </a:extLst>
          </p:cNvPr>
          <p:cNvSpPr txBox="1"/>
          <p:nvPr/>
        </p:nvSpPr>
        <p:spPr>
          <a:xfrm>
            <a:off x="9550400" y="2514600"/>
            <a:ext cx="3251852" cy="769441"/>
          </a:xfrm>
          <a:prstGeom prst="rect">
            <a:avLst/>
          </a:prstGeom>
          <a:noFill/>
        </p:spPr>
        <p:txBody>
          <a:bodyPr wrap="none" rtlCol="0">
            <a:spAutoFit/>
          </a:bodyPr>
          <a:lstStyle/>
          <a:p>
            <a:r>
              <a:rPr lang="en-US" sz="4400" b="1" dirty="0"/>
              <a:t>Warm Colors</a:t>
            </a:r>
          </a:p>
        </p:txBody>
      </p:sp>
      <p:sp>
        <p:nvSpPr>
          <p:cNvPr id="8" name="TextBox 7">
            <a:extLst>
              <a:ext uri="{FF2B5EF4-FFF2-40B4-BE49-F238E27FC236}">
                <a16:creationId xmlns:a16="http://schemas.microsoft.com/office/drawing/2014/main" id="{D78A84C4-96C3-40E7-B822-709F375080DC}"/>
              </a:ext>
            </a:extLst>
          </p:cNvPr>
          <p:cNvSpPr txBox="1"/>
          <p:nvPr/>
        </p:nvSpPr>
        <p:spPr>
          <a:xfrm>
            <a:off x="130212" y="5105400"/>
            <a:ext cx="2902205" cy="769441"/>
          </a:xfrm>
          <a:prstGeom prst="rect">
            <a:avLst/>
          </a:prstGeom>
          <a:noFill/>
        </p:spPr>
        <p:txBody>
          <a:bodyPr wrap="none" rtlCol="0">
            <a:spAutoFit/>
          </a:bodyPr>
          <a:lstStyle/>
          <a:p>
            <a:r>
              <a:rPr lang="en-US" sz="4400" b="1" dirty="0"/>
              <a:t>Cool Colors</a:t>
            </a:r>
          </a:p>
        </p:txBody>
      </p:sp>
    </p:spTree>
    <p:extLst>
      <p:ext uri="{BB962C8B-B14F-4D97-AF65-F5344CB8AC3E}">
        <p14:creationId xmlns:p14="http://schemas.microsoft.com/office/powerpoint/2010/main" val="379182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8B46FA-34DB-4F45-8CC2-8A615B42B8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841500" y="-1168400"/>
            <a:ext cx="9067800" cy="120904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7C1C7-FA74-4390-AB4E-4B0009B74A8C}"/>
              </a:ext>
            </a:extLst>
          </p:cNvPr>
          <p:cNvSpPr txBox="1"/>
          <p:nvPr/>
        </p:nvSpPr>
        <p:spPr>
          <a:xfrm>
            <a:off x="406400" y="2362200"/>
            <a:ext cx="4332853" cy="3477875"/>
          </a:xfrm>
          <a:prstGeom prst="rect">
            <a:avLst/>
          </a:prstGeom>
          <a:noFill/>
        </p:spPr>
        <p:txBody>
          <a:bodyPr wrap="none" rtlCol="0">
            <a:spAutoFit/>
          </a:bodyPr>
          <a:lstStyle/>
          <a:p>
            <a:r>
              <a:rPr lang="en-US" sz="4400" dirty="0"/>
              <a:t>Materials:</a:t>
            </a:r>
          </a:p>
          <a:p>
            <a:pPr marL="571500" indent="-571500">
              <a:buFont typeface="Arial" panose="020B0604020202020204" pitchFamily="34" charset="0"/>
              <a:buChar char="•"/>
            </a:pPr>
            <a:r>
              <a:rPr lang="en-US" sz="4400" dirty="0"/>
              <a:t>White paper</a:t>
            </a:r>
          </a:p>
          <a:p>
            <a:pPr marL="571500" indent="-571500">
              <a:buFont typeface="Arial" panose="020B0604020202020204" pitchFamily="34" charset="0"/>
              <a:buChar char="•"/>
            </a:pPr>
            <a:r>
              <a:rPr lang="en-US" sz="4400" dirty="0"/>
              <a:t>Black Sharpie</a:t>
            </a:r>
          </a:p>
          <a:p>
            <a:pPr marL="571500" indent="-571500">
              <a:buFont typeface="Arial" panose="020B0604020202020204" pitchFamily="34" charset="0"/>
              <a:buChar char="•"/>
            </a:pPr>
            <a:r>
              <a:rPr lang="en-US" sz="4400" dirty="0"/>
              <a:t>Markers</a:t>
            </a:r>
          </a:p>
          <a:p>
            <a:pPr marL="571500" indent="-571500">
              <a:buFont typeface="Arial" panose="020B0604020202020204" pitchFamily="34" charset="0"/>
              <a:buChar char="•"/>
            </a:pPr>
            <a:r>
              <a:rPr lang="en-US" sz="4400" dirty="0"/>
              <a:t>Shape templates</a:t>
            </a:r>
          </a:p>
        </p:txBody>
      </p:sp>
      <p:pic>
        <p:nvPicPr>
          <p:cNvPr id="6" name="Picture 5">
            <a:extLst>
              <a:ext uri="{FF2B5EF4-FFF2-40B4-BE49-F238E27FC236}">
                <a16:creationId xmlns:a16="http://schemas.microsoft.com/office/drawing/2014/main" id="{ADD79F14-2F4F-4E0F-A429-B6C8B675EE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959475" y="619125"/>
            <a:ext cx="5886450" cy="7848600"/>
          </a:xfrm>
          <a:prstGeom prst="rect">
            <a:avLst/>
          </a:prstGeom>
        </p:spPr>
      </p:pic>
    </p:spTree>
    <p:extLst>
      <p:ext uri="{BB962C8B-B14F-4D97-AF65-F5344CB8AC3E}">
        <p14:creationId xmlns:p14="http://schemas.microsoft.com/office/powerpoint/2010/main" val="62190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EA884-9DCD-467D-99D0-81864C57E9EF}"/>
              </a:ext>
            </a:extLst>
          </p:cNvPr>
          <p:cNvSpPr txBox="1"/>
          <p:nvPr/>
        </p:nvSpPr>
        <p:spPr>
          <a:xfrm>
            <a:off x="557504" y="152400"/>
            <a:ext cx="11889792" cy="8833187"/>
          </a:xfrm>
          <a:prstGeom prst="rect">
            <a:avLst/>
          </a:prstGeom>
          <a:noFill/>
        </p:spPr>
        <p:txBody>
          <a:bodyPr wrap="square" rtlCol="0">
            <a:spAutoFit/>
          </a:bodyPr>
          <a:lstStyle/>
          <a:p>
            <a:r>
              <a:rPr lang="en-US" sz="4400" dirty="0"/>
              <a:t>Steps:</a:t>
            </a:r>
          </a:p>
          <a:p>
            <a:pPr marL="742950" indent="-742950">
              <a:buFont typeface="+mj-lt"/>
              <a:buAutoNum type="arabicPeriod"/>
            </a:pPr>
            <a:r>
              <a:rPr lang="en-US" sz="4000" dirty="0"/>
              <a:t>Write your name (NOT with a Sharpie) and flip over.</a:t>
            </a:r>
          </a:p>
          <a:p>
            <a:pPr marL="742950" indent="-742950">
              <a:buFont typeface="+mj-lt"/>
              <a:buAutoNum type="arabicPeriod"/>
            </a:pPr>
            <a:r>
              <a:rPr lang="en-US" sz="4000" dirty="0"/>
              <a:t>Start in one corner and draw ONE LINE – it can be curved, straight, zigzag, with angles, etc. The line has to fill the whole page and you may not pick up your Sharpie! The line may NOT cross itself. Also, the line has to end at the point it started.</a:t>
            </a:r>
          </a:p>
          <a:p>
            <a:pPr marL="742950" indent="-742950">
              <a:buFont typeface="+mj-lt"/>
              <a:buAutoNum type="arabicPeriod"/>
            </a:pPr>
            <a:r>
              <a:rPr lang="en-US" sz="4000" dirty="0"/>
              <a:t>Trace with Sharpie 3 or 4 geometric shapes on your sheet. Templates provided. </a:t>
            </a:r>
          </a:p>
          <a:p>
            <a:pPr marL="742950" indent="-742950">
              <a:buFont typeface="+mj-lt"/>
              <a:buAutoNum type="arabicPeriod"/>
            </a:pPr>
            <a:r>
              <a:rPr lang="en-US" sz="4000" dirty="0"/>
              <a:t>Choose 2 or 3 color markers per shape and color inside the shape, alternating colors. Think about color combinations (all warm, all cool, 2 complementary colors, etc.)</a:t>
            </a:r>
          </a:p>
          <a:p>
            <a:pPr marL="742950" indent="-742950">
              <a:buFont typeface="+mj-lt"/>
              <a:buAutoNum type="arabicPeriod"/>
            </a:pPr>
            <a:endParaRPr lang="en-US" sz="4400" dirty="0"/>
          </a:p>
        </p:txBody>
      </p:sp>
    </p:spTree>
    <p:extLst>
      <p:ext uri="{BB962C8B-B14F-4D97-AF65-F5344CB8AC3E}">
        <p14:creationId xmlns:p14="http://schemas.microsoft.com/office/powerpoint/2010/main" val="212485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ABEA6E85-F908-41CD-9680-71AABB3FFFB3}"/>
              </a:ext>
            </a:extLst>
          </p:cNvPr>
          <p:cNvSpPr>
            <a:spLocks noGrp="1" noChangeArrowheads="1"/>
          </p:cNvSpPr>
          <p:nvPr>
            <p:ph type="title"/>
          </p:nvPr>
        </p:nvSpPr>
        <p:spPr>
          <a:xfrm>
            <a:off x="355600" y="520700"/>
            <a:ext cx="12293600" cy="4762500"/>
          </a:xfrm>
        </p:spPr>
        <p:txBody>
          <a:bodyPr/>
          <a:lstStyle/>
          <a:p>
            <a:pPr eaLnBrk="1">
              <a:lnSpc>
                <a:spcPct val="130000"/>
              </a:lnSpc>
              <a:defRPr/>
            </a:pPr>
            <a:r>
              <a:rPr lang="en-US" sz="9600" dirty="0">
                <a:latin typeface="Arial Rounded MT Bold" charset="0"/>
                <a:ea typeface="+mj-ea"/>
                <a:cs typeface="Arial Rounded MT Bold" charset="0"/>
                <a:sym typeface="Arial Rounded MT Bold" charset="0"/>
              </a:rPr>
              <a:t>Continuous Lines</a:t>
            </a:r>
            <a:endParaRPr lang="en-US" dirty="0">
              <a:ea typeface="+mj-ea"/>
              <a:sym typeface="Gill Sans Light" charset="0"/>
            </a:endParaRPr>
          </a:p>
        </p:txBody>
      </p:sp>
      <p:sp>
        <p:nvSpPr>
          <p:cNvPr id="4098" name="Rectangle 2">
            <a:extLst>
              <a:ext uri="{FF2B5EF4-FFF2-40B4-BE49-F238E27FC236}">
                <a16:creationId xmlns:a16="http://schemas.microsoft.com/office/drawing/2014/main" id="{2AC478D4-6A8D-4355-B833-AB2BDEF8D95B}"/>
              </a:ext>
            </a:extLst>
          </p:cNvPr>
          <p:cNvSpPr>
            <a:spLocks noGrp="1" noChangeArrowheads="1"/>
          </p:cNvSpPr>
          <p:nvPr>
            <p:ph type="body" idx="1"/>
          </p:nvPr>
        </p:nvSpPr>
        <p:spPr/>
        <p:txBody>
          <a:bodyPr/>
          <a:lstStyle/>
          <a:p>
            <a:pPr marL="0" indent="0" eaLnBrk="1">
              <a:buClr>
                <a:srgbClr val="525252"/>
              </a:buClr>
              <a:buFont typeface="Gill Sans Light" charset="0"/>
              <a:buNone/>
              <a:defRPr/>
            </a:pPr>
            <a:r>
              <a:rPr lang="en-US" sz="6400" dirty="0">
                <a:solidFill>
                  <a:srgbClr val="525252"/>
                </a:solidFill>
                <a:ea typeface="+mn-ea"/>
                <a:sym typeface="Gill Sans Light" charset="0"/>
              </a:rPr>
              <a:t>in art</a:t>
            </a:r>
            <a:endParaRPr lang="en-US" dirty="0">
              <a:ea typeface="+mn-ea"/>
              <a:sym typeface="Gill Sans Light"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527041D-AA6C-4BD9-B1CB-1BA955B743A6}"/>
              </a:ext>
            </a:extLst>
          </p:cNvPr>
          <p:cNvSpPr>
            <a:spLocks noGrp="1" noChangeArrowheads="1"/>
          </p:cNvSpPr>
          <p:nvPr>
            <p:ph type="body" idx="1"/>
          </p:nvPr>
        </p:nvSpPr>
        <p:spPr/>
        <p:txBody>
          <a:bodyPr/>
          <a:lstStyle/>
          <a:p>
            <a:pPr marL="0" indent="0" eaLnBrk="1">
              <a:buClr>
                <a:srgbClr val="525252"/>
              </a:buClr>
              <a:defRPr/>
            </a:pPr>
            <a:r>
              <a:rPr lang="en-US" dirty="0">
                <a:solidFill>
                  <a:srgbClr val="525252"/>
                </a:solidFill>
                <a:ea typeface="+mn-ea"/>
                <a:sym typeface="Gill Sans Light" charset="0"/>
              </a:rPr>
              <a:t>Steel Sculpture by Steve Lohman</a:t>
            </a:r>
            <a:endParaRPr lang="en-US" dirty="0">
              <a:ea typeface="+mn-ea"/>
              <a:sym typeface="Gill Sans Light" charset="0"/>
            </a:endParaRPr>
          </a:p>
        </p:txBody>
      </p:sp>
      <p:pic>
        <p:nvPicPr>
          <p:cNvPr id="6146" name="Picture 2" descr="image.png">
            <a:extLst>
              <a:ext uri="{FF2B5EF4-FFF2-40B4-BE49-F238E27FC236}">
                <a16:creationId xmlns:a16="http://schemas.microsoft.com/office/drawing/2014/main" id="{15CC53DC-8D4A-433B-A0B5-155A6DB6C29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54400" y="197631"/>
            <a:ext cx="5943600" cy="77870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2F2814BD-C72E-4802-84FF-D37563D7F7B6}"/>
              </a:ext>
            </a:extLst>
          </p:cNvPr>
          <p:cNvSpPr>
            <a:spLocks noGrp="1" noChangeArrowheads="1"/>
          </p:cNvSpPr>
          <p:nvPr>
            <p:ph type="body" idx="1"/>
          </p:nvPr>
        </p:nvSpPr>
        <p:spPr>
          <a:xfrm>
            <a:off x="355600" y="8636000"/>
            <a:ext cx="12293600" cy="1206500"/>
          </a:xfrm>
        </p:spPr>
        <p:txBody>
          <a:bodyPr/>
          <a:lstStyle/>
          <a:p>
            <a:pPr marL="0" indent="0" eaLnBrk="1">
              <a:buClr>
                <a:srgbClr val="525252"/>
              </a:buClr>
              <a:defRPr/>
            </a:pPr>
            <a:r>
              <a:rPr lang="en-US" dirty="0">
                <a:solidFill>
                  <a:srgbClr val="525252"/>
                </a:solidFill>
                <a:ea typeface="+mn-ea"/>
                <a:sym typeface="Gill Sans Light" charset="0"/>
              </a:rPr>
              <a:t>Geoff Slater One-Line Painting</a:t>
            </a:r>
            <a:endParaRPr lang="en-US" dirty="0">
              <a:ea typeface="+mn-ea"/>
              <a:sym typeface="Gill Sans Light" charset="0"/>
            </a:endParaRPr>
          </a:p>
        </p:txBody>
      </p:sp>
      <p:pic>
        <p:nvPicPr>
          <p:cNvPr id="8194" name="Picture 2" descr="image.png">
            <a:extLst>
              <a:ext uri="{FF2B5EF4-FFF2-40B4-BE49-F238E27FC236}">
                <a16:creationId xmlns:a16="http://schemas.microsoft.com/office/drawing/2014/main" id="{8C61E1C4-3B37-46A1-B4A8-2DDFBA023F8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7400" y="304800"/>
            <a:ext cx="11108267" cy="833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png">
            <a:extLst>
              <a:ext uri="{FF2B5EF4-FFF2-40B4-BE49-F238E27FC236}">
                <a16:creationId xmlns:a16="http://schemas.microsoft.com/office/drawing/2014/main" id="{6FF786AC-0E46-414A-AC71-030F7832DB7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9533" y="381000"/>
            <a:ext cx="11887200" cy="891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9B01628-D820-46C4-B662-2D9715D4557E}"/>
              </a:ext>
            </a:extLst>
          </p:cNvPr>
          <p:cNvSpPr>
            <a:spLocks noGrp="1" noChangeArrowheads="1"/>
          </p:cNvSpPr>
          <p:nvPr>
            <p:ph type="body" idx="1"/>
          </p:nvPr>
        </p:nvSpPr>
        <p:spPr>
          <a:xfrm>
            <a:off x="355600" y="8623300"/>
            <a:ext cx="12293600" cy="1206500"/>
          </a:xfrm>
        </p:spPr>
        <p:txBody>
          <a:bodyPr/>
          <a:lstStyle/>
          <a:p>
            <a:pPr marL="0" indent="0" eaLnBrk="1">
              <a:buClr>
                <a:srgbClr val="525252"/>
              </a:buClr>
              <a:defRPr/>
            </a:pPr>
            <a:r>
              <a:rPr lang="en-US" dirty="0">
                <a:solidFill>
                  <a:srgbClr val="525252"/>
                </a:solidFill>
                <a:ea typeface="+mn-ea"/>
                <a:sym typeface="Gill Sans Light" charset="0"/>
              </a:rPr>
              <a:t>What Do You See?</a:t>
            </a:r>
            <a:endParaRPr lang="en-US" dirty="0">
              <a:ea typeface="+mn-ea"/>
              <a:sym typeface="Gill Sans Light" charset="0"/>
            </a:endParaRPr>
          </a:p>
        </p:txBody>
      </p:sp>
      <p:pic>
        <p:nvPicPr>
          <p:cNvPr id="12290" name="Picture 2" descr="image.png">
            <a:extLst>
              <a:ext uri="{FF2B5EF4-FFF2-40B4-BE49-F238E27FC236}">
                <a16:creationId xmlns:a16="http://schemas.microsoft.com/office/drawing/2014/main" id="{C29ABA7F-C88B-40FF-9DB3-D84926EE167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49600" y="246791"/>
            <a:ext cx="6477000" cy="83796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png">
            <a:extLst>
              <a:ext uri="{FF2B5EF4-FFF2-40B4-BE49-F238E27FC236}">
                <a16:creationId xmlns:a16="http://schemas.microsoft.com/office/drawing/2014/main" id="{10A784D4-9D6B-40C0-9E08-6391F4E32E7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51450" y="3262313"/>
            <a:ext cx="2481263" cy="3211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png">
            <a:extLst>
              <a:ext uri="{FF2B5EF4-FFF2-40B4-BE49-F238E27FC236}">
                <a16:creationId xmlns:a16="http://schemas.microsoft.com/office/drawing/2014/main" id="{528D5416-8C4B-4414-802E-EFDE4D9EED8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8278" y="838200"/>
            <a:ext cx="12515222" cy="807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a:extLst>
              <a:ext uri="{FF2B5EF4-FFF2-40B4-BE49-F238E27FC236}">
                <a16:creationId xmlns:a16="http://schemas.microsoft.com/office/drawing/2014/main" id="{F6C9092C-8479-4DDC-8D2B-C75AA7A1C68D}"/>
              </a:ext>
            </a:extLst>
          </p:cNvPr>
          <p:cNvSpPr>
            <a:spLocks noChangeArrowheads="1"/>
          </p:cNvSpPr>
          <p:nvPr/>
        </p:nvSpPr>
        <p:spPr bwMode="auto">
          <a:xfrm>
            <a:off x="325438" y="217488"/>
            <a:ext cx="120284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a:defRPr sz="1200">
                <a:solidFill>
                  <a:srgbClr val="525252"/>
                </a:solidFill>
                <a:latin typeface="Gill Sans Light" pitchFamily="2" charset="0"/>
                <a:ea typeface="MS PGothic" panose="020B0600070205080204" pitchFamily="34" charset="-128"/>
                <a:sym typeface="Gill Sans Light" pitchFamily="2" charset="0"/>
              </a:defRPr>
            </a:lvl1pPr>
            <a:lvl2pPr marL="742950" indent="-285750" eaLnBrk="0">
              <a:defRPr sz="1200">
                <a:solidFill>
                  <a:srgbClr val="525252"/>
                </a:solidFill>
                <a:latin typeface="Gill Sans Light" pitchFamily="2" charset="0"/>
                <a:ea typeface="MS PGothic" panose="020B0600070205080204" pitchFamily="34" charset="-128"/>
                <a:sym typeface="Gill Sans Light" pitchFamily="2" charset="0"/>
              </a:defRPr>
            </a:lvl2pPr>
            <a:lvl3pPr marL="1143000" indent="-228600" eaLnBrk="0">
              <a:defRPr sz="1200">
                <a:solidFill>
                  <a:srgbClr val="525252"/>
                </a:solidFill>
                <a:latin typeface="Gill Sans Light" pitchFamily="2" charset="0"/>
                <a:ea typeface="MS PGothic" panose="020B0600070205080204" pitchFamily="34" charset="-128"/>
                <a:sym typeface="Gill Sans Light" pitchFamily="2" charset="0"/>
              </a:defRPr>
            </a:lvl3pPr>
            <a:lvl4pPr marL="1600200" indent="-228600" eaLnBrk="0">
              <a:defRPr sz="1200">
                <a:solidFill>
                  <a:srgbClr val="525252"/>
                </a:solidFill>
                <a:latin typeface="Gill Sans Light" pitchFamily="2" charset="0"/>
                <a:ea typeface="MS PGothic" panose="020B0600070205080204" pitchFamily="34" charset="-128"/>
                <a:sym typeface="Gill Sans Light" pitchFamily="2" charset="0"/>
              </a:defRPr>
            </a:lvl4pPr>
            <a:lvl5pPr marL="2057400" indent="-228600" eaLnBrk="0">
              <a:defRPr sz="1200">
                <a:solidFill>
                  <a:srgbClr val="525252"/>
                </a:solidFill>
                <a:latin typeface="Gill Sans Light" pitchFamily="2" charset="0"/>
                <a:ea typeface="MS PGothic" panose="020B0600070205080204" pitchFamily="34" charset="-128"/>
                <a:sym typeface="Gill Sans Light" pitchFamily="2" charset="0"/>
              </a:defRPr>
            </a:lvl5pPr>
            <a:lvl6pPr marL="25146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6pPr>
            <a:lvl7pPr marL="29718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7pPr>
            <a:lvl8pPr marL="34290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8pPr>
            <a:lvl9pPr marL="3886200" indent="-228600" eaLnBrk="0" fontAlgn="base" hangingPunct="0">
              <a:spcBef>
                <a:spcPct val="0"/>
              </a:spcBef>
              <a:spcAft>
                <a:spcPct val="0"/>
              </a:spcAft>
              <a:defRPr sz="1200">
                <a:solidFill>
                  <a:srgbClr val="525252"/>
                </a:solidFill>
                <a:latin typeface="Gill Sans Light" pitchFamily="2" charset="0"/>
                <a:ea typeface="MS PGothic" panose="020B0600070205080204" pitchFamily="34" charset="-128"/>
                <a:sym typeface="Gill Sans Light" pitchFamily="2" charset="0"/>
              </a:defRPr>
            </a:lvl9pPr>
          </a:lstStyle>
          <a:p>
            <a:pPr indent="0" algn="ctr" eaLnBrk="1"/>
            <a:r>
              <a:rPr lang="en-US" altLang="en-US" sz="4000" b="1" dirty="0"/>
              <a:t>Geometric Shapes:</a:t>
            </a:r>
            <a:r>
              <a:rPr lang="en-US" altLang="en-US" sz="4000" dirty="0"/>
              <a:t> shapes made with lines such as circles, triangles, or squares that have perfect, uniform measurements and don't often appear in nature. </a:t>
            </a:r>
          </a:p>
        </p:txBody>
      </p:sp>
      <p:pic>
        <p:nvPicPr>
          <p:cNvPr id="18434" name="Picture 6" descr="shapes-unit-18_01.jpg">
            <a:extLst>
              <a:ext uri="{FF2B5EF4-FFF2-40B4-BE49-F238E27FC236}">
                <a16:creationId xmlns:a16="http://schemas.microsoft.com/office/drawing/2014/main" id="{B4E082B9-EACC-482B-B563-D09BD99E4D5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66938" y="2709863"/>
            <a:ext cx="8761412"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
      <a:dk1>
        <a:srgbClr val="DCDEE0"/>
      </a:dk1>
      <a:lt1>
        <a:srgbClr val="525252"/>
      </a:lt1>
      <a:dk2>
        <a:srgbClr val="52002C"/>
      </a:dk2>
      <a:lt2>
        <a:srgbClr val="53585F"/>
      </a:lt2>
      <a:accent1>
        <a:srgbClr val="0365C0"/>
      </a:accent1>
      <a:accent2>
        <a:srgbClr val="00882B"/>
      </a:accent2>
      <a:accent3>
        <a:srgbClr val="B3AAAC"/>
      </a:accent3>
      <a:accent4>
        <a:srgbClr val="454545"/>
      </a:accent4>
      <a:accent5>
        <a:srgbClr val="AAB8DC"/>
      </a:accent5>
      <a:accent6>
        <a:srgbClr val="007B26"/>
      </a:accent6>
      <a:hlink>
        <a:srgbClr val="0000FF"/>
      </a:hlink>
      <a:folHlink>
        <a:srgbClr val="FF00FF"/>
      </a:folHlink>
    </a:clrScheme>
    <a:fontScheme name="Office Theme">
      <a:majorFont>
        <a:latin typeface="Gill Sans Light"/>
        <a:ea typeface="ＭＳ Ｐゴシック"/>
        <a:cs typeface="Gill Sans Light"/>
      </a:majorFont>
      <a:minorFont>
        <a:latin typeface="Gill Sans Light"/>
        <a:ea typeface="ＭＳ Ｐゴシック"/>
        <a:cs typeface="Gill Sans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F8785"/>
        </a:solidFill>
        <a:ln w="254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82588" marR="0" indent="0" algn="l" defTabSz="9144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525252"/>
            </a:solidFill>
            <a:effectLst/>
            <a:latin typeface="Gill Sans Light" charset="0"/>
            <a:ea typeface="ＭＳ Ｐゴシック" charset="0"/>
            <a:cs typeface="Gill Sans Light" charset="0"/>
            <a:sym typeface="Gill Sans Light" charset="0"/>
          </a:defRPr>
        </a:defPPr>
      </a:lstStyle>
    </a:spDef>
    <a:lnDef>
      <a:spPr bwMode="auto">
        <a:xfrm>
          <a:off x="0" y="0"/>
          <a:ext cx="1" cy="1"/>
        </a:xfrm>
        <a:custGeom>
          <a:avLst/>
          <a:gdLst/>
          <a:ahLst/>
          <a:cxnLst/>
          <a:rect l="0" t="0" r="0" b="0"/>
          <a:pathLst/>
        </a:custGeom>
        <a:solidFill>
          <a:srgbClr val="7F8785"/>
        </a:solidFill>
        <a:ln w="254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82588" marR="0" indent="0" algn="l" defTabSz="9144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525252"/>
            </a:solidFill>
            <a:effectLst/>
            <a:latin typeface="Gill Sans Light" charset="0"/>
            <a:ea typeface="ＭＳ Ｐゴシック" charset="0"/>
            <a:cs typeface="Gill Sans Light" charset="0"/>
            <a:sym typeface="Gill Sans Light" charset="0"/>
          </a:defRPr>
        </a:defPPr>
      </a:lstStyle>
    </a:lnDef>
  </a:objectDefaults>
  <a:extraClrSchemeLst/>
</a:theme>
</file>

<file path=ppt/theme/theme2.xml><?xml version="1.0" encoding="utf-8"?>
<a:theme xmlns:a="http://schemas.openxmlformats.org/drawingml/2006/main" name="1_Office Theme">
  <a:themeElements>
    <a:clrScheme name="">
      <a:dk1>
        <a:srgbClr val="DCDEE0"/>
      </a:dk1>
      <a:lt1>
        <a:srgbClr val="525252"/>
      </a:lt1>
      <a:dk2>
        <a:srgbClr val="52002C"/>
      </a:dk2>
      <a:lt2>
        <a:srgbClr val="53585F"/>
      </a:lt2>
      <a:accent1>
        <a:srgbClr val="0365C0"/>
      </a:accent1>
      <a:accent2>
        <a:srgbClr val="00882B"/>
      </a:accent2>
      <a:accent3>
        <a:srgbClr val="B3AAAC"/>
      </a:accent3>
      <a:accent4>
        <a:srgbClr val="454545"/>
      </a:accent4>
      <a:accent5>
        <a:srgbClr val="AAB8DC"/>
      </a:accent5>
      <a:accent6>
        <a:srgbClr val="007B26"/>
      </a:accent6>
      <a:hlink>
        <a:srgbClr val="0000FF"/>
      </a:hlink>
      <a:folHlink>
        <a:srgbClr val="FF00FF"/>
      </a:folHlink>
    </a:clrScheme>
    <a:fontScheme name="Office Theme">
      <a:majorFont>
        <a:latin typeface="Gill Sans Light"/>
        <a:ea typeface="ＭＳ Ｐゴシック"/>
        <a:cs typeface="Gill Sans Light"/>
      </a:majorFont>
      <a:minorFont>
        <a:latin typeface="Gill Sans Light"/>
        <a:ea typeface="ＭＳ Ｐゴシック"/>
        <a:cs typeface="Gill Sans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F8785"/>
        </a:solidFill>
        <a:ln w="254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82588" marR="0" indent="0" algn="l" defTabSz="9144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525252"/>
            </a:solidFill>
            <a:effectLst/>
            <a:latin typeface="Gill Sans Light" charset="0"/>
            <a:ea typeface="ＭＳ Ｐゴシック" charset="0"/>
            <a:cs typeface="Gill Sans Light" charset="0"/>
            <a:sym typeface="Gill Sans Light" charset="0"/>
          </a:defRPr>
        </a:defPPr>
      </a:lstStyle>
    </a:spDef>
    <a:lnDef>
      <a:spPr bwMode="auto">
        <a:xfrm>
          <a:off x="0" y="0"/>
          <a:ext cx="1" cy="1"/>
        </a:xfrm>
        <a:custGeom>
          <a:avLst/>
          <a:gdLst/>
          <a:ahLst/>
          <a:cxnLst/>
          <a:rect l="0" t="0" r="0" b="0"/>
          <a:pathLst/>
        </a:custGeom>
        <a:solidFill>
          <a:srgbClr val="7F8785"/>
        </a:solidFill>
        <a:ln w="254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82588" marR="0" indent="0" algn="l" defTabSz="9144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525252"/>
            </a:solidFill>
            <a:effectLst/>
            <a:latin typeface="Gill Sans Light" charset="0"/>
            <a:ea typeface="ＭＳ Ｐゴシック" charset="0"/>
            <a:cs typeface="Gill Sans Light" charset="0"/>
            <a:sym typeface="Gill Sans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2251</TotalTime>
  <Words>534</Words>
  <Application>Microsoft Office PowerPoint</Application>
  <PresentationFormat>Custom</PresentationFormat>
  <Paragraphs>45</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Rounded MT Bold</vt:lpstr>
      <vt:lpstr>Georgia</vt:lpstr>
      <vt:lpstr>Gill Sans Light</vt:lpstr>
      <vt:lpstr>Lucida Grande</vt:lpstr>
      <vt:lpstr>나눔손글씨 붓</vt:lpstr>
      <vt:lpstr>Office Theme</vt:lpstr>
      <vt:lpstr>1_Office Theme</vt:lpstr>
      <vt:lpstr>PowerPoint Presentation</vt:lpstr>
      <vt:lpstr>Continuous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Lines</dc:title>
  <dc:creator>Karen R</dc:creator>
  <cp:lastModifiedBy>Karen R</cp:lastModifiedBy>
  <cp:revision>6</cp:revision>
  <dcterms:modified xsi:type="dcterms:W3CDTF">2022-03-16T19:41:52Z</dcterms:modified>
</cp:coreProperties>
</file>