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76" d="100"/>
          <a:sy n="76" d="100"/>
        </p:scale>
        <p:origin x="23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3623-0C07-4BE7-AF59-0EE9D7818E5D}"/>
              </a:ext>
            </a:extLst>
          </p:cNvPr>
          <p:cNvSpPr>
            <a:spLocks noGrp="1"/>
          </p:cNvSpPr>
          <p:nvPr>
            <p:ph type="ctrTitle"/>
          </p:nvPr>
        </p:nvSpPr>
        <p:spPr/>
        <p:txBody>
          <a:bodyPr/>
          <a:lstStyle/>
          <a:p>
            <a:r>
              <a:rPr lang="en-US" dirty="0"/>
              <a:t>Hot Air Balloons</a:t>
            </a:r>
            <a:br>
              <a:rPr lang="en-US" dirty="0"/>
            </a:br>
            <a:r>
              <a:rPr lang="en-US" dirty="0"/>
              <a:t>		Class Project</a:t>
            </a:r>
          </a:p>
        </p:txBody>
      </p:sp>
      <p:sp>
        <p:nvSpPr>
          <p:cNvPr id="3" name="Subtitle 2">
            <a:extLst>
              <a:ext uri="{FF2B5EF4-FFF2-40B4-BE49-F238E27FC236}">
                <a16:creationId xmlns:a16="http://schemas.microsoft.com/office/drawing/2014/main" id="{07FF64AE-9D81-496F-8E3D-17CB9BC2D1A1}"/>
              </a:ext>
            </a:extLst>
          </p:cNvPr>
          <p:cNvSpPr>
            <a:spLocks noGrp="1"/>
          </p:cNvSpPr>
          <p:nvPr>
            <p:ph type="subTitle" idx="1"/>
          </p:nvPr>
        </p:nvSpPr>
        <p:spPr>
          <a:xfrm>
            <a:off x="684212" y="4032343"/>
            <a:ext cx="6400800" cy="1947333"/>
          </a:xfrm>
        </p:spPr>
        <p:txBody>
          <a:bodyPr>
            <a:normAutofit/>
          </a:bodyPr>
          <a:lstStyle/>
          <a:p>
            <a:r>
              <a:rPr lang="en-US" sz="3600" b="1" dirty="0"/>
              <a:t>Color</a:t>
            </a:r>
          </a:p>
        </p:txBody>
      </p:sp>
      <p:pic>
        <p:nvPicPr>
          <p:cNvPr id="5" name="Picture 4">
            <a:extLst>
              <a:ext uri="{FF2B5EF4-FFF2-40B4-BE49-F238E27FC236}">
                <a16:creationId xmlns:a16="http://schemas.microsoft.com/office/drawing/2014/main" id="{44D7FD80-06C5-4902-B0BA-756204B77CC4}"/>
              </a:ext>
            </a:extLst>
          </p:cNvPr>
          <p:cNvPicPr>
            <a:picLocks noChangeAspect="1"/>
          </p:cNvPicPr>
          <p:nvPr/>
        </p:nvPicPr>
        <p:blipFill>
          <a:blip r:embed="rId2"/>
          <a:stretch>
            <a:fillRect/>
          </a:stretch>
        </p:blipFill>
        <p:spPr>
          <a:xfrm>
            <a:off x="8277409" y="0"/>
            <a:ext cx="2899372" cy="6858000"/>
          </a:xfrm>
          <a:prstGeom prst="rect">
            <a:avLst/>
          </a:prstGeom>
        </p:spPr>
      </p:pic>
    </p:spTree>
    <p:extLst>
      <p:ext uri="{BB962C8B-B14F-4D97-AF65-F5344CB8AC3E}">
        <p14:creationId xmlns:p14="http://schemas.microsoft.com/office/powerpoint/2010/main" val="96312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1D04-E133-41CA-B00A-5C43A32093D8}"/>
              </a:ext>
            </a:extLst>
          </p:cNvPr>
          <p:cNvSpPr>
            <a:spLocks noGrp="1"/>
          </p:cNvSpPr>
          <p:nvPr>
            <p:ph type="title"/>
          </p:nvPr>
        </p:nvSpPr>
        <p:spPr>
          <a:xfrm>
            <a:off x="882995" y="529351"/>
            <a:ext cx="8534400" cy="1507067"/>
          </a:xfrm>
        </p:spPr>
        <p:txBody>
          <a:bodyPr/>
          <a:lstStyle/>
          <a:p>
            <a:r>
              <a:rPr lang="en-US" dirty="0"/>
              <a:t>Let’s talk about color</a:t>
            </a:r>
          </a:p>
        </p:txBody>
      </p:sp>
      <p:sp>
        <p:nvSpPr>
          <p:cNvPr id="3" name="Content Placeholder 2">
            <a:extLst>
              <a:ext uri="{FF2B5EF4-FFF2-40B4-BE49-F238E27FC236}">
                <a16:creationId xmlns:a16="http://schemas.microsoft.com/office/drawing/2014/main" id="{59FFB662-DCB5-4475-9C41-F2AA75EF5877}"/>
              </a:ext>
            </a:extLst>
          </p:cNvPr>
          <p:cNvSpPr>
            <a:spLocks noGrp="1"/>
          </p:cNvSpPr>
          <p:nvPr>
            <p:ph idx="1"/>
          </p:nvPr>
        </p:nvSpPr>
        <p:spPr>
          <a:xfrm>
            <a:off x="657707" y="2233642"/>
            <a:ext cx="7439371" cy="4089032"/>
          </a:xfrm>
        </p:spPr>
        <p:txBody>
          <a:bodyPr/>
          <a:lstStyle/>
          <a:p>
            <a:r>
              <a:rPr lang="en-US" dirty="0"/>
              <a:t>Modern artist now arrange color on a “Color Wheel.”  They can be very simple, showing the primary (red, yellow, blue) and secondary colors (orange, green, purple), or they can be very complicated, showing many different colors.  </a:t>
            </a:r>
          </a:p>
          <a:p>
            <a:endParaRPr lang="en-US" dirty="0"/>
          </a:p>
          <a:p>
            <a:r>
              <a:rPr lang="en-US" dirty="0"/>
              <a:t>We’re going to use the standard color wheel, which shows </a:t>
            </a:r>
            <a:r>
              <a:rPr lang="en-US" b="1" dirty="0"/>
              <a:t>primary</a:t>
            </a:r>
            <a:r>
              <a:rPr lang="en-US" dirty="0"/>
              <a:t> colors, </a:t>
            </a:r>
            <a:r>
              <a:rPr lang="en-US" b="1" dirty="0"/>
              <a:t>secondary</a:t>
            </a:r>
            <a:r>
              <a:rPr lang="en-US" dirty="0"/>
              <a:t> colors, and </a:t>
            </a:r>
            <a:r>
              <a:rPr lang="en-US" b="1" dirty="0"/>
              <a:t>tertiary</a:t>
            </a:r>
            <a:r>
              <a:rPr lang="en-US" dirty="0"/>
              <a:t> colors (made by mixing a primary color with the secondary color next to it- like red orange or blue green).</a:t>
            </a:r>
          </a:p>
          <a:p>
            <a:endParaRPr lang="en-US" dirty="0"/>
          </a:p>
          <a:p>
            <a:endParaRPr lang="en-US" dirty="0"/>
          </a:p>
        </p:txBody>
      </p:sp>
      <p:pic>
        <p:nvPicPr>
          <p:cNvPr id="5" name="Picture 4">
            <a:extLst>
              <a:ext uri="{FF2B5EF4-FFF2-40B4-BE49-F238E27FC236}">
                <a16:creationId xmlns:a16="http://schemas.microsoft.com/office/drawing/2014/main" id="{2D0E2428-B96F-471A-BD08-380A07F7B27E}"/>
              </a:ext>
            </a:extLst>
          </p:cNvPr>
          <p:cNvPicPr>
            <a:picLocks noChangeAspect="1"/>
          </p:cNvPicPr>
          <p:nvPr/>
        </p:nvPicPr>
        <p:blipFill>
          <a:blip r:embed="rId2"/>
          <a:stretch>
            <a:fillRect/>
          </a:stretch>
        </p:blipFill>
        <p:spPr>
          <a:xfrm>
            <a:off x="8279445" y="1237122"/>
            <a:ext cx="1263535" cy="1263535"/>
          </a:xfrm>
          <a:prstGeom prst="rect">
            <a:avLst/>
          </a:prstGeom>
        </p:spPr>
      </p:pic>
      <p:pic>
        <p:nvPicPr>
          <p:cNvPr id="7" name="Picture 6">
            <a:extLst>
              <a:ext uri="{FF2B5EF4-FFF2-40B4-BE49-F238E27FC236}">
                <a16:creationId xmlns:a16="http://schemas.microsoft.com/office/drawing/2014/main" id="{73F2FC95-CD15-4AC7-BFF0-8341C47AE080}"/>
              </a:ext>
            </a:extLst>
          </p:cNvPr>
          <p:cNvPicPr>
            <a:picLocks noChangeAspect="1"/>
          </p:cNvPicPr>
          <p:nvPr/>
        </p:nvPicPr>
        <p:blipFill rotWithShape="1">
          <a:blip r:embed="rId3"/>
          <a:srcRect t="13754"/>
          <a:stretch/>
        </p:blipFill>
        <p:spPr>
          <a:xfrm>
            <a:off x="10099008" y="1237121"/>
            <a:ext cx="1209997" cy="1263536"/>
          </a:xfrm>
          <a:prstGeom prst="rect">
            <a:avLst/>
          </a:prstGeom>
        </p:spPr>
      </p:pic>
      <p:pic>
        <p:nvPicPr>
          <p:cNvPr id="9" name="Picture 8">
            <a:extLst>
              <a:ext uri="{FF2B5EF4-FFF2-40B4-BE49-F238E27FC236}">
                <a16:creationId xmlns:a16="http://schemas.microsoft.com/office/drawing/2014/main" id="{7E1508E5-0893-4EEB-8B67-F591E1C265CA}"/>
              </a:ext>
            </a:extLst>
          </p:cNvPr>
          <p:cNvPicPr>
            <a:picLocks noChangeAspect="1"/>
          </p:cNvPicPr>
          <p:nvPr/>
        </p:nvPicPr>
        <p:blipFill>
          <a:blip r:embed="rId4"/>
          <a:stretch>
            <a:fillRect/>
          </a:stretch>
        </p:blipFill>
        <p:spPr>
          <a:xfrm>
            <a:off x="8279445" y="3094682"/>
            <a:ext cx="3029560" cy="3029560"/>
          </a:xfrm>
          <a:prstGeom prst="rect">
            <a:avLst/>
          </a:prstGeom>
        </p:spPr>
      </p:pic>
    </p:spTree>
    <p:extLst>
      <p:ext uri="{BB962C8B-B14F-4D97-AF65-F5344CB8AC3E}">
        <p14:creationId xmlns:p14="http://schemas.microsoft.com/office/powerpoint/2010/main" val="187227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FC375-9598-43BE-8670-180AE0CD556C}"/>
              </a:ext>
            </a:extLst>
          </p:cNvPr>
          <p:cNvSpPr>
            <a:spLocks noGrp="1"/>
          </p:cNvSpPr>
          <p:nvPr>
            <p:ph idx="1"/>
          </p:nvPr>
        </p:nvSpPr>
        <p:spPr>
          <a:xfrm>
            <a:off x="896246" y="3300706"/>
            <a:ext cx="8534400" cy="1961064"/>
          </a:xfrm>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989F6E0A-2ED3-4FF5-ABD6-A7750455C8F3}"/>
              </a:ext>
            </a:extLst>
          </p:cNvPr>
          <p:cNvPicPr>
            <a:picLocks noChangeAspect="1"/>
          </p:cNvPicPr>
          <p:nvPr/>
        </p:nvPicPr>
        <p:blipFill rotWithShape="1">
          <a:blip r:embed="rId2"/>
          <a:srcRect l="6981" t="-1" r="63923" b="47284"/>
          <a:stretch/>
        </p:blipFill>
        <p:spPr>
          <a:xfrm>
            <a:off x="896246" y="381396"/>
            <a:ext cx="1608415" cy="2099447"/>
          </a:xfrm>
          <a:prstGeom prst="rect">
            <a:avLst/>
          </a:prstGeom>
        </p:spPr>
      </p:pic>
      <p:pic>
        <p:nvPicPr>
          <p:cNvPr id="7" name="Picture 6">
            <a:extLst>
              <a:ext uri="{FF2B5EF4-FFF2-40B4-BE49-F238E27FC236}">
                <a16:creationId xmlns:a16="http://schemas.microsoft.com/office/drawing/2014/main" id="{57D91E11-7D40-4F4B-8E06-7DFAAF883C8A}"/>
              </a:ext>
            </a:extLst>
          </p:cNvPr>
          <p:cNvPicPr>
            <a:picLocks noChangeAspect="1"/>
          </p:cNvPicPr>
          <p:nvPr/>
        </p:nvPicPr>
        <p:blipFill rotWithShape="1">
          <a:blip r:embed="rId2"/>
          <a:srcRect l="36357" r="35521" b="50000"/>
          <a:stretch/>
        </p:blipFill>
        <p:spPr>
          <a:xfrm>
            <a:off x="9628483" y="2905172"/>
            <a:ext cx="1585258" cy="2030621"/>
          </a:xfrm>
          <a:prstGeom prst="rect">
            <a:avLst/>
          </a:prstGeom>
        </p:spPr>
      </p:pic>
      <p:pic>
        <p:nvPicPr>
          <p:cNvPr id="8" name="Content Placeholder 4">
            <a:extLst>
              <a:ext uri="{FF2B5EF4-FFF2-40B4-BE49-F238E27FC236}">
                <a16:creationId xmlns:a16="http://schemas.microsoft.com/office/drawing/2014/main" id="{1E76ADF6-BF38-4399-8A50-0842A492721C}"/>
              </a:ext>
            </a:extLst>
          </p:cNvPr>
          <p:cNvPicPr>
            <a:picLocks noChangeAspect="1"/>
          </p:cNvPicPr>
          <p:nvPr/>
        </p:nvPicPr>
        <p:blipFill rotWithShape="1">
          <a:blip r:embed="rId2"/>
          <a:srcRect l="64018" r="7267" b="49675"/>
          <a:stretch/>
        </p:blipFill>
        <p:spPr>
          <a:xfrm>
            <a:off x="919403" y="4344859"/>
            <a:ext cx="1585258" cy="2001674"/>
          </a:xfrm>
          <a:prstGeom prst="rect">
            <a:avLst/>
          </a:prstGeom>
        </p:spPr>
      </p:pic>
      <p:sp>
        <p:nvSpPr>
          <p:cNvPr id="9" name="TextBox 8">
            <a:extLst>
              <a:ext uri="{FF2B5EF4-FFF2-40B4-BE49-F238E27FC236}">
                <a16:creationId xmlns:a16="http://schemas.microsoft.com/office/drawing/2014/main" id="{B2F06C4D-E89C-457A-8D03-5539B1798C2B}"/>
              </a:ext>
            </a:extLst>
          </p:cNvPr>
          <p:cNvSpPr txBox="1"/>
          <p:nvPr/>
        </p:nvSpPr>
        <p:spPr>
          <a:xfrm>
            <a:off x="2610679" y="496221"/>
            <a:ext cx="6851374" cy="1477328"/>
          </a:xfrm>
          <a:prstGeom prst="rect">
            <a:avLst/>
          </a:prstGeom>
          <a:noFill/>
        </p:spPr>
        <p:txBody>
          <a:bodyPr wrap="square" rtlCol="0">
            <a:spAutoFit/>
          </a:bodyPr>
          <a:lstStyle/>
          <a:p>
            <a:r>
              <a:rPr lang="en-US" dirty="0"/>
              <a:t>Colors that are opposite from each other on the color wheel are called </a:t>
            </a:r>
            <a:r>
              <a:rPr lang="en-US" b="1" dirty="0"/>
              <a:t>Contrasting Colors</a:t>
            </a:r>
            <a:r>
              <a:rPr lang="en-US" dirty="0"/>
              <a:t>.  They always look good together.  That’s kind of  strange since one is a warm color and the other is a cool color.</a:t>
            </a:r>
          </a:p>
          <a:p>
            <a:endParaRPr lang="en-US" dirty="0"/>
          </a:p>
        </p:txBody>
      </p:sp>
      <p:sp>
        <p:nvSpPr>
          <p:cNvPr id="10" name="Rectangle 9">
            <a:extLst>
              <a:ext uri="{FF2B5EF4-FFF2-40B4-BE49-F238E27FC236}">
                <a16:creationId xmlns:a16="http://schemas.microsoft.com/office/drawing/2014/main" id="{AB1B8666-DBEC-4FAC-A94D-0F3FDD5F41A6}"/>
              </a:ext>
            </a:extLst>
          </p:cNvPr>
          <p:cNvSpPr/>
          <p:nvPr/>
        </p:nvSpPr>
        <p:spPr>
          <a:xfrm>
            <a:off x="2610679" y="2500188"/>
            <a:ext cx="6096000" cy="646331"/>
          </a:xfrm>
          <a:prstGeom prst="rect">
            <a:avLst/>
          </a:prstGeom>
        </p:spPr>
        <p:txBody>
          <a:bodyPr>
            <a:spAutoFit/>
          </a:bodyPr>
          <a:lstStyle/>
          <a:p>
            <a:r>
              <a:rPr lang="en-US" dirty="0"/>
              <a:t>But there’s some other color groupings that look good together.</a:t>
            </a:r>
          </a:p>
        </p:txBody>
      </p:sp>
      <p:sp>
        <p:nvSpPr>
          <p:cNvPr id="11" name="Rectangle 10">
            <a:extLst>
              <a:ext uri="{FF2B5EF4-FFF2-40B4-BE49-F238E27FC236}">
                <a16:creationId xmlns:a16="http://schemas.microsoft.com/office/drawing/2014/main" id="{061D2F8A-04E1-488F-8CD4-FFA9998FD923}"/>
              </a:ext>
            </a:extLst>
          </p:cNvPr>
          <p:cNvSpPr/>
          <p:nvPr/>
        </p:nvSpPr>
        <p:spPr>
          <a:xfrm>
            <a:off x="2610679" y="3772826"/>
            <a:ext cx="7142922" cy="2031325"/>
          </a:xfrm>
          <a:prstGeom prst="rect">
            <a:avLst/>
          </a:prstGeom>
        </p:spPr>
        <p:txBody>
          <a:bodyPr wrap="square">
            <a:spAutoFit/>
          </a:bodyPr>
          <a:lstStyle/>
          <a:p>
            <a:r>
              <a:rPr lang="en-US" b="1" dirty="0"/>
              <a:t>Analogous Colors </a:t>
            </a:r>
            <a:r>
              <a:rPr lang="en-US" dirty="0"/>
              <a:t>are three colors right next to each other.  They look great together.</a:t>
            </a:r>
          </a:p>
          <a:p>
            <a:endParaRPr lang="en-US" dirty="0"/>
          </a:p>
          <a:p>
            <a:endParaRPr lang="en-US" dirty="0"/>
          </a:p>
          <a:p>
            <a:endParaRPr lang="en-US" dirty="0"/>
          </a:p>
          <a:p>
            <a:r>
              <a:rPr lang="en-US" b="1" dirty="0"/>
              <a:t>Triadic Colors </a:t>
            </a:r>
            <a:r>
              <a:rPr lang="en-US" dirty="0"/>
              <a:t>are three colors that form a triangle on the color wheel.</a:t>
            </a:r>
          </a:p>
        </p:txBody>
      </p:sp>
    </p:spTree>
    <p:extLst>
      <p:ext uri="{BB962C8B-B14F-4D97-AF65-F5344CB8AC3E}">
        <p14:creationId xmlns:p14="http://schemas.microsoft.com/office/powerpoint/2010/main" val="47206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84CE-0912-4C67-8CFD-621F777BDA67}"/>
              </a:ext>
            </a:extLst>
          </p:cNvPr>
          <p:cNvSpPr>
            <a:spLocks noGrp="1"/>
          </p:cNvSpPr>
          <p:nvPr>
            <p:ph type="title"/>
          </p:nvPr>
        </p:nvSpPr>
        <p:spPr>
          <a:xfrm>
            <a:off x="2960138" y="342220"/>
            <a:ext cx="4447828" cy="1507067"/>
          </a:xfrm>
        </p:spPr>
        <p:txBody>
          <a:bodyPr>
            <a:normAutofit fontScale="90000"/>
          </a:bodyPr>
          <a:lstStyle/>
          <a:p>
            <a:br>
              <a:rPr lang="en-US" dirty="0"/>
            </a:br>
            <a:r>
              <a:rPr lang="en-US" dirty="0"/>
              <a:t>Vincent Van Gogh</a:t>
            </a:r>
          </a:p>
        </p:txBody>
      </p:sp>
      <p:pic>
        <p:nvPicPr>
          <p:cNvPr id="16" name="Content Placeholder 15">
            <a:extLst>
              <a:ext uri="{FF2B5EF4-FFF2-40B4-BE49-F238E27FC236}">
                <a16:creationId xmlns:a16="http://schemas.microsoft.com/office/drawing/2014/main" id="{A1EEEDED-7462-4C6E-9D9E-78F39B93F44D}"/>
              </a:ext>
            </a:extLst>
          </p:cNvPr>
          <p:cNvPicPr>
            <a:picLocks noGrp="1" noChangeAspect="1"/>
          </p:cNvPicPr>
          <p:nvPr>
            <p:ph idx="1"/>
          </p:nvPr>
        </p:nvPicPr>
        <p:blipFill>
          <a:blip r:embed="rId2"/>
          <a:stretch>
            <a:fillRect/>
          </a:stretch>
        </p:blipFill>
        <p:spPr>
          <a:xfrm>
            <a:off x="762622" y="477687"/>
            <a:ext cx="2095500" cy="2743200"/>
          </a:xfrm>
        </p:spPr>
      </p:pic>
      <p:sp>
        <p:nvSpPr>
          <p:cNvPr id="19" name="TextBox 18">
            <a:extLst>
              <a:ext uri="{FF2B5EF4-FFF2-40B4-BE49-F238E27FC236}">
                <a16:creationId xmlns:a16="http://schemas.microsoft.com/office/drawing/2014/main" id="{F31D6A3F-CF9E-4A38-8F6A-7E9A6E83E2BD}"/>
              </a:ext>
            </a:extLst>
          </p:cNvPr>
          <p:cNvSpPr txBox="1"/>
          <p:nvPr/>
        </p:nvSpPr>
        <p:spPr>
          <a:xfrm>
            <a:off x="3061253" y="1733949"/>
            <a:ext cx="7063408" cy="1754326"/>
          </a:xfrm>
          <a:prstGeom prst="rect">
            <a:avLst/>
          </a:prstGeom>
          <a:noFill/>
        </p:spPr>
        <p:txBody>
          <a:bodyPr wrap="square" rtlCol="0">
            <a:spAutoFit/>
          </a:bodyPr>
          <a:lstStyle/>
          <a:p>
            <a:r>
              <a:rPr lang="en-US" dirty="0"/>
              <a:t>Vincent Van Gogh was one of the most famous painters of all time.  He was an impressionist painter, meaning he didn’t try to make his painting look super real.  Instead he tried to give the impression of what he was looking at.  Most people know him for his Starry Night.  </a:t>
            </a:r>
          </a:p>
          <a:p>
            <a:endParaRPr lang="en-US" dirty="0"/>
          </a:p>
        </p:txBody>
      </p:sp>
      <p:pic>
        <p:nvPicPr>
          <p:cNvPr id="1032" name="Picture 8" descr="The Starry Night">
            <a:extLst>
              <a:ext uri="{FF2B5EF4-FFF2-40B4-BE49-F238E27FC236}">
                <a16:creationId xmlns:a16="http://schemas.microsoft.com/office/drawing/2014/main" id="{3627DD48-44B7-424C-B3CF-3F065940D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737" y="3183866"/>
            <a:ext cx="43243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D7EB862-8489-46E4-A692-7C835F8B498D}"/>
              </a:ext>
            </a:extLst>
          </p:cNvPr>
          <p:cNvSpPr/>
          <p:nvPr/>
        </p:nvSpPr>
        <p:spPr>
          <a:xfrm>
            <a:off x="762622" y="3873952"/>
            <a:ext cx="6096000" cy="1477328"/>
          </a:xfrm>
          <a:prstGeom prst="rect">
            <a:avLst/>
          </a:prstGeom>
        </p:spPr>
        <p:txBody>
          <a:bodyPr>
            <a:spAutoFit/>
          </a:bodyPr>
          <a:lstStyle/>
          <a:p>
            <a:r>
              <a:rPr lang="en-US" dirty="0"/>
              <a:t>But he created over 2,100 pieces of art, most created in the last two years of his life!  He was considered a failure and a madman.  But his use of color was truly groundbreaking.  He often used colors that other artists had not thought of using together.</a:t>
            </a:r>
          </a:p>
        </p:txBody>
      </p:sp>
    </p:spTree>
    <p:extLst>
      <p:ext uri="{BB962C8B-B14F-4D97-AF65-F5344CB8AC3E}">
        <p14:creationId xmlns:p14="http://schemas.microsoft.com/office/powerpoint/2010/main" val="343084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DF84CF-8186-44AA-871F-A97B561E1A88}"/>
              </a:ext>
            </a:extLst>
          </p:cNvPr>
          <p:cNvPicPr>
            <a:picLocks noChangeAspect="1"/>
          </p:cNvPicPr>
          <p:nvPr/>
        </p:nvPicPr>
        <p:blipFill>
          <a:blip r:embed="rId2"/>
          <a:stretch>
            <a:fillRect/>
          </a:stretch>
        </p:blipFill>
        <p:spPr>
          <a:xfrm>
            <a:off x="474150" y="621184"/>
            <a:ext cx="3028743" cy="3636765"/>
          </a:xfrm>
          <a:prstGeom prst="rect">
            <a:avLst/>
          </a:prstGeom>
        </p:spPr>
      </p:pic>
      <p:sp>
        <p:nvSpPr>
          <p:cNvPr id="17" name="TextBox 16">
            <a:extLst>
              <a:ext uri="{FF2B5EF4-FFF2-40B4-BE49-F238E27FC236}">
                <a16:creationId xmlns:a16="http://schemas.microsoft.com/office/drawing/2014/main" id="{93B452FB-9BC7-4F36-A179-09C3CD0074C1}"/>
              </a:ext>
            </a:extLst>
          </p:cNvPr>
          <p:cNvSpPr txBox="1"/>
          <p:nvPr/>
        </p:nvSpPr>
        <p:spPr>
          <a:xfrm>
            <a:off x="3750366" y="1674674"/>
            <a:ext cx="5208104" cy="1754326"/>
          </a:xfrm>
          <a:prstGeom prst="rect">
            <a:avLst/>
          </a:prstGeom>
          <a:noFill/>
        </p:spPr>
        <p:txBody>
          <a:bodyPr wrap="square" rtlCol="0">
            <a:spAutoFit/>
          </a:bodyPr>
          <a:lstStyle/>
          <a:p>
            <a:r>
              <a:rPr lang="en-US" dirty="0"/>
              <a:t>What are the two main colors you see in this picture?  Look at the color wheel.  What would those colors be called?</a:t>
            </a:r>
          </a:p>
          <a:p>
            <a:endParaRPr lang="en-US" dirty="0"/>
          </a:p>
          <a:p>
            <a:endParaRPr lang="en-US" dirty="0"/>
          </a:p>
          <a:p>
            <a:endParaRPr lang="en-US" dirty="0"/>
          </a:p>
        </p:txBody>
      </p:sp>
      <p:pic>
        <p:nvPicPr>
          <p:cNvPr id="2050" name="Picture 2" descr="Image result for color wheel">
            <a:extLst>
              <a:ext uri="{FF2B5EF4-FFF2-40B4-BE49-F238E27FC236}">
                <a16:creationId xmlns:a16="http://schemas.microsoft.com/office/drawing/2014/main" id="{9010A595-D974-4AC9-AC53-67F3672154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97" r="10786"/>
          <a:stretch/>
        </p:blipFill>
        <p:spPr bwMode="auto">
          <a:xfrm>
            <a:off x="7761627" y="3017937"/>
            <a:ext cx="2393685" cy="2334051"/>
          </a:xfrm>
          <a:prstGeom prst="rect">
            <a:avLst/>
          </a:prstGeom>
          <a:noFill/>
          <a:extLst>
            <a:ext uri="{909E8E84-426E-40DD-AFC4-6F175D3DCCD1}">
              <a14:hiddenFill xmlns:a14="http://schemas.microsoft.com/office/drawing/2010/main">
                <a:solidFill>
                  <a:srgbClr val="FFFFFF"/>
                </a:solidFill>
              </a14:hiddenFill>
            </a:ext>
          </a:extLst>
        </p:spPr>
      </p:pic>
      <p:pic>
        <p:nvPicPr>
          <p:cNvPr id="20" name="Content Placeholder 19">
            <a:extLst>
              <a:ext uri="{FF2B5EF4-FFF2-40B4-BE49-F238E27FC236}">
                <a16:creationId xmlns:a16="http://schemas.microsoft.com/office/drawing/2014/main" id="{2E38C90F-8619-4247-B877-D120ABBEA686}"/>
              </a:ext>
            </a:extLst>
          </p:cNvPr>
          <p:cNvPicPr>
            <a:picLocks noGrp="1" noChangeAspect="1"/>
          </p:cNvPicPr>
          <p:nvPr>
            <p:ph idx="1"/>
          </p:nvPr>
        </p:nvPicPr>
        <p:blipFill>
          <a:blip r:embed="rId4"/>
          <a:stretch>
            <a:fillRect/>
          </a:stretch>
        </p:blipFill>
        <p:spPr>
          <a:xfrm>
            <a:off x="3856383" y="3017937"/>
            <a:ext cx="3057192" cy="3556925"/>
          </a:xfrm>
        </p:spPr>
      </p:pic>
      <p:sp>
        <p:nvSpPr>
          <p:cNvPr id="22" name="Title 1">
            <a:extLst>
              <a:ext uri="{FF2B5EF4-FFF2-40B4-BE49-F238E27FC236}">
                <a16:creationId xmlns:a16="http://schemas.microsoft.com/office/drawing/2014/main" id="{3510B0C3-BE33-4B02-98FA-BD19A82B879E}"/>
              </a:ext>
            </a:extLst>
          </p:cNvPr>
          <p:cNvSpPr>
            <a:spLocks noGrp="1"/>
          </p:cNvSpPr>
          <p:nvPr>
            <p:ph type="title"/>
          </p:nvPr>
        </p:nvSpPr>
        <p:spPr>
          <a:xfrm>
            <a:off x="3750366" y="206880"/>
            <a:ext cx="8534400" cy="1507067"/>
          </a:xfrm>
        </p:spPr>
        <p:txBody>
          <a:bodyPr/>
          <a:lstStyle/>
          <a:p>
            <a:r>
              <a:rPr lang="en-US" dirty="0"/>
              <a:t>Paintings by Van Gogh</a:t>
            </a:r>
          </a:p>
        </p:txBody>
      </p:sp>
      <p:cxnSp>
        <p:nvCxnSpPr>
          <p:cNvPr id="23" name="Straight Connector 22">
            <a:extLst>
              <a:ext uri="{FF2B5EF4-FFF2-40B4-BE49-F238E27FC236}">
                <a16:creationId xmlns:a16="http://schemas.microsoft.com/office/drawing/2014/main" id="{D7C9B7F2-BD7D-4153-A7AC-AA3CF8CE2621}"/>
              </a:ext>
            </a:extLst>
          </p:cNvPr>
          <p:cNvCxnSpPr/>
          <p:nvPr/>
        </p:nvCxnSpPr>
        <p:spPr>
          <a:xfrm flipV="1">
            <a:off x="8488016" y="3919918"/>
            <a:ext cx="940905" cy="530087"/>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CA1EF616-D58D-4698-839E-98EEEB6ACC7D}"/>
              </a:ext>
            </a:extLst>
          </p:cNvPr>
          <p:cNvSpPr txBox="1"/>
          <p:nvPr/>
        </p:nvSpPr>
        <p:spPr>
          <a:xfrm>
            <a:off x="8326426" y="6228522"/>
            <a:ext cx="3057192" cy="369332"/>
          </a:xfrm>
          <a:prstGeom prst="rect">
            <a:avLst/>
          </a:prstGeom>
          <a:noFill/>
        </p:spPr>
        <p:txBody>
          <a:bodyPr wrap="square" rtlCol="0">
            <a:spAutoFit/>
          </a:bodyPr>
          <a:lstStyle/>
          <a:p>
            <a:r>
              <a:rPr lang="en-US" dirty="0"/>
              <a:t>Complementary Colors</a:t>
            </a:r>
          </a:p>
        </p:txBody>
      </p:sp>
    </p:spTree>
    <p:extLst>
      <p:ext uri="{BB962C8B-B14F-4D97-AF65-F5344CB8AC3E}">
        <p14:creationId xmlns:p14="http://schemas.microsoft.com/office/powerpoint/2010/main" val="263793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671325-31BF-4A30-87D2-389C208D7A55}"/>
              </a:ext>
            </a:extLst>
          </p:cNvPr>
          <p:cNvSpPr>
            <a:spLocks noGrp="1"/>
          </p:cNvSpPr>
          <p:nvPr>
            <p:ph idx="1"/>
          </p:nvPr>
        </p:nvSpPr>
        <p:spPr>
          <a:xfrm>
            <a:off x="7479415" y="1175859"/>
            <a:ext cx="3767845" cy="1455163"/>
          </a:xfrm>
        </p:spPr>
        <p:txBody>
          <a:bodyPr/>
          <a:lstStyle/>
          <a:p>
            <a:r>
              <a:rPr lang="en-US" dirty="0"/>
              <a:t>What are the main colors you see in this picture?  Remember what that is called?</a:t>
            </a:r>
          </a:p>
        </p:txBody>
      </p:sp>
      <p:pic>
        <p:nvPicPr>
          <p:cNvPr id="4" name="Picture 2" descr="Image result for color wheel">
            <a:extLst>
              <a:ext uri="{FF2B5EF4-FFF2-40B4-BE49-F238E27FC236}">
                <a16:creationId xmlns:a16="http://schemas.microsoft.com/office/drawing/2014/main" id="{40C2591B-E908-4040-8A60-3CCFDEA1F0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97" r="10786"/>
          <a:stretch/>
        </p:blipFill>
        <p:spPr bwMode="auto">
          <a:xfrm>
            <a:off x="4713626" y="647233"/>
            <a:ext cx="2393685" cy="233405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12">
            <a:extLst>
              <a:ext uri="{FF2B5EF4-FFF2-40B4-BE49-F238E27FC236}">
                <a16:creationId xmlns:a16="http://schemas.microsoft.com/office/drawing/2014/main" id="{69FF5123-433D-48E2-9B29-900D0708A521}"/>
              </a:ext>
            </a:extLst>
          </p:cNvPr>
          <p:cNvPicPr>
            <a:picLocks noChangeAspect="1"/>
          </p:cNvPicPr>
          <p:nvPr/>
        </p:nvPicPr>
        <p:blipFill>
          <a:blip r:embed="rId3"/>
          <a:stretch>
            <a:fillRect/>
          </a:stretch>
        </p:blipFill>
        <p:spPr>
          <a:xfrm>
            <a:off x="684213" y="490113"/>
            <a:ext cx="3767844" cy="2937138"/>
          </a:xfrm>
          <a:prstGeom prst="rect">
            <a:avLst/>
          </a:prstGeom>
        </p:spPr>
      </p:pic>
      <p:pic>
        <p:nvPicPr>
          <p:cNvPr id="6" name="Picture 2" descr="Image result for color wheel">
            <a:extLst>
              <a:ext uri="{FF2B5EF4-FFF2-40B4-BE49-F238E27FC236}">
                <a16:creationId xmlns:a16="http://schemas.microsoft.com/office/drawing/2014/main" id="{CABB0BCB-F4DA-4738-A51A-8C9F9D1A5B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97" r="10786"/>
          <a:stretch/>
        </p:blipFill>
        <p:spPr bwMode="auto">
          <a:xfrm>
            <a:off x="6500194" y="4011950"/>
            <a:ext cx="2393685" cy="23340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6837638-5044-47E8-BF34-6E0C04FDB39C}"/>
              </a:ext>
            </a:extLst>
          </p:cNvPr>
          <p:cNvCxnSpPr>
            <a:cxnSpLocks/>
          </p:cNvCxnSpPr>
          <p:nvPr/>
        </p:nvCxnSpPr>
        <p:spPr>
          <a:xfrm>
            <a:off x="10528853" y="2044012"/>
            <a:ext cx="0" cy="0"/>
          </a:xfrm>
          <a:prstGeom prst="line">
            <a:avLst/>
          </a:prstGeom>
        </p:spPr>
        <p:style>
          <a:lnRef idx="3">
            <a:schemeClr val="dk1"/>
          </a:lnRef>
          <a:fillRef idx="0">
            <a:schemeClr val="dk1"/>
          </a:fillRef>
          <a:effectRef idx="2">
            <a:schemeClr val="dk1"/>
          </a:effectRef>
          <a:fontRef idx="minor">
            <a:schemeClr val="tx1"/>
          </a:fontRef>
        </p:style>
      </p:cxnSp>
      <p:pic>
        <p:nvPicPr>
          <p:cNvPr id="20" name="Picture 19">
            <a:extLst>
              <a:ext uri="{FF2B5EF4-FFF2-40B4-BE49-F238E27FC236}">
                <a16:creationId xmlns:a16="http://schemas.microsoft.com/office/drawing/2014/main" id="{8C32A8F8-62EA-444B-B537-4EF506716802}"/>
              </a:ext>
            </a:extLst>
          </p:cNvPr>
          <p:cNvPicPr>
            <a:picLocks noChangeAspect="1"/>
          </p:cNvPicPr>
          <p:nvPr/>
        </p:nvPicPr>
        <p:blipFill>
          <a:blip r:embed="rId4"/>
          <a:stretch>
            <a:fillRect/>
          </a:stretch>
        </p:blipFill>
        <p:spPr>
          <a:xfrm>
            <a:off x="2464074" y="3741991"/>
            <a:ext cx="3446395" cy="2741451"/>
          </a:xfrm>
          <a:prstGeom prst="rect">
            <a:avLst/>
          </a:prstGeom>
        </p:spPr>
      </p:pic>
      <p:sp>
        <p:nvSpPr>
          <p:cNvPr id="23" name="Flowchart: Connector 22">
            <a:extLst>
              <a:ext uri="{FF2B5EF4-FFF2-40B4-BE49-F238E27FC236}">
                <a16:creationId xmlns:a16="http://schemas.microsoft.com/office/drawing/2014/main" id="{D1C1BDF2-7FA5-4B0D-9320-B14B59C61D86}"/>
              </a:ext>
            </a:extLst>
          </p:cNvPr>
          <p:cNvSpPr/>
          <p:nvPr/>
        </p:nvSpPr>
        <p:spPr>
          <a:xfrm>
            <a:off x="6407426" y="1417982"/>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23C712B1-4685-47B5-9B8C-B83FFC168CBE}"/>
              </a:ext>
            </a:extLst>
          </p:cNvPr>
          <p:cNvSpPr/>
          <p:nvPr/>
        </p:nvSpPr>
        <p:spPr>
          <a:xfrm>
            <a:off x="6566456" y="1747996"/>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B07E4A0E-730D-450A-A0F5-AD3D91391E9C}"/>
              </a:ext>
            </a:extLst>
          </p:cNvPr>
          <p:cNvSpPr/>
          <p:nvPr/>
        </p:nvSpPr>
        <p:spPr>
          <a:xfrm>
            <a:off x="6500194" y="2128349"/>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D5A6DD9E-2046-4BC7-B448-7F783AC84537}"/>
              </a:ext>
            </a:extLst>
          </p:cNvPr>
          <p:cNvSpPr/>
          <p:nvPr/>
        </p:nvSpPr>
        <p:spPr>
          <a:xfrm>
            <a:off x="6934201" y="5531054"/>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38D6F8F1-A9DE-4993-976F-395BA2143383}"/>
              </a:ext>
            </a:extLst>
          </p:cNvPr>
          <p:cNvSpPr/>
          <p:nvPr/>
        </p:nvSpPr>
        <p:spPr>
          <a:xfrm>
            <a:off x="6801678" y="5112716"/>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F583B7C2-E4EE-45A8-9C5A-E05617A2604B}"/>
              </a:ext>
            </a:extLst>
          </p:cNvPr>
          <p:cNvSpPr/>
          <p:nvPr/>
        </p:nvSpPr>
        <p:spPr>
          <a:xfrm>
            <a:off x="6884505" y="4719152"/>
            <a:ext cx="99392" cy="781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27D38E9-070C-4712-9E94-18B253D9DC5F}"/>
              </a:ext>
            </a:extLst>
          </p:cNvPr>
          <p:cNvCxnSpPr>
            <a:cxnSpLocks/>
          </p:cNvCxnSpPr>
          <p:nvPr/>
        </p:nvCxnSpPr>
        <p:spPr>
          <a:xfrm flipV="1">
            <a:off x="8733858" y="2584174"/>
            <a:ext cx="4014733" cy="4731026"/>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EA11B0C-C5DA-4410-AEB0-791B88321B6B}"/>
              </a:ext>
            </a:extLst>
          </p:cNvPr>
          <p:cNvSpPr/>
          <p:nvPr/>
        </p:nvSpPr>
        <p:spPr>
          <a:xfrm>
            <a:off x="9409384" y="6161335"/>
            <a:ext cx="2222083" cy="369332"/>
          </a:xfrm>
          <a:prstGeom prst="rect">
            <a:avLst/>
          </a:prstGeom>
        </p:spPr>
        <p:txBody>
          <a:bodyPr wrap="none">
            <a:spAutoFit/>
          </a:bodyPr>
          <a:lstStyle/>
          <a:p>
            <a:r>
              <a:rPr lang="en-US" b="1" dirty="0"/>
              <a:t>Analogous Colors </a:t>
            </a:r>
            <a:endParaRPr lang="en-US" dirty="0"/>
          </a:p>
        </p:txBody>
      </p:sp>
    </p:spTree>
    <p:extLst>
      <p:ext uri="{BB962C8B-B14F-4D97-AF65-F5344CB8AC3E}">
        <p14:creationId xmlns:p14="http://schemas.microsoft.com/office/powerpoint/2010/main" val="63769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283E65D-FE41-4785-ADED-EC08AD25A3A7}"/>
              </a:ext>
            </a:extLst>
          </p:cNvPr>
          <p:cNvPicPr>
            <a:picLocks noGrp="1" noChangeAspect="1"/>
          </p:cNvPicPr>
          <p:nvPr>
            <p:ph idx="1"/>
          </p:nvPr>
        </p:nvPicPr>
        <p:blipFill>
          <a:blip r:embed="rId2"/>
          <a:stretch>
            <a:fillRect/>
          </a:stretch>
        </p:blipFill>
        <p:spPr>
          <a:xfrm>
            <a:off x="975758" y="453931"/>
            <a:ext cx="2404475" cy="3548225"/>
          </a:xfrm>
        </p:spPr>
      </p:pic>
      <p:pic>
        <p:nvPicPr>
          <p:cNvPr id="8" name="Picture 2" descr="Image result for color wheel">
            <a:extLst>
              <a:ext uri="{FF2B5EF4-FFF2-40B4-BE49-F238E27FC236}">
                <a16:creationId xmlns:a16="http://schemas.microsoft.com/office/drawing/2014/main" id="{069BBAD3-F802-4E70-8C5E-CD4DDE21E4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97" r="10786"/>
          <a:stretch/>
        </p:blipFill>
        <p:spPr bwMode="auto">
          <a:xfrm>
            <a:off x="3943997" y="705723"/>
            <a:ext cx="2393685" cy="2334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olor wheel">
            <a:extLst>
              <a:ext uri="{FF2B5EF4-FFF2-40B4-BE49-F238E27FC236}">
                <a16:creationId xmlns:a16="http://schemas.microsoft.com/office/drawing/2014/main" id="{88F69F37-B13A-4803-95FA-D4CE1FC80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97" r="10786"/>
          <a:stretch/>
        </p:blipFill>
        <p:spPr bwMode="auto">
          <a:xfrm>
            <a:off x="7115240" y="3922666"/>
            <a:ext cx="2393685" cy="2334051"/>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Connector 11">
            <a:extLst>
              <a:ext uri="{FF2B5EF4-FFF2-40B4-BE49-F238E27FC236}">
                <a16:creationId xmlns:a16="http://schemas.microsoft.com/office/drawing/2014/main" id="{BB70BEF4-38B5-4B63-97C6-71DF80804D1F}"/>
              </a:ext>
            </a:extLst>
          </p:cNvPr>
          <p:cNvSpPr/>
          <p:nvPr/>
        </p:nvSpPr>
        <p:spPr>
          <a:xfrm>
            <a:off x="4691273" y="2413574"/>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DBDCFA0-47B2-419A-B46B-6B1E0027AAFF}"/>
              </a:ext>
            </a:extLst>
          </p:cNvPr>
          <p:cNvSpPr/>
          <p:nvPr/>
        </p:nvSpPr>
        <p:spPr>
          <a:xfrm>
            <a:off x="4737654" y="1268099"/>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00256421-8946-4B5E-A3D4-6F1F7EBBA57B}"/>
              </a:ext>
            </a:extLst>
          </p:cNvPr>
          <p:cNvSpPr/>
          <p:nvPr/>
        </p:nvSpPr>
        <p:spPr>
          <a:xfrm>
            <a:off x="5731569" y="1806486"/>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DCBEB5C9-3AE6-439B-BB9E-C0CABEDDE1D0}"/>
              </a:ext>
            </a:extLst>
          </p:cNvPr>
          <p:cNvSpPr/>
          <p:nvPr/>
        </p:nvSpPr>
        <p:spPr>
          <a:xfrm>
            <a:off x="8753065" y="5244297"/>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6960FD91-2558-41BF-AA29-816206D1BBB0}"/>
              </a:ext>
            </a:extLst>
          </p:cNvPr>
          <p:cNvSpPr/>
          <p:nvPr/>
        </p:nvSpPr>
        <p:spPr>
          <a:xfrm>
            <a:off x="7755246" y="5310559"/>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04DD22D2-D91C-4C31-8ED2-2A128052152A}"/>
              </a:ext>
            </a:extLst>
          </p:cNvPr>
          <p:cNvSpPr/>
          <p:nvPr/>
        </p:nvSpPr>
        <p:spPr>
          <a:xfrm>
            <a:off x="8179559" y="4403731"/>
            <a:ext cx="132523" cy="132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E02003E-A58A-44E9-8C6F-A8F991CE8523}"/>
              </a:ext>
            </a:extLst>
          </p:cNvPr>
          <p:cNvPicPr>
            <a:picLocks noChangeAspect="1"/>
          </p:cNvPicPr>
          <p:nvPr/>
        </p:nvPicPr>
        <p:blipFill>
          <a:blip r:embed="rId4"/>
          <a:stretch>
            <a:fillRect/>
          </a:stretch>
        </p:blipFill>
        <p:spPr>
          <a:xfrm>
            <a:off x="3750474" y="3818227"/>
            <a:ext cx="3118751" cy="2497486"/>
          </a:xfrm>
          <a:prstGeom prst="rect">
            <a:avLst/>
          </a:prstGeom>
        </p:spPr>
      </p:pic>
      <p:sp>
        <p:nvSpPr>
          <p:cNvPr id="23" name="Rectangle 22">
            <a:extLst>
              <a:ext uri="{FF2B5EF4-FFF2-40B4-BE49-F238E27FC236}">
                <a16:creationId xmlns:a16="http://schemas.microsoft.com/office/drawing/2014/main" id="{5CEB92FA-6B00-44B6-9AD7-B20670591BF5}"/>
              </a:ext>
            </a:extLst>
          </p:cNvPr>
          <p:cNvSpPr/>
          <p:nvPr/>
        </p:nvSpPr>
        <p:spPr>
          <a:xfrm>
            <a:off x="9754940" y="5887385"/>
            <a:ext cx="1752403" cy="369332"/>
          </a:xfrm>
          <a:prstGeom prst="rect">
            <a:avLst/>
          </a:prstGeom>
        </p:spPr>
        <p:txBody>
          <a:bodyPr wrap="none">
            <a:spAutoFit/>
          </a:bodyPr>
          <a:lstStyle/>
          <a:p>
            <a:r>
              <a:rPr lang="en-US" b="1" dirty="0"/>
              <a:t>Triadic Colors </a:t>
            </a:r>
            <a:endParaRPr lang="en-US" dirty="0"/>
          </a:p>
        </p:txBody>
      </p:sp>
      <p:sp>
        <p:nvSpPr>
          <p:cNvPr id="24" name="TextBox 23">
            <a:extLst>
              <a:ext uri="{FF2B5EF4-FFF2-40B4-BE49-F238E27FC236}">
                <a16:creationId xmlns:a16="http://schemas.microsoft.com/office/drawing/2014/main" id="{FD3F8B39-10C6-4BF4-A051-81ED6A72E372}"/>
              </a:ext>
            </a:extLst>
          </p:cNvPr>
          <p:cNvSpPr txBox="1"/>
          <p:nvPr/>
        </p:nvSpPr>
        <p:spPr>
          <a:xfrm>
            <a:off x="6869225" y="1007165"/>
            <a:ext cx="4638118" cy="1477328"/>
          </a:xfrm>
          <a:prstGeom prst="rect">
            <a:avLst/>
          </a:prstGeom>
          <a:noFill/>
        </p:spPr>
        <p:txBody>
          <a:bodyPr wrap="square" rtlCol="0">
            <a:spAutoFit/>
          </a:bodyPr>
          <a:lstStyle/>
          <a:p>
            <a:r>
              <a:rPr lang="en-US" dirty="0"/>
              <a:t>Remember what three colors in a triangle is called?  Notice how those three colors really make each other pop on the page?  Your eye really likes how the colors interact with each other.</a:t>
            </a:r>
          </a:p>
        </p:txBody>
      </p:sp>
    </p:spTree>
    <p:extLst>
      <p:ext uri="{BB962C8B-B14F-4D97-AF65-F5344CB8AC3E}">
        <p14:creationId xmlns:p14="http://schemas.microsoft.com/office/powerpoint/2010/main" val="426630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A48F-8253-49C1-9C4A-27212139DADF}"/>
              </a:ext>
            </a:extLst>
          </p:cNvPr>
          <p:cNvSpPr>
            <a:spLocks noGrp="1"/>
          </p:cNvSpPr>
          <p:nvPr>
            <p:ph type="title"/>
          </p:nvPr>
        </p:nvSpPr>
        <p:spPr>
          <a:xfrm>
            <a:off x="776977" y="365906"/>
            <a:ext cx="8534400" cy="1507067"/>
          </a:xfrm>
        </p:spPr>
        <p:txBody>
          <a:bodyPr/>
          <a:lstStyle/>
          <a:p>
            <a:r>
              <a:rPr lang="en-US" dirty="0"/>
              <a:t>Hot Air Balloons</a:t>
            </a:r>
          </a:p>
        </p:txBody>
      </p:sp>
      <p:sp>
        <p:nvSpPr>
          <p:cNvPr id="3" name="Content Placeholder 2">
            <a:extLst>
              <a:ext uri="{FF2B5EF4-FFF2-40B4-BE49-F238E27FC236}">
                <a16:creationId xmlns:a16="http://schemas.microsoft.com/office/drawing/2014/main" id="{439B973B-4922-438C-BF44-A7527A1E6A48}"/>
              </a:ext>
            </a:extLst>
          </p:cNvPr>
          <p:cNvSpPr>
            <a:spLocks noGrp="1"/>
          </p:cNvSpPr>
          <p:nvPr>
            <p:ph idx="1"/>
          </p:nvPr>
        </p:nvSpPr>
        <p:spPr>
          <a:xfrm>
            <a:off x="684212" y="685800"/>
            <a:ext cx="7995962" cy="3615267"/>
          </a:xfrm>
        </p:spPr>
        <p:txBody>
          <a:bodyPr/>
          <a:lstStyle/>
          <a:p>
            <a:r>
              <a:rPr lang="en-US" dirty="0"/>
              <a:t>We’re going to color hot air balloons and put them all together on the wall in a collage.</a:t>
            </a:r>
          </a:p>
          <a:p>
            <a:r>
              <a:rPr lang="en-US" dirty="0"/>
              <a:t>There are two different sheets of hot air balloons.  Pick one sheet. </a:t>
            </a:r>
          </a:p>
        </p:txBody>
      </p:sp>
      <p:pic>
        <p:nvPicPr>
          <p:cNvPr id="4" name="Picture 3">
            <a:extLst>
              <a:ext uri="{FF2B5EF4-FFF2-40B4-BE49-F238E27FC236}">
                <a16:creationId xmlns:a16="http://schemas.microsoft.com/office/drawing/2014/main" id="{29D6CF8B-F64E-4AA5-8A88-87C4CBE3F4B6}"/>
              </a:ext>
            </a:extLst>
          </p:cNvPr>
          <p:cNvPicPr>
            <a:picLocks noChangeAspect="1"/>
          </p:cNvPicPr>
          <p:nvPr/>
        </p:nvPicPr>
        <p:blipFill>
          <a:blip r:embed="rId2"/>
          <a:stretch>
            <a:fillRect/>
          </a:stretch>
        </p:blipFill>
        <p:spPr>
          <a:xfrm>
            <a:off x="8794244" y="0"/>
            <a:ext cx="2899372" cy="6858000"/>
          </a:xfrm>
          <a:prstGeom prst="rect">
            <a:avLst/>
          </a:prstGeom>
        </p:spPr>
      </p:pic>
      <p:pic>
        <p:nvPicPr>
          <p:cNvPr id="6" name="Picture 5">
            <a:extLst>
              <a:ext uri="{FF2B5EF4-FFF2-40B4-BE49-F238E27FC236}">
                <a16:creationId xmlns:a16="http://schemas.microsoft.com/office/drawing/2014/main" id="{E6D07071-A69A-4A43-9636-A4A46C0257F7}"/>
              </a:ext>
            </a:extLst>
          </p:cNvPr>
          <p:cNvPicPr>
            <a:picLocks noChangeAspect="1"/>
          </p:cNvPicPr>
          <p:nvPr/>
        </p:nvPicPr>
        <p:blipFill rotWithShape="1">
          <a:blip r:embed="rId3"/>
          <a:srcRect l="2147" t="5335" r="4514" b="2996"/>
          <a:stretch/>
        </p:blipFill>
        <p:spPr>
          <a:xfrm>
            <a:off x="2650433" y="3429000"/>
            <a:ext cx="4704523" cy="2979671"/>
          </a:xfrm>
          <a:prstGeom prst="rect">
            <a:avLst/>
          </a:prstGeom>
        </p:spPr>
      </p:pic>
    </p:spTree>
    <p:extLst>
      <p:ext uri="{BB962C8B-B14F-4D97-AF65-F5344CB8AC3E}">
        <p14:creationId xmlns:p14="http://schemas.microsoft.com/office/powerpoint/2010/main" val="122480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65277-4582-480A-B590-F967E91E1EDD}"/>
              </a:ext>
            </a:extLst>
          </p:cNvPr>
          <p:cNvSpPr>
            <a:spLocks noGrp="1"/>
          </p:cNvSpPr>
          <p:nvPr>
            <p:ph idx="1"/>
          </p:nvPr>
        </p:nvSpPr>
        <p:spPr/>
        <p:txBody>
          <a:bodyPr/>
          <a:lstStyle/>
          <a:p>
            <a:r>
              <a:rPr lang="en-US" dirty="0"/>
              <a:t>Write your name on the back of your balloon.  Remember, we are going to cut these out, so please write them in the middle of the balloons.</a:t>
            </a:r>
          </a:p>
          <a:p>
            <a:r>
              <a:rPr lang="en-US" dirty="0"/>
              <a:t>Pick your colors for your balloons.  Try either contrasting colors, analogous colors, or triadic colors.  </a:t>
            </a:r>
          </a:p>
          <a:p>
            <a:r>
              <a:rPr lang="en-US" dirty="0"/>
              <a:t>Plan out how you want to color your balloon- do you want to make a pattern?  Do you want to alternate colors?</a:t>
            </a:r>
          </a:p>
          <a:p>
            <a:r>
              <a:rPr lang="en-US"/>
              <a:t>When </a:t>
            </a:r>
            <a:r>
              <a:rPr lang="en-US" dirty="0"/>
              <a:t>you’re finished coloring the balloon, cut </a:t>
            </a:r>
            <a:r>
              <a:rPr lang="en-US"/>
              <a:t>it out.</a:t>
            </a:r>
            <a:endParaRPr lang="en-US" dirty="0"/>
          </a:p>
          <a:p>
            <a:endParaRPr lang="en-US" dirty="0"/>
          </a:p>
        </p:txBody>
      </p:sp>
      <p:pic>
        <p:nvPicPr>
          <p:cNvPr id="3074" name="Picture 2" descr="Image result for hot air balloons">
            <a:extLst>
              <a:ext uri="{FF2B5EF4-FFF2-40B4-BE49-F238E27FC236}">
                <a16:creationId xmlns:a16="http://schemas.microsoft.com/office/drawing/2014/main" id="{FF421A5C-9A48-4435-8B66-B9B44B010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05" y="4153889"/>
            <a:ext cx="3661531" cy="21296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61DF5F3-6682-49E2-AB71-F7FA6E6CD25D}"/>
              </a:ext>
            </a:extLst>
          </p:cNvPr>
          <p:cNvPicPr>
            <a:picLocks noChangeAspect="1"/>
          </p:cNvPicPr>
          <p:nvPr/>
        </p:nvPicPr>
        <p:blipFill>
          <a:blip r:embed="rId3"/>
          <a:stretch>
            <a:fillRect/>
          </a:stretch>
        </p:blipFill>
        <p:spPr>
          <a:xfrm>
            <a:off x="7820687" y="3534027"/>
            <a:ext cx="3905031" cy="2925004"/>
          </a:xfrm>
          <a:prstGeom prst="rect">
            <a:avLst/>
          </a:prstGeom>
        </p:spPr>
      </p:pic>
      <p:pic>
        <p:nvPicPr>
          <p:cNvPr id="7" name="Picture 6">
            <a:extLst>
              <a:ext uri="{FF2B5EF4-FFF2-40B4-BE49-F238E27FC236}">
                <a16:creationId xmlns:a16="http://schemas.microsoft.com/office/drawing/2014/main" id="{8EC71634-24D4-46AD-B3BC-721017BC4C93}"/>
              </a:ext>
            </a:extLst>
          </p:cNvPr>
          <p:cNvPicPr>
            <a:picLocks noChangeAspect="1"/>
          </p:cNvPicPr>
          <p:nvPr/>
        </p:nvPicPr>
        <p:blipFill rotWithShape="1">
          <a:blip r:embed="rId4"/>
          <a:srcRect l="23804"/>
          <a:stretch/>
        </p:blipFill>
        <p:spPr>
          <a:xfrm>
            <a:off x="9604872" y="1105026"/>
            <a:ext cx="1734585" cy="2009775"/>
          </a:xfrm>
          <a:prstGeom prst="rect">
            <a:avLst/>
          </a:prstGeom>
        </p:spPr>
      </p:pic>
      <p:pic>
        <p:nvPicPr>
          <p:cNvPr id="9" name="Picture 8">
            <a:extLst>
              <a:ext uri="{FF2B5EF4-FFF2-40B4-BE49-F238E27FC236}">
                <a16:creationId xmlns:a16="http://schemas.microsoft.com/office/drawing/2014/main" id="{396FE34B-8AA4-47E9-8B2E-0B909C2F1A0B}"/>
              </a:ext>
            </a:extLst>
          </p:cNvPr>
          <p:cNvPicPr>
            <a:picLocks noChangeAspect="1"/>
          </p:cNvPicPr>
          <p:nvPr/>
        </p:nvPicPr>
        <p:blipFill>
          <a:blip r:embed="rId5"/>
          <a:stretch>
            <a:fillRect/>
          </a:stretch>
        </p:blipFill>
        <p:spPr>
          <a:xfrm>
            <a:off x="4786312" y="4301067"/>
            <a:ext cx="2619375" cy="1743075"/>
          </a:xfrm>
          <a:prstGeom prst="rect">
            <a:avLst/>
          </a:prstGeom>
        </p:spPr>
      </p:pic>
    </p:spTree>
    <p:extLst>
      <p:ext uri="{BB962C8B-B14F-4D97-AF65-F5344CB8AC3E}">
        <p14:creationId xmlns:p14="http://schemas.microsoft.com/office/powerpoint/2010/main" val="299969478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15908</TotalTime>
  <Words>504</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3</vt:lpstr>
      <vt:lpstr>Slice</vt:lpstr>
      <vt:lpstr>Hot Air Balloons   Class Project</vt:lpstr>
      <vt:lpstr>Let’s talk about color</vt:lpstr>
      <vt:lpstr>PowerPoint Presentation</vt:lpstr>
      <vt:lpstr> Vincent Van Gogh</vt:lpstr>
      <vt:lpstr>Paintings by Van Gogh</vt:lpstr>
      <vt:lpstr>PowerPoint Presentation</vt:lpstr>
      <vt:lpstr>PowerPoint Presentation</vt:lpstr>
      <vt:lpstr>Hot Air Balloons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Air Balloons   Class Project</dc:title>
  <dc:creator>Kirsten Vienneau</dc:creator>
  <cp:lastModifiedBy>Karen R</cp:lastModifiedBy>
  <cp:revision>20</cp:revision>
  <dcterms:created xsi:type="dcterms:W3CDTF">2019-01-08T01:13:04Z</dcterms:created>
  <dcterms:modified xsi:type="dcterms:W3CDTF">2022-03-17T17:51:46Z</dcterms:modified>
</cp:coreProperties>
</file>