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2" r:id="rId2"/>
    <p:sldId id="257" r:id="rId3"/>
    <p:sldId id="263" r:id="rId4"/>
    <p:sldId id="256" r:id="rId5"/>
    <p:sldId id="261" r:id="rId6"/>
    <p:sldId id="258" r:id="rId7"/>
    <p:sldId id="259" r:id="rId8"/>
    <p:sldId id="260"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0"/>
  </p:normalViewPr>
  <p:slideViewPr>
    <p:cSldViewPr snapToGrid="0" snapToObjects="1">
      <p:cViewPr varScale="1">
        <p:scale>
          <a:sx n="72" d="100"/>
          <a:sy n="72" d="100"/>
        </p:scale>
        <p:origin x="370"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F579E-4E8F-064C-8CD9-E1888200E5F3}"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7F6C-9934-364A-B440-A554A5A5FC70}" type="slidenum">
              <a:rPr lang="en-US" smtClean="0"/>
              <a:t>‹#›</a:t>
            </a:fld>
            <a:endParaRPr lang="en-US"/>
          </a:p>
        </p:txBody>
      </p:sp>
    </p:spTree>
    <p:extLst>
      <p:ext uri="{BB962C8B-B14F-4D97-AF65-F5344CB8AC3E}">
        <p14:creationId xmlns:p14="http://schemas.microsoft.com/office/powerpoint/2010/main" val="12767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D7F6C-9934-364A-B440-A554A5A5FC70}" type="slidenum">
              <a:rPr lang="en-US" smtClean="0"/>
              <a:t>4</a:t>
            </a:fld>
            <a:endParaRPr lang="en-US"/>
          </a:p>
        </p:txBody>
      </p:sp>
    </p:spTree>
    <p:extLst>
      <p:ext uri="{BB962C8B-B14F-4D97-AF65-F5344CB8AC3E}">
        <p14:creationId xmlns:p14="http://schemas.microsoft.com/office/powerpoint/2010/main" val="366788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D7F6C-9934-364A-B440-A554A5A5FC70}" type="slidenum">
              <a:rPr lang="en-US" smtClean="0"/>
              <a:t>5</a:t>
            </a:fld>
            <a:endParaRPr lang="en-US"/>
          </a:p>
        </p:txBody>
      </p:sp>
    </p:spTree>
    <p:extLst>
      <p:ext uri="{BB962C8B-B14F-4D97-AF65-F5344CB8AC3E}">
        <p14:creationId xmlns:p14="http://schemas.microsoft.com/office/powerpoint/2010/main" val="111602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Docents, start with about 2 tablespoons of white tempura paint in a small container.</a:t>
            </a:r>
          </a:p>
        </p:txBody>
      </p:sp>
      <p:sp>
        <p:nvSpPr>
          <p:cNvPr id="4" name="Slide Number Placeholder 3"/>
          <p:cNvSpPr>
            <a:spLocks noGrp="1"/>
          </p:cNvSpPr>
          <p:nvPr>
            <p:ph type="sldNum" sz="quarter" idx="5"/>
          </p:nvPr>
        </p:nvSpPr>
        <p:spPr/>
        <p:txBody>
          <a:bodyPr/>
          <a:lstStyle/>
          <a:p>
            <a:fld id="{77CD7F6C-9934-364A-B440-A554A5A5FC70}" type="slidenum">
              <a:rPr lang="en-US" smtClean="0"/>
              <a:t>7</a:t>
            </a:fld>
            <a:endParaRPr lang="en-US"/>
          </a:p>
        </p:txBody>
      </p:sp>
    </p:spTree>
    <p:extLst>
      <p:ext uri="{BB962C8B-B14F-4D97-AF65-F5344CB8AC3E}">
        <p14:creationId xmlns:p14="http://schemas.microsoft.com/office/powerpoint/2010/main" val="266763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281C-3296-DF4E-8BE6-3CCB1FE94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2BDD8-BAF3-C342-BC85-781DEF3C0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8C3D7-C35A-574C-A9F4-FA8C7250508B}"/>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595B2FED-723F-FB4D-9D73-0A5DA7956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0B9B2-04E8-0F45-B88F-0ECA92E0CB7C}"/>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388620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7609-5BB1-B545-9EB9-DD22C0B8BA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13095-C9A2-A044-A253-D129A1611D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4126B-4115-3C41-97D6-4C4AD0922E43}"/>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1C738380-3FD8-6844-8D12-E920505A1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252F2-221B-6E46-8879-8F023E5D252E}"/>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235316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482D7-68F7-064A-9272-8AD02C54F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8BFF7-4527-AB49-9DD0-2AFA6B566E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EB659-63CE-7C4A-BDC8-997FB4DFB549}"/>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50874DF1-66AC-F245-BA1D-5F29987E2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41EF7-D7D8-B248-A7E1-AB171498539F}"/>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19744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7442-C36A-A046-B63B-173B1D5AD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CD907F-20FA-3541-84B4-EC6182C737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162C-C08B-C140-B365-5E14A61E5A63}"/>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1783542F-7990-8F47-BB8A-3DC106873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A35ED-0295-6D45-99DF-932E694C20EE}"/>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5188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1D42-0EBC-7342-AC37-5B14FA7740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7289-AEEB-F641-974B-CF2E27259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61DE69-096A-E441-AF3E-CBE6C7648490}"/>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5747B65C-8613-7643-BF87-2CF323C27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9A869-0362-DE4E-A604-753C26945A3E}"/>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150808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4E0E-DEBF-7C42-A094-929262468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BF4E9-B683-E34E-AE11-D5FBDAAEE1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9149CB-1BE7-EE48-B486-3A095C6F36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152D4-E054-F34E-8804-23CABD4BA129}"/>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6" name="Footer Placeholder 5">
            <a:extLst>
              <a:ext uri="{FF2B5EF4-FFF2-40B4-BE49-F238E27FC236}">
                <a16:creationId xmlns:a16="http://schemas.microsoft.com/office/drawing/2014/main" id="{DEF04E34-8E26-814D-90E7-BD00A65FC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8DC6D-198B-7647-B5BB-651A178736C0}"/>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57490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FBB5-8E3E-A44C-863F-B77CD3C2A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D50525-C7ED-C44D-963D-82368F3A5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6E9E78-8C5D-7D45-8320-7D6BA84A99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2F415C-E828-7447-A95B-0A580FD42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39571-9156-DA42-A8D7-35248E2886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962A3-168F-B741-8B8A-FFA6A77A75A9}"/>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8" name="Footer Placeholder 7">
            <a:extLst>
              <a:ext uri="{FF2B5EF4-FFF2-40B4-BE49-F238E27FC236}">
                <a16:creationId xmlns:a16="http://schemas.microsoft.com/office/drawing/2014/main" id="{B422833D-6D0C-5241-A20A-26EE7501E8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9E859-8DB7-4C46-A8CB-04846C3CBCCE}"/>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321731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F696-2F13-B640-AD9B-B8F330F5A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984FF-7985-9447-AF75-4F3B818B439C}"/>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4" name="Footer Placeholder 3">
            <a:extLst>
              <a:ext uri="{FF2B5EF4-FFF2-40B4-BE49-F238E27FC236}">
                <a16:creationId xmlns:a16="http://schemas.microsoft.com/office/drawing/2014/main" id="{885254E1-E777-2E4A-A151-F8178A57A9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3D693-C4B0-5A4D-B60C-1A184DF82274}"/>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25734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99D7C-4011-164D-B7CD-CCEB14EAC2D0}"/>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3" name="Footer Placeholder 2">
            <a:extLst>
              <a:ext uri="{FF2B5EF4-FFF2-40B4-BE49-F238E27FC236}">
                <a16:creationId xmlns:a16="http://schemas.microsoft.com/office/drawing/2014/main" id="{ACD42039-E6CA-A44A-89FD-2C6DC2D0A3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F948D-C7F7-7D42-8773-3605456E9A8C}"/>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113839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A586-3A5A-2D45-9B31-759581FB2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150910-14B7-FC43-9D63-66C781D27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6B333D-EA6D-E042-9E1C-2FA0A4033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725B9C-B218-AE43-B2B3-B1A0F5EF3DFB}"/>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6" name="Footer Placeholder 5">
            <a:extLst>
              <a:ext uri="{FF2B5EF4-FFF2-40B4-BE49-F238E27FC236}">
                <a16:creationId xmlns:a16="http://schemas.microsoft.com/office/drawing/2014/main" id="{9A916EB6-0328-1843-995B-3239ABE77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D22BD-3E9E-5640-B9EF-B13F3BB05ED1}"/>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9923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AAF5-68F6-5B4B-AD3A-29125CE89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7ADE3-DBA8-8C4D-A433-4AFE7C61A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BFC4FA-8F46-724D-8FD6-247F596D8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923888-320F-AE4B-9684-1060A11D03FA}"/>
              </a:ext>
            </a:extLst>
          </p:cNvPr>
          <p:cNvSpPr>
            <a:spLocks noGrp="1"/>
          </p:cNvSpPr>
          <p:nvPr>
            <p:ph type="dt" sz="half" idx="10"/>
          </p:nvPr>
        </p:nvSpPr>
        <p:spPr/>
        <p:txBody>
          <a:bodyPr/>
          <a:lstStyle/>
          <a:p>
            <a:fld id="{B7F2D751-C001-E544-84BA-61147CB208E1}" type="datetimeFigureOut">
              <a:rPr lang="en-US" smtClean="0"/>
              <a:t>3/16/2022</a:t>
            </a:fld>
            <a:endParaRPr lang="en-US"/>
          </a:p>
        </p:txBody>
      </p:sp>
      <p:sp>
        <p:nvSpPr>
          <p:cNvPr id="6" name="Footer Placeholder 5">
            <a:extLst>
              <a:ext uri="{FF2B5EF4-FFF2-40B4-BE49-F238E27FC236}">
                <a16:creationId xmlns:a16="http://schemas.microsoft.com/office/drawing/2014/main" id="{4891F775-A9F7-2547-BA46-38CE9A90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63B20-71A5-D748-9086-97CEE3A36213}"/>
              </a:ext>
            </a:extLst>
          </p:cNvPr>
          <p:cNvSpPr>
            <a:spLocks noGrp="1"/>
          </p:cNvSpPr>
          <p:nvPr>
            <p:ph type="sldNum" sz="quarter" idx="12"/>
          </p:nvPr>
        </p:nvSpPr>
        <p:spPr/>
        <p:txBody>
          <a:bodyPr/>
          <a:lstStyle/>
          <a:p>
            <a:fld id="{7C37C30F-C43D-EF41-9E5F-7182E7C45961}" type="slidenum">
              <a:rPr lang="en-US" smtClean="0"/>
              <a:t>‹#›</a:t>
            </a:fld>
            <a:endParaRPr lang="en-US"/>
          </a:p>
        </p:txBody>
      </p:sp>
    </p:spTree>
    <p:extLst>
      <p:ext uri="{BB962C8B-B14F-4D97-AF65-F5344CB8AC3E}">
        <p14:creationId xmlns:p14="http://schemas.microsoft.com/office/powerpoint/2010/main" val="41531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CD239-62F7-6C4D-8601-322D0F08E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4FAB3-8A26-C747-AA05-9780824C1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9D6AF-DC35-FA4E-A667-555CB0942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2D751-C001-E544-84BA-61147CB208E1}" type="datetimeFigureOut">
              <a:rPr lang="en-US" smtClean="0"/>
              <a:t>3/16/2022</a:t>
            </a:fld>
            <a:endParaRPr lang="en-US"/>
          </a:p>
        </p:txBody>
      </p:sp>
      <p:sp>
        <p:nvSpPr>
          <p:cNvPr id="5" name="Footer Placeholder 4">
            <a:extLst>
              <a:ext uri="{FF2B5EF4-FFF2-40B4-BE49-F238E27FC236}">
                <a16:creationId xmlns:a16="http://schemas.microsoft.com/office/drawing/2014/main" id="{ADC99E23-C3DA-DF40-9710-70E1A1F56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2C976-5D5D-AD48-BB6C-DD28B61DA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7C30F-C43D-EF41-9E5F-7182E7C45961}" type="slidenum">
              <a:rPr lang="en-US" smtClean="0"/>
              <a:t>‹#›</a:t>
            </a:fld>
            <a:endParaRPr lang="en-US"/>
          </a:p>
        </p:txBody>
      </p:sp>
    </p:spTree>
    <p:extLst>
      <p:ext uri="{BB962C8B-B14F-4D97-AF65-F5344CB8AC3E}">
        <p14:creationId xmlns:p14="http://schemas.microsoft.com/office/powerpoint/2010/main" val="181235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D715-6AC7-574A-8013-7B0655BC7060}"/>
              </a:ext>
            </a:extLst>
          </p:cNvPr>
          <p:cNvSpPr>
            <a:spLocks noGrp="1"/>
          </p:cNvSpPr>
          <p:nvPr>
            <p:ph type="title"/>
          </p:nvPr>
        </p:nvSpPr>
        <p:spPr/>
        <p:txBody>
          <a:bodyPr/>
          <a:lstStyle/>
          <a:p>
            <a:pPr algn="ctr"/>
            <a:r>
              <a:rPr lang="en-US" dirty="0"/>
              <a:t>Bats at Night</a:t>
            </a:r>
          </a:p>
        </p:txBody>
      </p:sp>
      <p:sp>
        <p:nvSpPr>
          <p:cNvPr id="3" name="Content Placeholder 2">
            <a:extLst>
              <a:ext uri="{FF2B5EF4-FFF2-40B4-BE49-F238E27FC236}">
                <a16:creationId xmlns:a16="http://schemas.microsoft.com/office/drawing/2014/main" id="{9ACD1090-C913-A64A-81B4-0F8A0890DD19}"/>
              </a:ext>
            </a:extLst>
          </p:cNvPr>
          <p:cNvSpPr>
            <a:spLocks noGrp="1"/>
          </p:cNvSpPr>
          <p:nvPr>
            <p:ph idx="1"/>
          </p:nvPr>
        </p:nvSpPr>
        <p:spPr>
          <a:xfrm>
            <a:off x="838200" y="1406770"/>
            <a:ext cx="10515600" cy="1081698"/>
          </a:xfrm>
        </p:spPr>
        <p:txBody>
          <a:bodyPr>
            <a:normAutofit/>
          </a:bodyPr>
          <a:lstStyle/>
          <a:p>
            <a:pPr marL="0" indent="0" algn="ctr">
              <a:buNone/>
            </a:pPr>
            <a:r>
              <a:rPr lang="en-US" sz="3800" dirty="0"/>
              <a:t>Learning about gradation and color value.</a:t>
            </a:r>
          </a:p>
        </p:txBody>
      </p:sp>
      <p:pic>
        <p:nvPicPr>
          <p:cNvPr id="6" name="Picture 5">
            <a:extLst>
              <a:ext uri="{FF2B5EF4-FFF2-40B4-BE49-F238E27FC236}">
                <a16:creationId xmlns:a16="http://schemas.microsoft.com/office/drawing/2014/main" id="{90A80A86-0C8D-7E47-B031-9AA1D44F612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3474" y="2366474"/>
            <a:ext cx="9925051" cy="4148735"/>
          </a:xfrm>
          <a:prstGeom prst="rect">
            <a:avLst/>
          </a:prstGeom>
        </p:spPr>
      </p:pic>
    </p:spTree>
    <p:extLst>
      <p:ext uri="{BB962C8B-B14F-4D97-AF65-F5344CB8AC3E}">
        <p14:creationId xmlns:p14="http://schemas.microsoft.com/office/powerpoint/2010/main" val="21555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7D81B8-5673-C34E-A5C0-DF3B93AAC53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10800000">
            <a:off x="787683" y="700087"/>
            <a:ext cx="5801784" cy="4351338"/>
          </a:xfrm>
        </p:spPr>
      </p:pic>
      <p:pic>
        <p:nvPicPr>
          <p:cNvPr id="7" name="Picture 6">
            <a:extLst>
              <a:ext uri="{FF2B5EF4-FFF2-40B4-BE49-F238E27FC236}">
                <a16:creationId xmlns:a16="http://schemas.microsoft.com/office/drawing/2014/main" id="{C90D91FF-D39D-2942-AD12-5FFE2DD084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253956" y="1413668"/>
            <a:ext cx="5708650" cy="4281488"/>
          </a:xfrm>
          <a:prstGeom prst="rect">
            <a:avLst/>
          </a:prstGeom>
        </p:spPr>
      </p:pic>
      <p:sp>
        <p:nvSpPr>
          <p:cNvPr id="8" name="TextBox 7">
            <a:extLst>
              <a:ext uri="{FF2B5EF4-FFF2-40B4-BE49-F238E27FC236}">
                <a16:creationId xmlns:a16="http://schemas.microsoft.com/office/drawing/2014/main" id="{B9ABE037-2356-9B46-94C8-9F26A674F56C}"/>
              </a:ext>
            </a:extLst>
          </p:cNvPr>
          <p:cNvSpPr txBox="1"/>
          <p:nvPr/>
        </p:nvSpPr>
        <p:spPr>
          <a:xfrm>
            <a:off x="581043" y="5229225"/>
            <a:ext cx="6215062" cy="646331"/>
          </a:xfrm>
          <a:prstGeom prst="rect">
            <a:avLst/>
          </a:prstGeom>
          <a:noFill/>
        </p:spPr>
        <p:txBody>
          <a:bodyPr wrap="square" rtlCol="0">
            <a:spAutoFit/>
          </a:bodyPr>
          <a:lstStyle/>
          <a:p>
            <a:r>
              <a:rPr lang="en-US" dirty="0"/>
              <a:t>CONTINUE ADDING 10 DROPS OF ADDITIONAL COLOR PER RING.</a:t>
            </a:r>
          </a:p>
          <a:p>
            <a:pPr algn="ctr"/>
            <a:r>
              <a:rPr lang="en-US" dirty="0"/>
              <a:t>FINISH ALL WHITE SPACE.</a:t>
            </a:r>
          </a:p>
        </p:txBody>
      </p:sp>
    </p:spTree>
    <p:extLst>
      <p:ext uri="{BB962C8B-B14F-4D97-AF65-F5344CB8AC3E}">
        <p14:creationId xmlns:p14="http://schemas.microsoft.com/office/powerpoint/2010/main" val="287791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4E5BE2-EE9D-4F48-A448-0839E12E18B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5400000">
            <a:off x="-243087" y="1114227"/>
            <a:ext cx="5992813" cy="4494609"/>
          </a:xfrm>
        </p:spPr>
      </p:pic>
      <p:sp>
        <p:nvSpPr>
          <p:cNvPr id="6" name="TextBox 5">
            <a:extLst>
              <a:ext uri="{FF2B5EF4-FFF2-40B4-BE49-F238E27FC236}">
                <a16:creationId xmlns:a16="http://schemas.microsoft.com/office/drawing/2014/main" id="{C384D5AC-7D7D-6443-A5BB-B4359FC2EAF8}"/>
              </a:ext>
            </a:extLst>
          </p:cNvPr>
          <p:cNvSpPr txBox="1"/>
          <p:nvPr/>
        </p:nvSpPr>
        <p:spPr>
          <a:xfrm>
            <a:off x="5329236" y="471488"/>
            <a:ext cx="6329363" cy="3170099"/>
          </a:xfrm>
          <a:prstGeom prst="rect">
            <a:avLst/>
          </a:prstGeom>
          <a:noFill/>
        </p:spPr>
        <p:txBody>
          <a:bodyPr wrap="square" rtlCol="0">
            <a:spAutoFit/>
          </a:bodyPr>
          <a:lstStyle/>
          <a:p>
            <a:r>
              <a:rPr lang="en-US" sz="2500" dirty="0"/>
              <a:t>Using templates provided, trace and cut out subjects for your spooky night photo.  Be sure to attach your branch to the side of the paper so it is not “floating”.  </a:t>
            </a:r>
          </a:p>
          <a:p>
            <a:endParaRPr lang="en-US" sz="2500" dirty="0"/>
          </a:p>
          <a:p>
            <a:r>
              <a:rPr lang="en-US" sz="2500" dirty="0"/>
              <a:t>IMPORTANT!  Be sure to glue your subjects with your pencil lines down so we do not see your lines.  It looks much more professional!</a:t>
            </a:r>
          </a:p>
        </p:txBody>
      </p:sp>
      <p:pic>
        <p:nvPicPr>
          <p:cNvPr id="8" name="Picture 7">
            <a:extLst>
              <a:ext uri="{FF2B5EF4-FFF2-40B4-BE49-F238E27FC236}">
                <a16:creationId xmlns:a16="http://schemas.microsoft.com/office/drawing/2014/main" id="{9654009A-F4BE-3A42-B255-72BB45B5C4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24387" y="3641587"/>
            <a:ext cx="7143750" cy="2857500"/>
          </a:xfrm>
          <a:prstGeom prst="rect">
            <a:avLst/>
          </a:prstGeom>
        </p:spPr>
      </p:pic>
    </p:spTree>
    <p:extLst>
      <p:ext uri="{BB962C8B-B14F-4D97-AF65-F5344CB8AC3E}">
        <p14:creationId xmlns:p14="http://schemas.microsoft.com/office/powerpoint/2010/main" val="314089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C1C3-9E5C-0943-97CD-D99CD6A8D7EC}"/>
              </a:ext>
            </a:extLst>
          </p:cNvPr>
          <p:cNvSpPr>
            <a:spLocks noGrp="1"/>
          </p:cNvSpPr>
          <p:nvPr>
            <p:ph type="title"/>
          </p:nvPr>
        </p:nvSpPr>
        <p:spPr>
          <a:xfrm>
            <a:off x="4701737" y="394555"/>
            <a:ext cx="2842846" cy="1325563"/>
          </a:xfrm>
        </p:spPr>
        <p:txBody>
          <a:bodyPr/>
          <a:lstStyle/>
          <a:p>
            <a:r>
              <a:rPr lang="en-US" dirty="0"/>
              <a:t>Color Value</a:t>
            </a:r>
          </a:p>
        </p:txBody>
      </p:sp>
      <p:sp>
        <p:nvSpPr>
          <p:cNvPr id="12" name="TextBox 11">
            <a:extLst>
              <a:ext uri="{FF2B5EF4-FFF2-40B4-BE49-F238E27FC236}">
                <a16:creationId xmlns:a16="http://schemas.microsoft.com/office/drawing/2014/main" id="{8F329C86-416C-614D-B6F1-106B4E068509}"/>
              </a:ext>
            </a:extLst>
          </p:cNvPr>
          <p:cNvSpPr txBox="1"/>
          <p:nvPr/>
        </p:nvSpPr>
        <p:spPr>
          <a:xfrm>
            <a:off x="1066801" y="1536392"/>
            <a:ext cx="9789735" cy="1631216"/>
          </a:xfrm>
          <a:prstGeom prst="rect">
            <a:avLst/>
          </a:prstGeom>
          <a:noFill/>
        </p:spPr>
        <p:txBody>
          <a:bodyPr wrap="square" rtlCol="0">
            <a:spAutoFit/>
          </a:bodyPr>
          <a:lstStyle/>
          <a:p>
            <a:pPr algn="ctr"/>
            <a:r>
              <a:rPr lang="en-US" sz="2500" dirty="0"/>
              <a:t>Value is the lightness or darkness of a color.</a:t>
            </a:r>
          </a:p>
          <a:p>
            <a:pPr algn="ctr"/>
            <a:r>
              <a:rPr lang="en-US" sz="2500" dirty="0"/>
              <a:t>Black is a dark value or low value.</a:t>
            </a:r>
          </a:p>
          <a:p>
            <a:pPr algn="ctr"/>
            <a:r>
              <a:rPr lang="en-US" sz="2500" dirty="0"/>
              <a:t>White is a light value or high value.  </a:t>
            </a:r>
          </a:p>
          <a:p>
            <a:pPr algn="ctr"/>
            <a:r>
              <a:rPr lang="en-US" sz="2500" dirty="0"/>
              <a:t>We use color to shade things, and make our pictures look more awesome!</a:t>
            </a:r>
          </a:p>
        </p:txBody>
      </p:sp>
      <p:pic>
        <p:nvPicPr>
          <p:cNvPr id="13" name="Picture 12">
            <a:extLst>
              <a:ext uri="{FF2B5EF4-FFF2-40B4-BE49-F238E27FC236}">
                <a16:creationId xmlns:a16="http://schemas.microsoft.com/office/drawing/2014/main" id="{F6AE5EA8-6C52-4941-AAD8-08DE353B4741}"/>
              </a:ext>
            </a:extLst>
          </p:cNvPr>
          <p:cNvPicPr>
            <a:picLocks noChangeAspect="1"/>
          </p:cNvPicPr>
          <p:nvPr/>
        </p:nvPicPr>
        <p:blipFill>
          <a:blip r:embed="rId2"/>
          <a:stretch>
            <a:fillRect/>
          </a:stretch>
        </p:blipFill>
        <p:spPr>
          <a:xfrm>
            <a:off x="838200" y="4507457"/>
            <a:ext cx="10569920" cy="1986599"/>
          </a:xfrm>
          <a:prstGeom prst="rect">
            <a:avLst/>
          </a:prstGeom>
        </p:spPr>
      </p:pic>
      <p:pic>
        <p:nvPicPr>
          <p:cNvPr id="16" name="Picture 15">
            <a:extLst>
              <a:ext uri="{FF2B5EF4-FFF2-40B4-BE49-F238E27FC236}">
                <a16:creationId xmlns:a16="http://schemas.microsoft.com/office/drawing/2014/main" id="{2375E9EE-AFF5-1446-8668-C254D5389ED9}"/>
              </a:ext>
            </a:extLst>
          </p:cNvPr>
          <p:cNvPicPr>
            <a:picLocks noChangeAspect="1"/>
          </p:cNvPicPr>
          <p:nvPr/>
        </p:nvPicPr>
        <p:blipFill>
          <a:blip r:embed="rId3"/>
          <a:stretch>
            <a:fillRect/>
          </a:stretch>
        </p:blipFill>
        <p:spPr>
          <a:xfrm>
            <a:off x="3061580" y="3458974"/>
            <a:ext cx="6123160" cy="1347865"/>
          </a:xfrm>
          <a:prstGeom prst="rect">
            <a:avLst/>
          </a:prstGeom>
        </p:spPr>
      </p:pic>
    </p:spTree>
    <p:extLst>
      <p:ext uri="{BB962C8B-B14F-4D97-AF65-F5344CB8AC3E}">
        <p14:creationId xmlns:p14="http://schemas.microsoft.com/office/powerpoint/2010/main" val="90070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67FE-E601-8546-94DA-BCAF4833C5C0}"/>
              </a:ext>
            </a:extLst>
          </p:cNvPr>
          <p:cNvSpPr>
            <a:spLocks noGrp="1"/>
          </p:cNvSpPr>
          <p:nvPr>
            <p:ph type="title"/>
          </p:nvPr>
        </p:nvSpPr>
        <p:spPr/>
        <p:txBody>
          <a:bodyPr/>
          <a:lstStyle/>
          <a:p>
            <a:pPr algn="ctr"/>
            <a:r>
              <a:rPr lang="en-US" dirty="0"/>
              <a:t>Tint versus Shade</a:t>
            </a:r>
          </a:p>
        </p:txBody>
      </p:sp>
      <p:sp>
        <p:nvSpPr>
          <p:cNvPr id="3" name="Content Placeholder 2">
            <a:extLst>
              <a:ext uri="{FF2B5EF4-FFF2-40B4-BE49-F238E27FC236}">
                <a16:creationId xmlns:a16="http://schemas.microsoft.com/office/drawing/2014/main" id="{E4F350CE-938E-6345-B04E-4485FEF41AE2}"/>
              </a:ext>
            </a:extLst>
          </p:cNvPr>
          <p:cNvSpPr>
            <a:spLocks noGrp="1"/>
          </p:cNvSpPr>
          <p:nvPr>
            <p:ph idx="1"/>
          </p:nvPr>
        </p:nvSpPr>
        <p:spPr/>
        <p:txBody>
          <a:bodyPr/>
          <a:lstStyle/>
          <a:p>
            <a:r>
              <a:rPr lang="en-US" dirty="0"/>
              <a:t>A TINT is when you add white to a color to change the value.</a:t>
            </a:r>
          </a:p>
          <a:p>
            <a:r>
              <a:rPr lang="en-US" dirty="0"/>
              <a:t>A SHADE is when you add black to a color to change the value.</a:t>
            </a:r>
          </a:p>
          <a:p>
            <a:r>
              <a:rPr lang="en-US" dirty="0"/>
              <a:t>Today we will be adding a color to white to create a slightly different shade of our starting color</a:t>
            </a:r>
          </a:p>
        </p:txBody>
      </p:sp>
      <p:pic>
        <p:nvPicPr>
          <p:cNvPr id="4" name="Picture 3">
            <a:extLst>
              <a:ext uri="{FF2B5EF4-FFF2-40B4-BE49-F238E27FC236}">
                <a16:creationId xmlns:a16="http://schemas.microsoft.com/office/drawing/2014/main" id="{F1FD99F5-3411-AB43-BE56-B31ED675B7C0}"/>
              </a:ext>
            </a:extLst>
          </p:cNvPr>
          <p:cNvPicPr>
            <a:picLocks noChangeAspect="1"/>
          </p:cNvPicPr>
          <p:nvPr/>
        </p:nvPicPr>
        <p:blipFill>
          <a:blip r:embed="rId2"/>
          <a:stretch>
            <a:fillRect/>
          </a:stretch>
        </p:blipFill>
        <p:spPr>
          <a:xfrm>
            <a:off x="1232539" y="4173986"/>
            <a:ext cx="9470386" cy="2002977"/>
          </a:xfrm>
          <a:prstGeom prst="rect">
            <a:avLst/>
          </a:prstGeom>
        </p:spPr>
      </p:pic>
    </p:spTree>
    <p:extLst>
      <p:ext uri="{BB962C8B-B14F-4D97-AF65-F5344CB8AC3E}">
        <p14:creationId xmlns:p14="http://schemas.microsoft.com/office/powerpoint/2010/main" val="372667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7765-DFEC-D04E-B774-A4687D42ABD0}"/>
              </a:ext>
            </a:extLst>
          </p:cNvPr>
          <p:cNvSpPr>
            <a:spLocks noGrp="1"/>
          </p:cNvSpPr>
          <p:nvPr>
            <p:ph type="ctrTitle"/>
          </p:nvPr>
        </p:nvSpPr>
        <p:spPr>
          <a:xfrm>
            <a:off x="1200150" y="-388816"/>
            <a:ext cx="9858741" cy="2387600"/>
          </a:xfrm>
        </p:spPr>
        <p:txBody>
          <a:bodyPr>
            <a:normAutofit fontScale="90000"/>
          </a:bodyPr>
          <a:lstStyle/>
          <a:p>
            <a:r>
              <a:rPr lang="en-US" dirty="0"/>
              <a:t>Gradation:</a:t>
            </a:r>
            <a:br>
              <a:rPr lang="en-US" dirty="0"/>
            </a:br>
            <a:r>
              <a:rPr lang="en-US" dirty="0"/>
              <a:t> </a:t>
            </a:r>
            <a:r>
              <a:rPr lang="en-US" sz="2800" dirty="0"/>
              <a:t>Gradation is a  minute change from one shade, tone or color to another.</a:t>
            </a:r>
            <a:br>
              <a:rPr lang="en-US" sz="2800" dirty="0"/>
            </a:br>
            <a:r>
              <a:rPr lang="en-US" sz="2800" dirty="0"/>
              <a:t>We will gradate our painting from pure white, to black, purple or blue.</a:t>
            </a:r>
          </a:p>
        </p:txBody>
      </p:sp>
      <p:pic>
        <p:nvPicPr>
          <p:cNvPr id="5" name="Picture 4">
            <a:extLst>
              <a:ext uri="{FF2B5EF4-FFF2-40B4-BE49-F238E27FC236}">
                <a16:creationId xmlns:a16="http://schemas.microsoft.com/office/drawing/2014/main" id="{C8B18535-DF95-1F49-A4C4-DA393126DDEF}"/>
              </a:ext>
            </a:extLst>
          </p:cNvPr>
          <p:cNvPicPr>
            <a:picLocks noChangeAspect="1"/>
          </p:cNvPicPr>
          <p:nvPr/>
        </p:nvPicPr>
        <p:blipFill>
          <a:blip r:embed="rId3"/>
          <a:stretch>
            <a:fillRect/>
          </a:stretch>
        </p:blipFill>
        <p:spPr>
          <a:xfrm>
            <a:off x="429471" y="2656010"/>
            <a:ext cx="2740767" cy="3659065"/>
          </a:xfrm>
          <a:prstGeom prst="rect">
            <a:avLst/>
          </a:prstGeom>
        </p:spPr>
      </p:pic>
      <p:pic>
        <p:nvPicPr>
          <p:cNvPr id="6" name="Picture 5">
            <a:extLst>
              <a:ext uri="{FF2B5EF4-FFF2-40B4-BE49-F238E27FC236}">
                <a16:creationId xmlns:a16="http://schemas.microsoft.com/office/drawing/2014/main" id="{5BDADC22-0D65-8E4F-AB43-0BC742CE2431}"/>
              </a:ext>
            </a:extLst>
          </p:cNvPr>
          <p:cNvPicPr>
            <a:picLocks noChangeAspect="1"/>
          </p:cNvPicPr>
          <p:nvPr/>
        </p:nvPicPr>
        <p:blipFill>
          <a:blip r:embed="rId4"/>
          <a:stretch>
            <a:fillRect/>
          </a:stretch>
        </p:blipFill>
        <p:spPr>
          <a:xfrm>
            <a:off x="3429183" y="3621210"/>
            <a:ext cx="3492500" cy="2324100"/>
          </a:xfrm>
          <a:prstGeom prst="rect">
            <a:avLst/>
          </a:prstGeom>
        </p:spPr>
      </p:pic>
      <p:pic>
        <p:nvPicPr>
          <p:cNvPr id="7" name="Picture 6">
            <a:extLst>
              <a:ext uri="{FF2B5EF4-FFF2-40B4-BE49-F238E27FC236}">
                <a16:creationId xmlns:a16="http://schemas.microsoft.com/office/drawing/2014/main" id="{51929594-E3C3-B747-BE8C-26EE1254B20B}"/>
              </a:ext>
            </a:extLst>
          </p:cNvPr>
          <p:cNvPicPr>
            <a:picLocks noChangeAspect="1"/>
          </p:cNvPicPr>
          <p:nvPr/>
        </p:nvPicPr>
        <p:blipFill>
          <a:blip r:embed="rId5"/>
          <a:stretch>
            <a:fillRect/>
          </a:stretch>
        </p:blipFill>
        <p:spPr>
          <a:xfrm>
            <a:off x="7180628" y="2656010"/>
            <a:ext cx="4684189" cy="3508620"/>
          </a:xfrm>
          <a:prstGeom prst="rect">
            <a:avLst/>
          </a:prstGeom>
        </p:spPr>
      </p:pic>
    </p:spTree>
    <p:extLst>
      <p:ext uri="{BB962C8B-B14F-4D97-AF65-F5344CB8AC3E}">
        <p14:creationId xmlns:p14="http://schemas.microsoft.com/office/powerpoint/2010/main" val="159785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77C0-FB56-004A-BAC1-3174BD444718}"/>
              </a:ext>
            </a:extLst>
          </p:cNvPr>
          <p:cNvSpPr>
            <a:spLocks noGrp="1"/>
          </p:cNvSpPr>
          <p:nvPr>
            <p:ph type="title"/>
          </p:nvPr>
        </p:nvSpPr>
        <p:spPr/>
        <p:txBody>
          <a:bodyPr/>
          <a:lstStyle/>
          <a:p>
            <a:r>
              <a:rPr lang="en-US" dirty="0"/>
              <a:t>Let’s create our own gradation of color!</a:t>
            </a:r>
          </a:p>
        </p:txBody>
      </p:sp>
      <p:pic>
        <p:nvPicPr>
          <p:cNvPr id="5" name="Content Placeholder 4">
            <a:extLst>
              <a:ext uri="{FF2B5EF4-FFF2-40B4-BE49-F238E27FC236}">
                <a16:creationId xmlns:a16="http://schemas.microsoft.com/office/drawing/2014/main" id="{44AC763D-8392-694A-B6A3-F3AAD552A5C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rot="5400000">
            <a:off x="-88119" y="2011766"/>
            <a:ext cx="4552932" cy="3414698"/>
          </a:xfrm>
        </p:spPr>
      </p:pic>
      <p:pic>
        <p:nvPicPr>
          <p:cNvPr id="7" name="Picture 6">
            <a:extLst>
              <a:ext uri="{FF2B5EF4-FFF2-40B4-BE49-F238E27FC236}">
                <a16:creationId xmlns:a16="http://schemas.microsoft.com/office/drawing/2014/main" id="{56A65A85-69E0-9B4A-9772-FDD9F60C3A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7766776" y="2051355"/>
            <a:ext cx="4507687" cy="3380765"/>
          </a:xfrm>
          <a:prstGeom prst="rect">
            <a:avLst/>
          </a:prstGeom>
        </p:spPr>
      </p:pic>
      <p:pic>
        <p:nvPicPr>
          <p:cNvPr id="12" name="Picture 11">
            <a:extLst>
              <a:ext uri="{FF2B5EF4-FFF2-40B4-BE49-F238E27FC236}">
                <a16:creationId xmlns:a16="http://schemas.microsoft.com/office/drawing/2014/main" id="{983D2297-303A-E64B-9FE6-4EEA31F813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3784103" y="2096488"/>
            <a:ext cx="4657725" cy="3493294"/>
          </a:xfrm>
          <a:prstGeom prst="rect">
            <a:avLst/>
          </a:prstGeom>
        </p:spPr>
      </p:pic>
    </p:spTree>
    <p:extLst>
      <p:ext uri="{BB962C8B-B14F-4D97-AF65-F5344CB8AC3E}">
        <p14:creationId xmlns:p14="http://schemas.microsoft.com/office/powerpoint/2010/main" val="53382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6D0B7-8A2B-4E44-921B-979FD2D6A498}"/>
              </a:ext>
            </a:extLst>
          </p:cNvPr>
          <p:cNvSpPr/>
          <p:nvPr/>
        </p:nvSpPr>
        <p:spPr>
          <a:xfrm>
            <a:off x="650997" y="729517"/>
            <a:ext cx="6907092" cy="5940088"/>
          </a:xfrm>
          <a:prstGeom prst="rect">
            <a:avLst/>
          </a:prstGeom>
        </p:spPr>
        <p:txBody>
          <a:bodyPr wrap="square">
            <a:spAutoFit/>
          </a:bodyPr>
          <a:lstStyle/>
          <a:p>
            <a:pPr algn="ctr"/>
            <a:r>
              <a:rPr lang="en-US" sz="2500" dirty="0"/>
              <a:t>Let’s give ourselves a guide to follow while we are painting our gradation spiral.</a:t>
            </a:r>
          </a:p>
          <a:p>
            <a:endParaRPr lang="en-US" sz="2500" dirty="0"/>
          </a:p>
          <a:p>
            <a:r>
              <a:rPr lang="en-US" sz="2500" dirty="0"/>
              <a:t>-Draw a circle </a:t>
            </a:r>
            <a:r>
              <a:rPr lang="en-US" sz="2500" b="1" dirty="0"/>
              <a:t>lightly</a:t>
            </a:r>
            <a:r>
              <a:rPr lang="en-US" sz="2500" dirty="0"/>
              <a:t> with pencil about the size of an </a:t>
            </a:r>
            <a:r>
              <a:rPr lang="en-US" sz="2500" dirty="0" err="1"/>
              <a:t>oreo</a:t>
            </a:r>
            <a:r>
              <a:rPr lang="en-US" sz="2500" dirty="0"/>
              <a:t>.</a:t>
            </a:r>
          </a:p>
          <a:p>
            <a:endParaRPr lang="en-US" sz="2500" dirty="0"/>
          </a:p>
          <a:p>
            <a:r>
              <a:rPr lang="en-US" sz="2500" dirty="0"/>
              <a:t>-</a:t>
            </a:r>
            <a:r>
              <a:rPr lang="en-US" sz="2500" b="1" dirty="0"/>
              <a:t>Lightly</a:t>
            </a:r>
            <a:r>
              <a:rPr lang="en-US" sz="2500" dirty="0"/>
              <a:t> draw an outline around the “</a:t>
            </a:r>
            <a:r>
              <a:rPr lang="en-US" sz="2500" dirty="0" err="1"/>
              <a:t>oreo</a:t>
            </a:r>
            <a:r>
              <a:rPr lang="en-US" sz="2500" dirty="0"/>
              <a:t>” about 1 inch.</a:t>
            </a:r>
          </a:p>
          <a:p>
            <a:endParaRPr lang="en-US" sz="2500" dirty="0"/>
          </a:p>
          <a:p>
            <a:r>
              <a:rPr lang="en-US" sz="2500" dirty="0"/>
              <a:t>-Outline that circle again </a:t>
            </a:r>
            <a:r>
              <a:rPr lang="en-US" sz="2500" b="1" dirty="0"/>
              <a:t>lightly</a:t>
            </a:r>
            <a:r>
              <a:rPr lang="en-US" sz="2500" dirty="0"/>
              <a:t> about 1 inch farther.</a:t>
            </a:r>
          </a:p>
          <a:p>
            <a:endParaRPr lang="en-US" sz="2500" dirty="0"/>
          </a:p>
          <a:p>
            <a:r>
              <a:rPr lang="en-US" sz="2500" dirty="0"/>
              <a:t>-Continue </a:t>
            </a:r>
            <a:r>
              <a:rPr lang="en-US" sz="2500" b="1" dirty="0"/>
              <a:t>lightly</a:t>
            </a:r>
            <a:r>
              <a:rPr lang="en-US" sz="2500" dirty="0"/>
              <a:t> drawing the circles even when they go off the page, roughly 2 additional outlines with some going off the page.</a:t>
            </a:r>
          </a:p>
        </p:txBody>
      </p:sp>
      <p:pic>
        <p:nvPicPr>
          <p:cNvPr id="7" name="Picture 6">
            <a:extLst>
              <a:ext uri="{FF2B5EF4-FFF2-40B4-BE49-F238E27FC236}">
                <a16:creationId xmlns:a16="http://schemas.microsoft.com/office/drawing/2014/main" id="{2F7DC9BF-B3E5-A84C-B495-81A76D2219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417790" y="1565086"/>
            <a:ext cx="4618039" cy="3463529"/>
          </a:xfrm>
          <a:prstGeom prst="rect">
            <a:avLst/>
          </a:prstGeom>
        </p:spPr>
      </p:pic>
    </p:spTree>
    <p:extLst>
      <p:ext uri="{BB962C8B-B14F-4D97-AF65-F5344CB8AC3E}">
        <p14:creationId xmlns:p14="http://schemas.microsoft.com/office/powerpoint/2010/main" val="142529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holding, table&#10;&#10;Description automatically generated">
            <a:extLst>
              <a:ext uri="{FF2B5EF4-FFF2-40B4-BE49-F238E27FC236}">
                <a16:creationId xmlns:a16="http://schemas.microsoft.com/office/drawing/2014/main" id="{D0BF578B-4AB4-41EB-A1B1-A1585662DC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8435873" y="751917"/>
            <a:ext cx="2131362" cy="3048000"/>
          </a:xfrm>
          <a:prstGeom prst="rect">
            <a:avLst/>
          </a:prstGeom>
        </p:spPr>
      </p:pic>
      <p:sp>
        <p:nvSpPr>
          <p:cNvPr id="3" name="Content Placeholder 2">
            <a:extLst>
              <a:ext uri="{FF2B5EF4-FFF2-40B4-BE49-F238E27FC236}">
                <a16:creationId xmlns:a16="http://schemas.microsoft.com/office/drawing/2014/main" id="{6F975A10-9D94-F243-8506-7B091C4F1E82}"/>
              </a:ext>
            </a:extLst>
          </p:cNvPr>
          <p:cNvSpPr>
            <a:spLocks noGrp="1"/>
          </p:cNvSpPr>
          <p:nvPr>
            <p:ph idx="1"/>
          </p:nvPr>
        </p:nvSpPr>
        <p:spPr>
          <a:xfrm>
            <a:off x="838200" y="1473932"/>
            <a:ext cx="10515600" cy="4351338"/>
          </a:xfrm>
        </p:spPr>
        <p:txBody>
          <a:bodyPr>
            <a:normAutofit fontScale="92500" lnSpcReduction="20000"/>
          </a:bodyPr>
          <a:lstStyle/>
          <a:p>
            <a:r>
              <a:rPr lang="en-US" dirty="0"/>
              <a:t>Begin with a cup of white paint for each student.</a:t>
            </a:r>
          </a:p>
          <a:p>
            <a:r>
              <a:rPr lang="en-US" dirty="0"/>
              <a:t>Paint inside the “</a:t>
            </a:r>
            <a:r>
              <a:rPr lang="en-US" dirty="0" err="1"/>
              <a:t>oreo</a:t>
            </a:r>
            <a:r>
              <a:rPr lang="en-US" dirty="0"/>
              <a:t>” circle white.</a:t>
            </a:r>
          </a:p>
          <a:p>
            <a:r>
              <a:rPr lang="en-US" dirty="0"/>
              <a:t>Add one drop of purple, black, or blue. Mix well.</a:t>
            </a:r>
          </a:p>
          <a:p>
            <a:r>
              <a:rPr lang="en-US" dirty="0"/>
              <a:t>Paint the next ring around the “</a:t>
            </a:r>
            <a:r>
              <a:rPr lang="en-US" dirty="0" err="1"/>
              <a:t>oreo</a:t>
            </a:r>
            <a:r>
              <a:rPr lang="en-US" dirty="0"/>
              <a:t>” with your </a:t>
            </a:r>
          </a:p>
          <a:p>
            <a:r>
              <a:rPr lang="en-US" dirty="0"/>
              <a:t>new color.</a:t>
            </a:r>
          </a:p>
          <a:p>
            <a:r>
              <a:rPr lang="en-US" dirty="0"/>
              <a:t>Add three drops of color. Mix well. Paint the next ring with your new color.</a:t>
            </a:r>
          </a:p>
          <a:p>
            <a:r>
              <a:rPr lang="en-US" dirty="0"/>
              <a:t>Add 10 drops of color.  Mix well. Paint the next ring with your new color.</a:t>
            </a:r>
          </a:p>
          <a:p>
            <a:r>
              <a:rPr lang="en-US" dirty="0"/>
              <a:t>Add 10 drops of color.  Mix well.  Paint the next ring with your new color.</a:t>
            </a:r>
          </a:p>
          <a:p>
            <a:r>
              <a:rPr lang="en-US" dirty="0"/>
              <a:t>Last one!  Add 10 more drops and paint all the remaining white space around the edges.</a:t>
            </a:r>
          </a:p>
          <a:p>
            <a:r>
              <a:rPr lang="en-US" dirty="0"/>
              <a:t>Set it aside to dry and move onto your silhouette shapes</a:t>
            </a:r>
          </a:p>
          <a:p>
            <a:endParaRPr lang="en-US" dirty="0"/>
          </a:p>
          <a:p>
            <a:pPr marL="0" indent="0">
              <a:buNone/>
            </a:pPr>
            <a:endParaRPr lang="en-US" dirty="0"/>
          </a:p>
          <a:p>
            <a:endParaRPr lang="en-US" dirty="0"/>
          </a:p>
          <a:p>
            <a:endParaRPr lang="en-US" dirty="0"/>
          </a:p>
        </p:txBody>
      </p:sp>
      <p:sp>
        <p:nvSpPr>
          <p:cNvPr id="4" name="Title 1">
            <a:extLst>
              <a:ext uri="{FF2B5EF4-FFF2-40B4-BE49-F238E27FC236}">
                <a16:creationId xmlns:a16="http://schemas.microsoft.com/office/drawing/2014/main" id="{0507496B-B492-0945-A2B8-F56C7778A737}"/>
              </a:ext>
            </a:extLst>
          </p:cNvPr>
          <p:cNvSpPr txBox="1">
            <a:spLocks/>
          </p:cNvSpPr>
          <p:nvPr/>
        </p:nvSpPr>
        <p:spPr>
          <a:xfrm>
            <a:off x="1166446" y="2718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Begin with your lightest color value (white)</a:t>
            </a:r>
            <a:endParaRPr lang="en-US" dirty="0"/>
          </a:p>
        </p:txBody>
      </p:sp>
    </p:spTree>
    <p:extLst>
      <p:ext uri="{BB962C8B-B14F-4D97-AF65-F5344CB8AC3E}">
        <p14:creationId xmlns:p14="http://schemas.microsoft.com/office/powerpoint/2010/main" val="198911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29D4-010E-874C-AB32-ED7C23F39C2B}"/>
              </a:ext>
            </a:extLst>
          </p:cNvPr>
          <p:cNvSpPr>
            <a:spLocks noGrp="1"/>
          </p:cNvSpPr>
          <p:nvPr>
            <p:ph type="title"/>
          </p:nvPr>
        </p:nvSpPr>
        <p:spPr/>
        <p:txBody>
          <a:bodyPr/>
          <a:lstStyle/>
          <a:p>
            <a:r>
              <a:rPr lang="en-US" dirty="0"/>
              <a:t>Add your silhouette shapes in black</a:t>
            </a:r>
          </a:p>
        </p:txBody>
      </p:sp>
      <p:sp>
        <p:nvSpPr>
          <p:cNvPr id="3" name="Content Placeholder 2">
            <a:extLst>
              <a:ext uri="{FF2B5EF4-FFF2-40B4-BE49-F238E27FC236}">
                <a16:creationId xmlns:a16="http://schemas.microsoft.com/office/drawing/2014/main" id="{7BA4818C-0BD8-8241-8AFB-084F819D8E4C}"/>
              </a:ext>
            </a:extLst>
          </p:cNvPr>
          <p:cNvSpPr>
            <a:spLocks noGrp="1"/>
          </p:cNvSpPr>
          <p:nvPr>
            <p:ph idx="1"/>
          </p:nvPr>
        </p:nvSpPr>
        <p:spPr>
          <a:xfrm>
            <a:off x="838200" y="1825625"/>
            <a:ext cx="10515600" cy="3215298"/>
          </a:xfrm>
        </p:spPr>
        <p:txBody>
          <a:bodyPr>
            <a:normAutofit fontScale="85000" lnSpcReduction="20000"/>
          </a:bodyPr>
          <a:lstStyle/>
          <a:p>
            <a:r>
              <a:rPr lang="en-US" dirty="0"/>
              <a:t>Work on tracing or drawing some night time objects such as bats, tree branches, cat, or owl onto black paper.  Focus on two or three objects, and one branch. We have templates for you to trace and use if you choose. Trace onto black paper and cut out your objects.</a:t>
            </a:r>
          </a:p>
          <a:p>
            <a:r>
              <a:rPr lang="en-US" dirty="0"/>
              <a:t>Using the tacky glue and popsicle sticks as your glue spreader, attach your night objects onto your finished painting.  The branch will be at the edge of the page…no floating branches!</a:t>
            </a:r>
          </a:p>
          <a:p>
            <a:r>
              <a:rPr lang="en-US" dirty="0"/>
              <a:t>Please make sure your silhouette shape has all pencil lines facing down. </a:t>
            </a:r>
          </a:p>
          <a:p>
            <a:r>
              <a:rPr lang="en-US" dirty="0"/>
              <a:t>The Perspective of the painting will give us a feeling of distance between the moon and our objects on the branch. </a:t>
            </a:r>
          </a:p>
        </p:txBody>
      </p:sp>
    </p:spTree>
    <p:extLst>
      <p:ext uri="{BB962C8B-B14F-4D97-AF65-F5344CB8AC3E}">
        <p14:creationId xmlns:p14="http://schemas.microsoft.com/office/powerpoint/2010/main" val="207153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61B1-35C8-8B47-83B1-85CD2C6BDBEA}"/>
              </a:ext>
            </a:extLst>
          </p:cNvPr>
          <p:cNvSpPr>
            <a:spLocks noGrp="1"/>
          </p:cNvSpPr>
          <p:nvPr>
            <p:ph type="title"/>
          </p:nvPr>
        </p:nvSpPr>
        <p:spPr>
          <a:xfrm>
            <a:off x="457200" y="143530"/>
            <a:ext cx="11558588" cy="1562100"/>
          </a:xfrm>
        </p:spPr>
        <p:txBody>
          <a:bodyPr/>
          <a:lstStyle/>
          <a:p>
            <a:r>
              <a:rPr lang="en-US" dirty="0"/>
              <a:t>Progression of shading by adding color </a:t>
            </a:r>
            <a:br>
              <a:rPr lang="en-US" dirty="0"/>
            </a:br>
            <a:r>
              <a:rPr lang="en-US" dirty="0"/>
              <a:t>drops to white.</a:t>
            </a:r>
          </a:p>
        </p:txBody>
      </p:sp>
      <p:pic>
        <p:nvPicPr>
          <p:cNvPr id="5" name="Content Placeholder 4">
            <a:extLst>
              <a:ext uri="{FF2B5EF4-FFF2-40B4-BE49-F238E27FC236}">
                <a16:creationId xmlns:a16="http://schemas.microsoft.com/office/drawing/2014/main" id="{A18114E8-5CA3-0848-85F9-0948EBE98D9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5400000">
            <a:off x="1048929" y="2176542"/>
            <a:ext cx="5167312" cy="3875484"/>
          </a:xfrm>
        </p:spPr>
      </p:pic>
      <p:pic>
        <p:nvPicPr>
          <p:cNvPr id="7" name="Picture 6">
            <a:extLst>
              <a:ext uri="{FF2B5EF4-FFF2-40B4-BE49-F238E27FC236}">
                <a16:creationId xmlns:a16="http://schemas.microsoft.com/office/drawing/2014/main" id="{DEF7F5F9-0DBC-FD43-9FE4-741657BA9D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264473" y="1993702"/>
            <a:ext cx="5167312" cy="3875484"/>
          </a:xfrm>
          <a:prstGeom prst="rect">
            <a:avLst/>
          </a:prstGeom>
        </p:spPr>
      </p:pic>
      <p:sp>
        <p:nvSpPr>
          <p:cNvPr id="8" name="TextBox 7">
            <a:extLst>
              <a:ext uri="{FF2B5EF4-FFF2-40B4-BE49-F238E27FC236}">
                <a16:creationId xmlns:a16="http://schemas.microsoft.com/office/drawing/2014/main" id="{3144B45E-C099-7F40-9E3A-A0767DD6A2D9}"/>
              </a:ext>
            </a:extLst>
          </p:cNvPr>
          <p:cNvSpPr txBox="1"/>
          <p:nvPr/>
        </p:nvSpPr>
        <p:spPr>
          <a:xfrm>
            <a:off x="2124075" y="3788053"/>
            <a:ext cx="3971925" cy="369332"/>
          </a:xfrm>
          <a:prstGeom prst="rect">
            <a:avLst/>
          </a:prstGeom>
          <a:noFill/>
        </p:spPr>
        <p:txBody>
          <a:bodyPr wrap="square" rtlCol="0">
            <a:spAutoFit/>
          </a:bodyPr>
          <a:lstStyle/>
          <a:p>
            <a:r>
              <a:rPr lang="en-US" dirty="0"/>
              <a:t>WHITE INSIDE THE CENTER CIRCLE</a:t>
            </a:r>
          </a:p>
        </p:txBody>
      </p:sp>
      <p:sp>
        <p:nvSpPr>
          <p:cNvPr id="10" name="TextBox 9">
            <a:extLst>
              <a:ext uri="{FF2B5EF4-FFF2-40B4-BE49-F238E27FC236}">
                <a16:creationId xmlns:a16="http://schemas.microsoft.com/office/drawing/2014/main" id="{E6E0EAAF-E2DC-5445-94F1-3A7F3840F196}"/>
              </a:ext>
            </a:extLst>
          </p:cNvPr>
          <p:cNvSpPr txBox="1"/>
          <p:nvPr/>
        </p:nvSpPr>
        <p:spPr>
          <a:xfrm>
            <a:off x="6728883" y="1530628"/>
            <a:ext cx="4624917" cy="861774"/>
          </a:xfrm>
          <a:prstGeom prst="rect">
            <a:avLst/>
          </a:prstGeom>
          <a:noFill/>
        </p:spPr>
        <p:txBody>
          <a:bodyPr wrap="square" rtlCol="0">
            <a:spAutoFit/>
          </a:bodyPr>
          <a:lstStyle/>
          <a:p>
            <a:pPr algn="ctr"/>
            <a:r>
              <a:rPr lang="en-US" sz="2500" dirty="0">
                <a:solidFill>
                  <a:schemeClr val="bg1"/>
                </a:solidFill>
              </a:rPr>
              <a:t>1 DROP OF COLOR ADDED, </a:t>
            </a:r>
          </a:p>
          <a:p>
            <a:pPr algn="ctr"/>
            <a:r>
              <a:rPr lang="en-US" sz="2500" dirty="0">
                <a:solidFill>
                  <a:schemeClr val="bg1"/>
                </a:solidFill>
              </a:rPr>
              <a:t>THEN 3 DROPS</a:t>
            </a:r>
          </a:p>
        </p:txBody>
      </p:sp>
    </p:spTree>
    <p:extLst>
      <p:ext uri="{BB962C8B-B14F-4D97-AF65-F5344CB8AC3E}">
        <p14:creationId xmlns:p14="http://schemas.microsoft.com/office/powerpoint/2010/main" val="341175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625</Words>
  <Application>Microsoft Office PowerPoint</Application>
  <PresentationFormat>Widescreen</PresentationFormat>
  <Paragraphs>53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Bats at Night</vt:lpstr>
      <vt:lpstr>Color Value</vt:lpstr>
      <vt:lpstr>Tint versus Shade</vt:lpstr>
      <vt:lpstr>Gradation:  Gradation is a  minute change from one shade, tone or color to another. We will gradate our painting from pure white, to black, purple or blue.</vt:lpstr>
      <vt:lpstr>Let’s create our own gradation of color!</vt:lpstr>
      <vt:lpstr>PowerPoint Presentation</vt:lpstr>
      <vt:lpstr>PowerPoint Presentation</vt:lpstr>
      <vt:lpstr>Add your silhouette shapes in black</vt:lpstr>
      <vt:lpstr>Progression of shading by adding color  drops to white.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Feistner</dc:creator>
  <cp:lastModifiedBy>Karen R</cp:lastModifiedBy>
  <cp:revision>16</cp:revision>
  <dcterms:created xsi:type="dcterms:W3CDTF">2018-09-24T15:27:24Z</dcterms:created>
  <dcterms:modified xsi:type="dcterms:W3CDTF">2022-03-16T19:41:11Z</dcterms:modified>
</cp:coreProperties>
</file>