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6" r:id="rId3"/>
    <p:sldId id="263" r:id="rId4"/>
    <p:sldId id="258" r:id="rId5"/>
    <p:sldId id="259" r:id="rId6"/>
    <p:sldId id="260" r:id="rId7"/>
    <p:sldId id="261" r:id="rId8"/>
    <p:sldId id="267"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94404" autoAdjust="0"/>
  </p:normalViewPr>
  <p:slideViewPr>
    <p:cSldViewPr snapToGrid="0" snapToObjects="1">
      <p:cViewPr varScale="1">
        <p:scale>
          <a:sx n="70" d="100"/>
          <a:sy n="70"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eady" userId="399f0b00b746c60c" providerId="LiveId" clId="{635B27C5-957C-44A7-A937-FFD50DF819A4}"/>
    <pc:docChg chg="modSld">
      <pc:chgData name="katie heady" userId="399f0b00b746c60c" providerId="LiveId" clId="{635B27C5-957C-44A7-A937-FFD50DF819A4}" dt="2022-11-29T04:55:54.398" v="0" actId="14100"/>
      <pc:docMkLst>
        <pc:docMk/>
      </pc:docMkLst>
      <pc:sldChg chg="modSp mod">
        <pc:chgData name="katie heady" userId="399f0b00b746c60c" providerId="LiveId" clId="{635B27C5-957C-44A7-A937-FFD50DF819A4}" dt="2022-11-29T04:55:54.398" v="0" actId="14100"/>
        <pc:sldMkLst>
          <pc:docMk/>
          <pc:sldMk cId="13871026" sldId="258"/>
        </pc:sldMkLst>
        <pc:picChg chg="mod">
          <ac:chgData name="katie heady" userId="399f0b00b746c60c" providerId="LiveId" clId="{635B27C5-957C-44A7-A937-FFD50DF819A4}" dt="2022-11-29T04:55:54.398" v="0" actId="14100"/>
          <ac:picMkLst>
            <pc:docMk/>
            <pc:sldMk cId="13871026" sldId="258"/>
            <ac:picMk id="14" creationId="{500584EF-4C51-BAA6-3ADD-CB578D5833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29BB-FD30-864B-AFF4-B1EDC425C1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3B6B20-585D-064D-84D1-707ECE3BF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91FE4A-1452-7B42-B47B-A8795D362DA1}"/>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5" name="Footer Placeholder 4">
            <a:extLst>
              <a:ext uri="{FF2B5EF4-FFF2-40B4-BE49-F238E27FC236}">
                <a16:creationId xmlns:a16="http://schemas.microsoft.com/office/drawing/2014/main" id="{3129305B-2FD5-FC4D-ADEA-DD6123EC46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5AFD4-B700-D04C-BB50-A23F784FD2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936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A126-7A91-814C-BFBF-E73B4A0989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0FBF94-E9A9-3247-87C4-7C3174A2A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88AD6-BF1E-1E48-A709-46C38E3B2631}"/>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5" name="Footer Placeholder 4">
            <a:extLst>
              <a:ext uri="{FF2B5EF4-FFF2-40B4-BE49-F238E27FC236}">
                <a16:creationId xmlns:a16="http://schemas.microsoft.com/office/drawing/2014/main" id="{7C20DA33-2773-1A4B-BEB4-BB80F15F7D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9CF776-1669-7D4F-A658-80DDAA927C9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86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2BB6D-5BA4-E54C-BD97-FCC79F16EB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0DAC1-10E4-BD42-950F-E7BD6ADA5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8ACEC-8A8B-2943-8EF8-F4A4F415712A}"/>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5" name="Footer Placeholder 4">
            <a:extLst>
              <a:ext uri="{FF2B5EF4-FFF2-40B4-BE49-F238E27FC236}">
                <a16:creationId xmlns:a16="http://schemas.microsoft.com/office/drawing/2014/main" id="{E6B04839-47FF-C543-BF58-2EC22B37C8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80EE53-1975-F94D-BCFB-D4B99CDF3E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873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2CBB-D482-7E44-9E45-1CEBCA5E8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CD1FD-3533-DC41-A5BA-F42883D9D6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B409C-E2F8-BE4D-8B08-C8B05E467824}"/>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5" name="Footer Placeholder 4">
            <a:extLst>
              <a:ext uri="{FF2B5EF4-FFF2-40B4-BE49-F238E27FC236}">
                <a16:creationId xmlns:a16="http://schemas.microsoft.com/office/drawing/2014/main" id="{7D061C96-7367-144A-9598-EC90CD9EE0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6E9365-B904-B54C-A536-682C83298A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21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F1B8-C0D5-6A44-8168-562C9A280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823E9-9081-6543-81D2-A6A1B1E8A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B105A1-4C53-4045-A735-B9868C1A45FD}"/>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5" name="Footer Placeholder 4">
            <a:extLst>
              <a:ext uri="{FF2B5EF4-FFF2-40B4-BE49-F238E27FC236}">
                <a16:creationId xmlns:a16="http://schemas.microsoft.com/office/drawing/2014/main" id="{ED17F976-1720-064B-B7EC-CE249C682C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291239-C7F7-0441-8CC4-51D47DA9C1A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34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E1E7-54C8-B243-BFF9-5FF8F6668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511BC-A2A4-8C41-A0D7-BADA7C39D2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10B4E4-98D0-7E44-9ACC-48D542D00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003C3-E9B1-C541-9866-809438031242}"/>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6" name="Footer Placeholder 5">
            <a:extLst>
              <a:ext uri="{FF2B5EF4-FFF2-40B4-BE49-F238E27FC236}">
                <a16:creationId xmlns:a16="http://schemas.microsoft.com/office/drawing/2014/main" id="{9CC3F766-CBB3-E040-854A-747E3186E2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A32BBA-05A1-F949-AB6A-BD31215B32A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294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5C9C-44D2-314A-A55F-8DA1FC9300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C5D5C-BD94-2D44-9A61-2DE64FAFA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60E4C-4087-A444-A045-8F398EED9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448FC-D5C4-2045-858F-66A4A4A56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C7A7F-03C6-EF48-9A63-78B34BAC1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AFF71A-5EB2-E24F-B446-5E2BDFF8E50C}"/>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8" name="Footer Placeholder 7">
            <a:extLst>
              <a:ext uri="{FF2B5EF4-FFF2-40B4-BE49-F238E27FC236}">
                <a16:creationId xmlns:a16="http://schemas.microsoft.com/office/drawing/2014/main" id="{D9E8C672-B7FF-FF4E-8F1D-D7AD511155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C8E930-B337-7F42-B551-2FF1AE20FC1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128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0403-12A8-CC41-BDE9-7253DEA4D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9B061-2B51-1242-A18A-656A4F82D1E0}"/>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4" name="Footer Placeholder 3">
            <a:extLst>
              <a:ext uri="{FF2B5EF4-FFF2-40B4-BE49-F238E27FC236}">
                <a16:creationId xmlns:a16="http://schemas.microsoft.com/office/drawing/2014/main" id="{95E43783-C77F-E945-844F-C66CF9AD80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6EB597-F565-4948-9E68-D53E9A245F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853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9F1AE-CEE6-B848-ABD7-6CBFCDF43A42}"/>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3" name="Footer Placeholder 2">
            <a:extLst>
              <a:ext uri="{FF2B5EF4-FFF2-40B4-BE49-F238E27FC236}">
                <a16:creationId xmlns:a16="http://schemas.microsoft.com/office/drawing/2014/main" id="{2336BD88-EB1A-8C4C-9748-444CF2ECB8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0B716E-D495-864C-9EE8-BAB9B8D621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81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0227-6EB4-0B4F-AE23-66E152D8A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BBBE3-59BB-B943-80E4-8D79BAE13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0A9858-DB4E-094F-A08E-47C0D9D25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24CB2-7435-624F-A6D8-A0CD9F1DB872}"/>
              </a:ext>
            </a:extLst>
          </p:cNvPr>
          <p:cNvSpPr>
            <a:spLocks noGrp="1"/>
          </p:cNvSpPr>
          <p:nvPr>
            <p:ph type="dt" sz="half" idx="10"/>
          </p:nvPr>
        </p:nvSpPr>
        <p:spPr/>
        <p:txBody>
          <a:bodyPr/>
          <a:lstStyle/>
          <a:p>
            <a:fld id="{48A87A34-81AB-432B-8DAE-1953F412C126}" type="datetimeFigureOut">
              <a:rPr lang="en-US" smtClean="0"/>
              <a:t>11/28/2022</a:t>
            </a:fld>
            <a:endParaRPr lang="en-US" dirty="0"/>
          </a:p>
        </p:txBody>
      </p:sp>
      <p:sp>
        <p:nvSpPr>
          <p:cNvPr id="6" name="Footer Placeholder 5">
            <a:extLst>
              <a:ext uri="{FF2B5EF4-FFF2-40B4-BE49-F238E27FC236}">
                <a16:creationId xmlns:a16="http://schemas.microsoft.com/office/drawing/2014/main" id="{24364F09-92BA-C84F-BC2A-B9E2007476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CD0CA1-AC42-8B45-BBC1-9EF131EDF7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319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CE73-483F-A74B-811D-60619D3D3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6C08D-5418-604C-B3D0-C597E054D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EB594F-120F-B041-BEF6-0C276472B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14E8A-AA58-B248-A784-D0B24E273437}"/>
              </a:ext>
            </a:extLst>
          </p:cNvPr>
          <p:cNvSpPr>
            <a:spLocks noGrp="1"/>
          </p:cNvSpPr>
          <p:nvPr>
            <p:ph type="dt" sz="half" idx="10"/>
          </p:nvPr>
        </p:nvSpPr>
        <p:spPr/>
        <p:txBody>
          <a:bodyPr/>
          <a:lstStyle/>
          <a:p>
            <a:fld id="{48A87A34-81AB-432B-8DAE-1953F412C126}" type="datetimeFigureOut">
              <a:rPr lang="en-US" smtClean="0"/>
              <a:pPr/>
              <a:t>11/28/2022</a:t>
            </a:fld>
            <a:endParaRPr lang="en-US" dirty="0"/>
          </a:p>
        </p:txBody>
      </p:sp>
      <p:sp>
        <p:nvSpPr>
          <p:cNvPr id="6" name="Footer Placeholder 5">
            <a:extLst>
              <a:ext uri="{FF2B5EF4-FFF2-40B4-BE49-F238E27FC236}">
                <a16:creationId xmlns:a16="http://schemas.microsoft.com/office/drawing/2014/main" id="{A605DA64-AD3C-A44C-A0B4-109D5753A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26B49-7D34-A84A-B45A-F26865D0B5C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324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FA3162-3DED-BC46-9D01-88554E2DE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C2CEC-897A-354C-9EC6-7D5AFE87D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10664-6CB8-3F44-9FB0-5F1496198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11/28/2022</a:t>
            </a:fld>
            <a:endParaRPr lang="en-US" dirty="0"/>
          </a:p>
        </p:txBody>
      </p:sp>
      <p:sp>
        <p:nvSpPr>
          <p:cNvPr id="5" name="Footer Placeholder 4">
            <a:extLst>
              <a:ext uri="{FF2B5EF4-FFF2-40B4-BE49-F238E27FC236}">
                <a16:creationId xmlns:a16="http://schemas.microsoft.com/office/drawing/2014/main" id="{6B6226FE-9806-9B4D-938F-395E77C57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7C0C497-EC72-0D43-B613-6BAEC4D08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42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2" descr="Stamp">
            <a:extLst>
              <a:ext uri="{FF2B5EF4-FFF2-40B4-BE49-F238E27FC236}">
                <a16:creationId xmlns:a16="http://schemas.microsoft.com/office/drawing/2014/main" id="{8DF36923-D2AC-6A44-AD04-3D421F082B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877704" y="1327180"/>
            <a:ext cx="7150995" cy="5465128"/>
          </a:xfrm>
          <a:prstGeom prst="rect">
            <a:avLst/>
          </a:prstGeom>
        </p:spPr>
      </p:pic>
      <p:sp>
        <p:nvSpPr>
          <p:cNvPr id="2" name="Title 1">
            <a:extLst>
              <a:ext uri="{FF2B5EF4-FFF2-40B4-BE49-F238E27FC236}">
                <a16:creationId xmlns:a16="http://schemas.microsoft.com/office/drawing/2014/main" id="{3689DDF2-B887-4A41-82EF-500E6F29BEB2}"/>
              </a:ext>
            </a:extLst>
          </p:cNvPr>
          <p:cNvSpPr>
            <a:spLocks noGrp="1"/>
          </p:cNvSpPr>
          <p:nvPr>
            <p:ph type="ctrTitle"/>
          </p:nvPr>
        </p:nvSpPr>
        <p:spPr>
          <a:xfrm>
            <a:off x="1377480" y="887569"/>
            <a:ext cx="8637073" cy="252132"/>
          </a:xfrm>
        </p:spPr>
        <p:txBody>
          <a:bodyPr>
            <a:normAutofit fontScale="90000"/>
          </a:bodyPr>
          <a:lstStyle/>
          <a:p>
            <a:r>
              <a:rPr lang="en-US" dirty="0">
                <a:latin typeface="Aharoni" panose="02010803020104030203" pitchFamily="2" charset="-79"/>
                <a:cs typeface="Aharoni" panose="02010803020104030203" pitchFamily="2" charset="-79"/>
              </a:rPr>
              <a:t>Chilly bears</a:t>
            </a:r>
          </a:p>
        </p:txBody>
      </p:sp>
      <p:sp>
        <p:nvSpPr>
          <p:cNvPr id="3" name="Subtitle 2">
            <a:extLst>
              <a:ext uri="{FF2B5EF4-FFF2-40B4-BE49-F238E27FC236}">
                <a16:creationId xmlns:a16="http://schemas.microsoft.com/office/drawing/2014/main" id="{03179935-9279-FB44-8B64-4437B454870A}"/>
              </a:ext>
            </a:extLst>
          </p:cNvPr>
          <p:cNvSpPr>
            <a:spLocks noGrp="1"/>
          </p:cNvSpPr>
          <p:nvPr>
            <p:ph type="subTitle" idx="1"/>
          </p:nvPr>
        </p:nvSpPr>
        <p:spPr>
          <a:xfrm>
            <a:off x="0" y="1586249"/>
            <a:ext cx="9489923" cy="1925984"/>
          </a:xfrm>
        </p:spPr>
        <p:txBody>
          <a:bodyPr/>
          <a:lstStyle/>
          <a:p>
            <a:r>
              <a:rPr lang="en-US" dirty="0">
                <a:latin typeface="Aharoni" panose="02010803020104030203" pitchFamily="2" charset="-79"/>
                <a:cs typeface="Aharoni" panose="02010803020104030203" pitchFamily="2" charset="-79"/>
              </a:rPr>
              <a:t>Sharpie Art</a:t>
            </a:r>
          </a:p>
          <a:p>
            <a:r>
              <a:rPr lang="en-US" dirty="0">
                <a:latin typeface="Aharoni" panose="02010803020104030203" pitchFamily="2" charset="-79"/>
                <a:cs typeface="Aharoni" panose="02010803020104030203" pitchFamily="2" charset="-79"/>
              </a:rPr>
              <a:t>A lesson about texture</a:t>
            </a:r>
          </a:p>
        </p:txBody>
      </p:sp>
      <p:pic>
        <p:nvPicPr>
          <p:cNvPr id="4" name="Picture 4">
            <a:extLst>
              <a:ext uri="{FF2B5EF4-FFF2-40B4-BE49-F238E27FC236}">
                <a16:creationId xmlns:a16="http://schemas.microsoft.com/office/drawing/2014/main" id="{14F5C397-5D1F-944D-8D50-798BD9FDACC9}"/>
              </a:ext>
            </a:extLst>
          </p:cNvPr>
          <p:cNvPicPr>
            <a:picLocks noChangeAspect="1"/>
          </p:cNvPicPr>
          <p:nvPr/>
        </p:nvPicPr>
        <p:blipFill>
          <a:blip r:embed="rId4"/>
          <a:stretch>
            <a:fillRect/>
          </a:stretch>
        </p:blipFill>
        <p:spPr>
          <a:xfrm>
            <a:off x="7819037" y="1987290"/>
            <a:ext cx="3284461" cy="3983141"/>
          </a:xfrm>
          <a:prstGeom prst="rect">
            <a:avLst/>
          </a:prstGeom>
        </p:spPr>
      </p:pic>
      <p:pic>
        <p:nvPicPr>
          <p:cNvPr id="7" name="Graphic 10" descr="Fir tree">
            <a:extLst>
              <a:ext uri="{FF2B5EF4-FFF2-40B4-BE49-F238E27FC236}">
                <a16:creationId xmlns:a16="http://schemas.microsoft.com/office/drawing/2014/main" id="{01F41933-AA4F-2A4F-9AC0-2F85089992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773" y="2207252"/>
            <a:ext cx="4215188" cy="4215188"/>
          </a:xfrm>
          <a:prstGeom prst="rect">
            <a:avLst/>
          </a:prstGeom>
        </p:spPr>
      </p:pic>
      <p:pic>
        <p:nvPicPr>
          <p:cNvPr id="8" name="Graphic 11" descr="Snowflake">
            <a:extLst>
              <a:ext uri="{FF2B5EF4-FFF2-40B4-BE49-F238E27FC236}">
                <a16:creationId xmlns:a16="http://schemas.microsoft.com/office/drawing/2014/main" id="{B7D3A994-EA7C-0F47-80C0-3CB47F83FB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847" y="106443"/>
            <a:ext cx="1612999" cy="1612999"/>
          </a:xfrm>
          <a:prstGeom prst="rect">
            <a:avLst/>
          </a:prstGeom>
        </p:spPr>
      </p:pic>
      <p:pic>
        <p:nvPicPr>
          <p:cNvPr id="16" name="Graphic 11" descr="Snowflake">
            <a:extLst>
              <a:ext uri="{FF2B5EF4-FFF2-40B4-BE49-F238E27FC236}">
                <a16:creationId xmlns:a16="http://schemas.microsoft.com/office/drawing/2014/main" id="{D572A177-8952-C54C-B412-C674B760BC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7310" y="658396"/>
            <a:ext cx="767730" cy="767730"/>
          </a:xfrm>
          <a:prstGeom prst="rect">
            <a:avLst/>
          </a:prstGeom>
        </p:spPr>
      </p:pic>
      <p:pic>
        <p:nvPicPr>
          <p:cNvPr id="18" name="Graphic 11" descr="Snowflake">
            <a:extLst>
              <a:ext uri="{FF2B5EF4-FFF2-40B4-BE49-F238E27FC236}">
                <a16:creationId xmlns:a16="http://schemas.microsoft.com/office/drawing/2014/main" id="{E9A40434-6AD0-C641-81FB-1725E26B16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flipV="1">
            <a:off x="1326282" y="1266482"/>
            <a:ext cx="1107303" cy="1107303"/>
          </a:xfrm>
          <a:prstGeom prst="rect">
            <a:avLst/>
          </a:prstGeom>
        </p:spPr>
      </p:pic>
    </p:spTree>
    <p:extLst>
      <p:ext uri="{BB962C8B-B14F-4D97-AF65-F5344CB8AC3E}">
        <p14:creationId xmlns:p14="http://schemas.microsoft.com/office/powerpoint/2010/main" val="326938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7E39DE-9097-F7E7-108B-1E1723695B38}"/>
              </a:ext>
            </a:extLst>
          </p:cNvPr>
          <p:cNvPicPr>
            <a:picLocks noChangeAspect="1"/>
          </p:cNvPicPr>
          <p:nvPr/>
        </p:nvPicPr>
        <p:blipFill>
          <a:blip r:embed="rId2"/>
          <a:stretch>
            <a:fillRect/>
          </a:stretch>
        </p:blipFill>
        <p:spPr>
          <a:xfrm>
            <a:off x="337871" y="777922"/>
            <a:ext cx="11516258" cy="5834904"/>
          </a:xfrm>
          <a:prstGeom prst="rect">
            <a:avLst/>
          </a:prstGeom>
        </p:spPr>
      </p:pic>
    </p:spTree>
    <p:extLst>
      <p:ext uri="{BB962C8B-B14F-4D97-AF65-F5344CB8AC3E}">
        <p14:creationId xmlns:p14="http://schemas.microsoft.com/office/powerpoint/2010/main" val="358213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8BAF-3DA6-E049-B02A-6BD5A1B11AE6}"/>
              </a:ext>
            </a:extLst>
          </p:cNvPr>
          <p:cNvSpPr>
            <a:spLocks noGrp="1"/>
          </p:cNvSpPr>
          <p:nvPr>
            <p:ph type="title"/>
          </p:nvPr>
        </p:nvSpPr>
        <p:spPr>
          <a:xfrm>
            <a:off x="1294362" y="494753"/>
            <a:ext cx="9603275" cy="1049235"/>
          </a:xfrm>
        </p:spPr>
        <p:txBody>
          <a:bodyPr>
            <a:normAutofit fontScale="90000"/>
          </a:bodyPr>
          <a:lstStyle/>
          <a:p>
            <a:r>
              <a:rPr lang="en-US" dirty="0"/>
              <a:t>TEXTURE</a:t>
            </a:r>
            <a:br>
              <a:rPr lang="en-US" dirty="0"/>
            </a:br>
            <a:endParaRPr lang="en-US" dirty="0"/>
          </a:p>
        </p:txBody>
      </p:sp>
      <p:sp>
        <p:nvSpPr>
          <p:cNvPr id="3" name="Content Placeholder 2">
            <a:extLst>
              <a:ext uri="{FF2B5EF4-FFF2-40B4-BE49-F238E27FC236}">
                <a16:creationId xmlns:a16="http://schemas.microsoft.com/office/drawing/2014/main" id="{B3C9F76C-E109-1B43-8AB5-5CF97C240B4A}"/>
              </a:ext>
            </a:extLst>
          </p:cNvPr>
          <p:cNvSpPr>
            <a:spLocks noGrp="1"/>
          </p:cNvSpPr>
          <p:nvPr>
            <p:ph idx="1"/>
          </p:nvPr>
        </p:nvSpPr>
        <p:spPr>
          <a:xfrm>
            <a:off x="1001186" y="989351"/>
            <a:ext cx="7558197" cy="5608482"/>
          </a:xfrm>
        </p:spPr>
        <p:txBody>
          <a:bodyPr>
            <a:normAutofit fontScale="85000" lnSpcReduction="10000"/>
          </a:bodyPr>
          <a:lstStyle/>
          <a:p>
            <a:r>
              <a:rPr lang="en-US" dirty="0"/>
              <a:t>Texture both tactile and visual.  (You can feel it and see it)</a:t>
            </a:r>
          </a:p>
          <a:p>
            <a:r>
              <a:rPr lang="en-US" dirty="0"/>
              <a:t>TACTILE TEXTURE is the </a:t>
            </a:r>
            <a:r>
              <a:rPr lang="en-US" i="1" dirty="0"/>
              <a:t>quality</a:t>
            </a:r>
            <a:r>
              <a:rPr lang="en-US" dirty="0"/>
              <a:t> of a surface, such as rough, smooth, sticky, fuzzy or soft.  A real texture is one you can </a:t>
            </a:r>
            <a:r>
              <a:rPr lang="en-US" i="1" dirty="0"/>
              <a:t>actually feel</a:t>
            </a:r>
            <a:r>
              <a:rPr lang="en-US" dirty="0"/>
              <a:t> with your hand, such as a piece of sandpaper, a wet glass, or animal fur. It can also be created by an artist.</a:t>
            </a:r>
            <a:br>
              <a:rPr lang="en-US" dirty="0"/>
            </a:br>
            <a:endParaRPr lang="en-US" dirty="0"/>
          </a:p>
          <a:p>
            <a:r>
              <a:rPr lang="en-US" dirty="0"/>
              <a:t>VISUAL TEXTURE is the </a:t>
            </a:r>
            <a:r>
              <a:rPr lang="en-US" i="1" dirty="0"/>
              <a:t>visual quality </a:t>
            </a:r>
            <a:r>
              <a:rPr lang="en-US" dirty="0"/>
              <a:t>of a surface.  It is the result from painting or drawing as the real texture.  Visual texture is the illusion of texture created by an artist. </a:t>
            </a:r>
          </a:p>
          <a:p>
            <a:endParaRPr lang="en-US" dirty="0"/>
          </a:p>
          <a:p>
            <a:r>
              <a:rPr lang="en-US" dirty="0"/>
              <a:t>Today we will be creating an illusion of fur on our animals.  What will your fur feel like?  Bristly and rough, or soft and fluffy?  You will use different lines and shapes to create the way you would like your animal to feel.</a:t>
            </a:r>
          </a:p>
        </p:txBody>
      </p:sp>
      <p:pic>
        <p:nvPicPr>
          <p:cNvPr id="5" name="Picture 4">
            <a:extLst>
              <a:ext uri="{FF2B5EF4-FFF2-40B4-BE49-F238E27FC236}">
                <a16:creationId xmlns:a16="http://schemas.microsoft.com/office/drawing/2014/main" id="{D1BBDAD2-4F50-4E49-897C-A53CF831924C}"/>
              </a:ext>
            </a:extLst>
          </p:cNvPr>
          <p:cNvPicPr>
            <a:picLocks noChangeAspect="1"/>
          </p:cNvPicPr>
          <p:nvPr/>
        </p:nvPicPr>
        <p:blipFill>
          <a:blip r:embed="rId2"/>
          <a:stretch>
            <a:fillRect/>
          </a:stretch>
        </p:blipFill>
        <p:spPr>
          <a:xfrm>
            <a:off x="8691141" y="1543988"/>
            <a:ext cx="3118025" cy="3450614"/>
          </a:xfrm>
          <a:prstGeom prst="rect">
            <a:avLst/>
          </a:prstGeom>
        </p:spPr>
      </p:pic>
      <p:sp>
        <p:nvSpPr>
          <p:cNvPr id="6" name="TextBox 5">
            <a:extLst>
              <a:ext uri="{FF2B5EF4-FFF2-40B4-BE49-F238E27FC236}">
                <a16:creationId xmlns:a16="http://schemas.microsoft.com/office/drawing/2014/main" id="{485474A1-6026-3A44-9577-AE2778D82E68}"/>
              </a:ext>
            </a:extLst>
          </p:cNvPr>
          <p:cNvSpPr txBox="1"/>
          <p:nvPr/>
        </p:nvSpPr>
        <p:spPr>
          <a:xfrm>
            <a:off x="8559382" y="4935842"/>
            <a:ext cx="3632617" cy="16619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“Durer Hare Engraving”</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Gill Sans"/>
                <a:ea typeface="Gill Sans"/>
                <a:cs typeface="Gill Sans"/>
                <a:sym typeface="Gill Sans"/>
              </a:rPr>
              <a:t>How do you think it woul</a:t>
            </a:r>
            <a:r>
              <a:rPr lang="en-US" sz="1800" dirty="0">
                <a:solidFill>
                  <a:srgbClr val="000000"/>
                </a:solidFill>
              </a:rPr>
              <a:t>d feel if you touched this rabbit?</a:t>
            </a:r>
          </a:p>
          <a:p>
            <a:pPr marL="0" marR="0" indent="0" algn="ctr" defTabSz="914400" rtl="0" fontAlgn="auto" latinLnBrk="1" hangingPunct="0">
              <a:lnSpc>
                <a:spcPct val="100000"/>
              </a:lnSpc>
              <a:spcBef>
                <a:spcPts val="0"/>
              </a:spcBef>
              <a:spcAft>
                <a:spcPts val="0"/>
              </a:spcAft>
              <a:buClrTx/>
              <a:buSzTx/>
              <a:buFontTx/>
              <a:buNone/>
              <a:tabLst/>
            </a:pPr>
            <a:r>
              <a:rPr lang="en-US" sz="1800" dirty="0">
                <a:solidFill>
                  <a:srgbClr val="000000"/>
                </a:solidFill>
              </a:rPr>
              <a:t>How long do you think it took him to create the fur?  </a:t>
            </a:r>
          </a:p>
          <a:p>
            <a:pPr marL="0" marR="0" indent="0" algn="l" defTabSz="9144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9816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C017-1381-524B-ABFC-4F3B45362128}"/>
              </a:ext>
            </a:extLst>
          </p:cNvPr>
          <p:cNvSpPr>
            <a:spLocks noGrp="1"/>
          </p:cNvSpPr>
          <p:nvPr>
            <p:ph type="title"/>
          </p:nvPr>
        </p:nvSpPr>
        <p:spPr/>
        <p:txBody>
          <a:bodyPr>
            <a:normAutofit/>
          </a:bodyPr>
          <a:lstStyle/>
          <a:p>
            <a:r>
              <a:rPr lang="en-US" sz="3600" dirty="0">
                <a:latin typeface="Bernard MT Condensed" panose="02050806060905020404" pitchFamily="18" charset="77"/>
              </a:rPr>
              <a:t>Here are some examples of what you could make today</a:t>
            </a:r>
          </a:p>
        </p:txBody>
      </p:sp>
      <p:pic>
        <p:nvPicPr>
          <p:cNvPr id="8" name="Picture 7">
            <a:extLst>
              <a:ext uri="{FF2B5EF4-FFF2-40B4-BE49-F238E27FC236}">
                <a16:creationId xmlns:a16="http://schemas.microsoft.com/office/drawing/2014/main" id="{30D6AC48-FA25-8F78-549C-DE96C5D99978}"/>
              </a:ext>
            </a:extLst>
          </p:cNvPr>
          <p:cNvPicPr>
            <a:picLocks noChangeAspect="1"/>
          </p:cNvPicPr>
          <p:nvPr/>
        </p:nvPicPr>
        <p:blipFill>
          <a:blip r:embed="rId2"/>
          <a:stretch>
            <a:fillRect/>
          </a:stretch>
        </p:blipFill>
        <p:spPr>
          <a:xfrm>
            <a:off x="1539188" y="1690688"/>
            <a:ext cx="9113624" cy="4601300"/>
          </a:xfrm>
          <a:prstGeom prst="rect">
            <a:avLst/>
          </a:prstGeom>
        </p:spPr>
      </p:pic>
    </p:spTree>
    <p:extLst>
      <p:ext uri="{BB962C8B-B14F-4D97-AF65-F5344CB8AC3E}">
        <p14:creationId xmlns:p14="http://schemas.microsoft.com/office/powerpoint/2010/main" val="390979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92C2-3944-0E46-A232-C035285D4AFA}"/>
              </a:ext>
            </a:extLst>
          </p:cNvPr>
          <p:cNvSpPr>
            <a:spLocks noGrp="1"/>
          </p:cNvSpPr>
          <p:nvPr>
            <p:ph type="title"/>
          </p:nvPr>
        </p:nvSpPr>
        <p:spPr>
          <a:xfrm>
            <a:off x="114300" y="-111125"/>
            <a:ext cx="10515600" cy="1325563"/>
          </a:xfrm>
        </p:spPr>
        <p:txBody>
          <a:bodyPr/>
          <a:lstStyle/>
          <a:p>
            <a:r>
              <a:rPr lang="en-US" dirty="0">
                <a:latin typeface="Bernard MT Condensed" panose="02050806060905020404" pitchFamily="18" charset="77"/>
              </a:rPr>
              <a:t>Step one - pencil</a:t>
            </a:r>
          </a:p>
        </p:txBody>
      </p:sp>
      <p:sp>
        <p:nvSpPr>
          <p:cNvPr id="3" name="Content Placeholder 2">
            <a:extLst>
              <a:ext uri="{FF2B5EF4-FFF2-40B4-BE49-F238E27FC236}">
                <a16:creationId xmlns:a16="http://schemas.microsoft.com/office/drawing/2014/main" id="{6165135E-1A8E-994F-8B9C-C265E7925CE9}"/>
              </a:ext>
            </a:extLst>
          </p:cNvPr>
          <p:cNvSpPr>
            <a:spLocks noGrp="1"/>
          </p:cNvSpPr>
          <p:nvPr>
            <p:ph idx="1"/>
          </p:nvPr>
        </p:nvSpPr>
        <p:spPr>
          <a:xfrm>
            <a:off x="114300" y="1214438"/>
            <a:ext cx="7629525" cy="5567362"/>
          </a:xfrm>
        </p:spPr>
        <p:txBody>
          <a:bodyPr>
            <a:normAutofit fontScale="92500" lnSpcReduction="10000"/>
          </a:bodyPr>
          <a:lstStyle/>
          <a:p>
            <a:r>
              <a:rPr lang="en-US" dirty="0">
                <a:latin typeface="Britannic Bold" panose="020B0903060703020204" pitchFamily="34" charset="77"/>
              </a:rPr>
              <a:t>Start by using your pencil VERY LIGHTLY to</a:t>
            </a:r>
          </a:p>
          <a:p>
            <a:pPr marL="0" indent="0">
              <a:buNone/>
            </a:pPr>
            <a:r>
              <a:rPr lang="en-US" dirty="0">
                <a:latin typeface="Britannic Bold" panose="020B0903060703020204" pitchFamily="34" charset="77"/>
              </a:rPr>
              <a:t>   add, ears, eyes, snout, smile, body to the circle on your page or start from scratch with your own circle</a:t>
            </a:r>
          </a:p>
          <a:p>
            <a:pPr marL="0" indent="0">
              <a:buNone/>
            </a:pPr>
            <a:endParaRPr lang="en-US" dirty="0">
              <a:latin typeface="Britannic Bold" panose="020B0903060703020204" pitchFamily="34" charset="77"/>
            </a:endParaRPr>
          </a:p>
          <a:p>
            <a:r>
              <a:rPr lang="en-US" dirty="0">
                <a:latin typeface="Britannic Bold" panose="020B0903060703020204" pitchFamily="34" charset="77"/>
              </a:rPr>
              <a:t>1</a:t>
            </a:r>
            <a:r>
              <a:rPr lang="en-US" baseline="30000" dirty="0">
                <a:latin typeface="Britannic Bold" panose="020B0903060703020204" pitchFamily="34" charset="77"/>
              </a:rPr>
              <a:t>St</a:t>
            </a:r>
            <a:r>
              <a:rPr lang="en-US" dirty="0">
                <a:latin typeface="Britannic Bold" panose="020B0903060703020204" pitchFamily="34" charset="77"/>
              </a:rPr>
              <a:t> Draw the snout, and ears. Think about where they should be on the face</a:t>
            </a:r>
          </a:p>
          <a:p>
            <a:endParaRPr lang="en-US" dirty="0">
              <a:latin typeface="Britannic Bold" panose="020B0903060703020204" pitchFamily="34" charset="77"/>
            </a:endParaRPr>
          </a:p>
          <a:p>
            <a:r>
              <a:rPr lang="en-US" dirty="0">
                <a:latin typeface="Britannic Bold" panose="020B0903060703020204" pitchFamily="34" charset="77"/>
              </a:rPr>
              <a:t>2</a:t>
            </a:r>
            <a:r>
              <a:rPr lang="en-US" baseline="30000" dirty="0">
                <a:latin typeface="Britannic Bold" panose="020B0903060703020204" pitchFamily="34" charset="77"/>
              </a:rPr>
              <a:t>nd</a:t>
            </a:r>
            <a:r>
              <a:rPr lang="en-US" dirty="0">
                <a:latin typeface="Britannic Bold" panose="020B0903060703020204" pitchFamily="34" charset="77"/>
              </a:rPr>
              <a:t> Draw the eyes, nose and mouth</a:t>
            </a:r>
          </a:p>
          <a:p>
            <a:pPr marL="0" indent="0">
              <a:buNone/>
            </a:pPr>
            <a:endParaRPr lang="en-US" dirty="0">
              <a:latin typeface="Britannic Bold" panose="020B0903060703020204" pitchFamily="34" charset="77"/>
            </a:endParaRPr>
          </a:p>
          <a:p>
            <a:r>
              <a:rPr lang="en-US" dirty="0">
                <a:latin typeface="Britannic Bold" panose="020B0903060703020204" pitchFamily="34" charset="77"/>
              </a:rPr>
              <a:t>3</a:t>
            </a:r>
            <a:r>
              <a:rPr lang="en-US" baseline="30000" dirty="0">
                <a:latin typeface="Britannic Bold" panose="020B0903060703020204" pitchFamily="34" charset="77"/>
              </a:rPr>
              <a:t>rd</a:t>
            </a:r>
            <a:r>
              <a:rPr lang="en-US" dirty="0">
                <a:latin typeface="Britannic Bold" panose="020B0903060703020204" pitchFamily="34" charset="77"/>
              </a:rPr>
              <a:t> Draw body.  Shirt, sweater, dress. </a:t>
            </a:r>
          </a:p>
          <a:p>
            <a:r>
              <a:rPr lang="en-US" dirty="0">
                <a:latin typeface="Britannic Bold" panose="020B0903060703020204" pitchFamily="34" charset="77"/>
              </a:rPr>
              <a:t>    </a:t>
            </a:r>
          </a:p>
          <a:p>
            <a:r>
              <a:rPr lang="en-US" dirty="0">
                <a:latin typeface="Britannic Bold" panose="020B0903060703020204" pitchFamily="34" charset="77"/>
              </a:rPr>
              <a:t>Make your Bear your own.</a:t>
            </a:r>
          </a:p>
        </p:txBody>
      </p:sp>
      <p:pic>
        <p:nvPicPr>
          <p:cNvPr id="14" name="Picture 13">
            <a:extLst>
              <a:ext uri="{FF2B5EF4-FFF2-40B4-BE49-F238E27FC236}">
                <a16:creationId xmlns:a16="http://schemas.microsoft.com/office/drawing/2014/main" id="{500584EF-4C51-BAA6-3ADD-CB578D5833F6}"/>
              </a:ext>
            </a:extLst>
          </p:cNvPr>
          <p:cNvPicPr>
            <a:picLocks noChangeAspect="1"/>
          </p:cNvPicPr>
          <p:nvPr/>
        </p:nvPicPr>
        <p:blipFill rotWithShape="1">
          <a:blip r:embed="rId2"/>
          <a:srcRect l="6200" r="4754" b="7234"/>
          <a:stretch/>
        </p:blipFill>
        <p:spPr>
          <a:xfrm rot="5400000">
            <a:off x="7339008" y="1742880"/>
            <a:ext cx="5036448" cy="4041648"/>
          </a:xfrm>
          <a:prstGeom prst="rect">
            <a:avLst/>
          </a:prstGeom>
        </p:spPr>
      </p:pic>
    </p:spTree>
    <p:extLst>
      <p:ext uri="{BB962C8B-B14F-4D97-AF65-F5344CB8AC3E}">
        <p14:creationId xmlns:p14="http://schemas.microsoft.com/office/powerpoint/2010/main" val="1387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F041-50E3-E54C-99DE-A0F057871A87}"/>
              </a:ext>
            </a:extLst>
          </p:cNvPr>
          <p:cNvSpPr>
            <a:spLocks noGrp="1"/>
          </p:cNvSpPr>
          <p:nvPr>
            <p:ph type="title"/>
          </p:nvPr>
        </p:nvSpPr>
        <p:spPr>
          <a:xfrm>
            <a:off x="0" y="-238547"/>
            <a:ext cx="10515600" cy="1325563"/>
          </a:xfrm>
        </p:spPr>
        <p:txBody>
          <a:bodyPr/>
          <a:lstStyle/>
          <a:p>
            <a:r>
              <a:rPr lang="en-US" dirty="0">
                <a:latin typeface="Bernard MT Condensed" panose="02050806060905020404" pitchFamily="18" charset="77"/>
              </a:rPr>
              <a:t>Step two – give your bear some personality</a:t>
            </a:r>
          </a:p>
        </p:txBody>
      </p:sp>
      <p:sp>
        <p:nvSpPr>
          <p:cNvPr id="3" name="Content Placeholder 2">
            <a:extLst>
              <a:ext uri="{FF2B5EF4-FFF2-40B4-BE49-F238E27FC236}">
                <a16:creationId xmlns:a16="http://schemas.microsoft.com/office/drawing/2014/main" id="{E63B3A62-E98A-584C-AB9F-DCE32A03988A}"/>
              </a:ext>
            </a:extLst>
          </p:cNvPr>
          <p:cNvSpPr>
            <a:spLocks noGrp="1"/>
          </p:cNvSpPr>
          <p:nvPr>
            <p:ph idx="1"/>
          </p:nvPr>
        </p:nvSpPr>
        <p:spPr>
          <a:xfrm>
            <a:off x="0" y="808385"/>
            <a:ext cx="7388352" cy="4351338"/>
          </a:xfrm>
        </p:spPr>
        <p:txBody>
          <a:bodyPr/>
          <a:lstStyle/>
          <a:p>
            <a:r>
              <a:rPr lang="en-US" dirty="0">
                <a:latin typeface="Britannic Bold" panose="020B0903060703020204" pitchFamily="34" charset="77"/>
              </a:rPr>
              <a:t>Add some fun things to dress up your Bear.</a:t>
            </a:r>
          </a:p>
          <a:p>
            <a:r>
              <a:rPr lang="en-US" dirty="0">
                <a:latin typeface="Britannic Bold" panose="020B0903060703020204" pitchFamily="34" charset="77"/>
              </a:rPr>
              <a:t>Don’t overdo it, less is more!</a:t>
            </a:r>
          </a:p>
          <a:p>
            <a:r>
              <a:rPr lang="en-US" dirty="0">
                <a:latin typeface="Britannic Bold" panose="020B0903060703020204" pitchFamily="34" charset="77"/>
              </a:rPr>
              <a:t>Here are some ideas but there are MANY more.</a:t>
            </a:r>
          </a:p>
        </p:txBody>
      </p:sp>
      <p:pic>
        <p:nvPicPr>
          <p:cNvPr id="4" name="Picture 4">
            <a:extLst>
              <a:ext uri="{FF2B5EF4-FFF2-40B4-BE49-F238E27FC236}">
                <a16:creationId xmlns:a16="http://schemas.microsoft.com/office/drawing/2014/main" id="{8F56E0DD-79AE-244B-93A2-345017654C59}"/>
              </a:ext>
            </a:extLst>
          </p:cNvPr>
          <p:cNvPicPr>
            <a:picLocks noChangeAspect="1"/>
          </p:cNvPicPr>
          <p:nvPr/>
        </p:nvPicPr>
        <p:blipFill>
          <a:blip r:embed="rId2"/>
          <a:stretch>
            <a:fillRect/>
          </a:stretch>
        </p:blipFill>
        <p:spPr>
          <a:xfrm>
            <a:off x="616712" y="3167743"/>
            <a:ext cx="4064000" cy="318770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53167025-2993-A739-CEA1-62379F863AE4}"/>
              </a:ext>
            </a:extLst>
          </p:cNvPr>
          <p:cNvPicPr>
            <a:picLocks noChangeAspect="1"/>
          </p:cNvPicPr>
          <p:nvPr/>
        </p:nvPicPr>
        <p:blipFill rotWithShape="1">
          <a:blip r:embed="rId3"/>
          <a:srcRect l="4798" t="4845" r="5202" b="6267"/>
          <a:stretch/>
        </p:blipFill>
        <p:spPr>
          <a:xfrm rot="5400000">
            <a:off x="6800090" y="1798216"/>
            <a:ext cx="5486400" cy="4064000"/>
          </a:xfrm>
          <a:prstGeom prst="rect">
            <a:avLst/>
          </a:prstGeom>
        </p:spPr>
      </p:pic>
    </p:spTree>
    <p:extLst>
      <p:ext uri="{BB962C8B-B14F-4D97-AF65-F5344CB8AC3E}">
        <p14:creationId xmlns:p14="http://schemas.microsoft.com/office/powerpoint/2010/main" val="387336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E161-0F61-5C49-BF4E-86AB989AEF20}"/>
              </a:ext>
            </a:extLst>
          </p:cNvPr>
          <p:cNvSpPr>
            <a:spLocks noGrp="1"/>
          </p:cNvSpPr>
          <p:nvPr>
            <p:ph type="title"/>
          </p:nvPr>
        </p:nvSpPr>
        <p:spPr>
          <a:xfrm>
            <a:off x="0" y="-146939"/>
            <a:ext cx="10515600" cy="1325563"/>
          </a:xfrm>
        </p:spPr>
        <p:txBody>
          <a:bodyPr/>
          <a:lstStyle/>
          <a:p>
            <a:r>
              <a:rPr lang="en-US" dirty="0">
                <a:latin typeface="Bernard MT Condensed" panose="02050806060905020404" pitchFamily="18" charset="77"/>
                <a:cs typeface="Aharoni" panose="02010803020104030203" pitchFamily="2" charset="-79"/>
              </a:rPr>
              <a:t>Step three – black sharpie</a:t>
            </a:r>
          </a:p>
        </p:txBody>
      </p:sp>
      <p:sp>
        <p:nvSpPr>
          <p:cNvPr id="3" name="Content Placeholder 2">
            <a:extLst>
              <a:ext uri="{FF2B5EF4-FFF2-40B4-BE49-F238E27FC236}">
                <a16:creationId xmlns:a16="http://schemas.microsoft.com/office/drawing/2014/main" id="{37C35908-9969-2548-A6A8-A9BFF352CE44}"/>
              </a:ext>
            </a:extLst>
          </p:cNvPr>
          <p:cNvSpPr>
            <a:spLocks noGrp="1"/>
          </p:cNvSpPr>
          <p:nvPr>
            <p:ph idx="1"/>
          </p:nvPr>
        </p:nvSpPr>
        <p:spPr>
          <a:xfrm>
            <a:off x="126888" y="1178624"/>
            <a:ext cx="5708744" cy="5386768"/>
          </a:xfrm>
        </p:spPr>
        <p:txBody>
          <a:bodyPr>
            <a:normAutofit/>
          </a:bodyPr>
          <a:lstStyle/>
          <a:p>
            <a:r>
              <a:rPr lang="en-US" dirty="0">
                <a:latin typeface="Britannic Bold" panose="020B0903060703020204" pitchFamily="34" charset="77"/>
              </a:rPr>
              <a:t>Use your black sharpie to outline the </a:t>
            </a:r>
          </a:p>
          <a:p>
            <a:pPr marL="0" indent="0">
              <a:buNone/>
            </a:pPr>
            <a:r>
              <a:rPr lang="en-US" dirty="0">
                <a:latin typeface="Britannic Bold" panose="020B0903060703020204" pitchFamily="34" charset="77"/>
              </a:rPr>
              <a:t>   EYES, NOSE and MOUTH only – </a:t>
            </a:r>
            <a:r>
              <a:rPr lang="en-US" dirty="0">
                <a:solidFill>
                  <a:srgbClr val="FF0000"/>
                </a:solidFill>
                <a:latin typeface="Britannic Bold" panose="020B0903060703020204" pitchFamily="34" charset="77"/>
              </a:rPr>
              <a:t>do not outline the bears head or ears or snout around nose</a:t>
            </a:r>
          </a:p>
          <a:p>
            <a:r>
              <a:rPr lang="en-US" dirty="0">
                <a:latin typeface="Britannic Bold" panose="020B0903060703020204" pitchFamily="34" charset="77"/>
              </a:rPr>
              <a:t>Trace over your sweater and accessories with the black sharpie too.  </a:t>
            </a:r>
            <a:endParaRPr lang="en-US" i="1" u="sng" dirty="0">
              <a:latin typeface="Britannic Bold" panose="020B0903060703020204" pitchFamily="34" charset="77"/>
            </a:endParaRPr>
          </a:p>
          <a:p>
            <a:pPr marL="0" indent="0">
              <a:buNone/>
            </a:pPr>
            <a:r>
              <a:rPr lang="en-US" dirty="0">
                <a:latin typeface="Britannic Bold" panose="020B0903060703020204" pitchFamily="34" charset="77"/>
              </a:rPr>
              <a:t>Leave the head and ears alone for now.</a:t>
            </a:r>
          </a:p>
          <a:p>
            <a:r>
              <a:rPr lang="en-US" dirty="0">
                <a:latin typeface="Britannic Bold" panose="020B0903060703020204" pitchFamily="34" charset="77"/>
              </a:rPr>
              <a:t>Add patterns and designs to their clothing</a:t>
            </a:r>
          </a:p>
        </p:txBody>
      </p:sp>
      <p:pic>
        <p:nvPicPr>
          <p:cNvPr id="5" name="Picture 4">
            <a:extLst>
              <a:ext uri="{FF2B5EF4-FFF2-40B4-BE49-F238E27FC236}">
                <a16:creationId xmlns:a16="http://schemas.microsoft.com/office/drawing/2014/main" id="{7B689CC0-A727-7C25-2E28-D2B6AD3CE382}"/>
              </a:ext>
            </a:extLst>
          </p:cNvPr>
          <p:cNvPicPr>
            <a:picLocks noChangeAspect="1"/>
          </p:cNvPicPr>
          <p:nvPr/>
        </p:nvPicPr>
        <p:blipFill>
          <a:blip r:embed="rId2"/>
          <a:stretch>
            <a:fillRect/>
          </a:stretch>
        </p:blipFill>
        <p:spPr>
          <a:xfrm>
            <a:off x="5962520" y="217956"/>
            <a:ext cx="2674818" cy="6422088"/>
          </a:xfrm>
          <a:prstGeom prst="rect">
            <a:avLst/>
          </a:prstGeom>
        </p:spPr>
      </p:pic>
      <p:pic>
        <p:nvPicPr>
          <p:cNvPr id="6" name="Picture 5">
            <a:extLst>
              <a:ext uri="{FF2B5EF4-FFF2-40B4-BE49-F238E27FC236}">
                <a16:creationId xmlns:a16="http://schemas.microsoft.com/office/drawing/2014/main" id="{616CD464-ABC4-BAFE-4F98-9428816DCF8E}"/>
              </a:ext>
            </a:extLst>
          </p:cNvPr>
          <p:cNvPicPr>
            <a:picLocks noChangeAspect="1"/>
          </p:cNvPicPr>
          <p:nvPr/>
        </p:nvPicPr>
        <p:blipFill rotWithShape="1">
          <a:blip r:embed="rId3"/>
          <a:srcRect l="7671" t="4375" r="3386"/>
          <a:stretch/>
        </p:blipFill>
        <p:spPr>
          <a:xfrm rot="5400000">
            <a:off x="7819417" y="1812801"/>
            <a:ext cx="5096525" cy="3460684"/>
          </a:xfrm>
          <a:prstGeom prst="rect">
            <a:avLst/>
          </a:prstGeom>
        </p:spPr>
      </p:pic>
    </p:spTree>
    <p:extLst>
      <p:ext uri="{BB962C8B-B14F-4D97-AF65-F5344CB8AC3E}">
        <p14:creationId xmlns:p14="http://schemas.microsoft.com/office/powerpoint/2010/main" val="314268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7ECF-79CF-5943-ACEF-19F1B29CA01E}"/>
              </a:ext>
            </a:extLst>
          </p:cNvPr>
          <p:cNvSpPr>
            <a:spLocks noGrp="1"/>
          </p:cNvSpPr>
          <p:nvPr>
            <p:ph type="title"/>
          </p:nvPr>
        </p:nvSpPr>
        <p:spPr/>
        <p:txBody>
          <a:bodyPr/>
          <a:lstStyle/>
          <a:p>
            <a:r>
              <a:rPr lang="en-US" dirty="0">
                <a:latin typeface="Bernard MT Condensed" panose="02050806060905020404" pitchFamily="18" charset="77"/>
              </a:rPr>
              <a:t>Step four – fluffy!!!!!!!</a:t>
            </a:r>
          </a:p>
        </p:txBody>
      </p:sp>
      <p:sp>
        <p:nvSpPr>
          <p:cNvPr id="3" name="Content Placeholder 2">
            <a:extLst>
              <a:ext uri="{FF2B5EF4-FFF2-40B4-BE49-F238E27FC236}">
                <a16:creationId xmlns:a16="http://schemas.microsoft.com/office/drawing/2014/main" id="{1507678F-3947-2640-BD0C-0CF5DA937258}"/>
              </a:ext>
            </a:extLst>
          </p:cNvPr>
          <p:cNvSpPr>
            <a:spLocks noGrp="1"/>
          </p:cNvSpPr>
          <p:nvPr>
            <p:ph idx="1"/>
          </p:nvPr>
        </p:nvSpPr>
        <p:spPr>
          <a:xfrm>
            <a:off x="356212" y="1475247"/>
            <a:ext cx="9603275" cy="4697125"/>
          </a:xfrm>
        </p:spPr>
        <p:txBody>
          <a:bodyPr>
            <a:noAutofit/>
          </a:bodyPr>
          <a:lstStyle/>
          <a:p>
            <a:r>
              <a:rPr lang="en-US" dirty="0">
                <a:latin typeface="Britannic Bold" panose="020B0903060703020204" pitchFamily="34" charset="77"/>
              </a:rPr>
              <a:t>Using your black sharpie, start using little lines </a:t>
            </a:r>
          </a:p>
          <a:p>
            <a:pPr marL="0" indent="0">
              <a:buNone/>
            </a:pPr>
            <a:r>
              <a:rPr lang="en-US" dirty="0">
                <a:latin typeface="Britannic Bold" panose="020B0903060703020204" pitchFamily="34" charset="77"/>
              </a:rPr>
              <a:t>   to create the fur on the bear’s face.</a:t>
            </a:r>
          </a:p>
          <a:p>
            <a:r>
              <a:rPr lang="en-US" dirty="0">
                <a:latin typeface="Britannic Bold" panose="020B0903060703020204" pitchFamily="34" charset="77"/>
              </a:rPr>
              <a:t>Start around the eyes and move out around the </a:t>
            </a:r>
          </a:p>
          <a:p>
            <a:pPr marL="0" indent="0">
              <a:buNone/>
            </a:pPr>
            <a:r>
              <a:rPr lang="en-US" dirty="0">
                <a:latin typeface="Britannic Bold" panose="020B0903060703020204" pitchFamily="34" charset="77"/>
              </a:rPr>
              <a:t>   nose and towards the outside of the face</a:t>
            </a:r>
          </a:p>
          <a:p>
            <a:r>
              <a:rPr lang="en-US" dirty="0">
                <a:latin typeface="Britannic Bold" panose="020B0903060703020204" pitchFamily="34" charset="77"/>
              </a:rPr>
              <a:t>You can use short straight lines or soft flicked lines </a:t>
            </a:r>
          </a:p>
          <a:p>
            <a:r>
              <a:rPr lang="en-US" dirty="0">
                <a:latin typeface="Britannic Bold" panose="020B0903060703020204" pitchFamily="34" charset="77"/>
              </a:rPr>
              <a:t>Keep going until you fill in the whole face and neck</a:t>
            </a:r>
          </a:p>
          <a:p>
            <a:r>
              <a:rPr lang="en-US" dirty="0">
                <a:latin typeface="Britannic Bold" panose="020B0903060703020204" pitchFamily="34" charset="77"/>
              </a:rPr>
              <a:t>Remember, there are no mistakes – trust yourself!</a:t>
            </a:r>
          </a:p>
          <a:p>
            <a:r>
              <a:rPr lang="en-US" dirty="0">
                <a:latin typeface="Britannic Bold" panose="020B0903060703020204" pitchFamily="34" charset="77"/>
              </a:rPr>
              <a:t>Look around, everyone’s Chilly Bear is different. </a:t>
            </a:r>
          </a:p>
          <a:p>
            <a:r>
              <a:rPr lang="en-US" dirty="0">
                <a:latin typeface="Britannic Bold" panose="020B0903060703020204" pitchFamily="34" charset="77"/>
              </a:rPr>
              <a:t>OPTION Outline bear’s face and ears, consider using dotted line.</a:t>
            </a:r>
          </a:p>
        </p:txBody>
      </p:sp>
      <p:pic>
        <p:nvPicPr>
          <p:cNvPr id="7" name="Picture 6">
            <a:extLst>
              <a:ext uri="{FF2B5EF4-FFF2-40B4-BE49-F238E27FC236}">
                <a16:creationId xmlns:a16="http://schemas.microsoft.com/office/drawing/2014/main" id="{9ECF1B9E-D011-0595-3DE4-8D70D480D6B5}"/>
              </a:ext>
            </a:extLst>
          </p:cNvPr>
          <p:cNvPicPr>
            <a:picLocks noChangeAspect="1"/>
          </p:cNvPicPr>
          <p:nvPr/>
        </p:nvPicPr>
        <p:blipFill>
          <a:blip r:embed="rId2"/>
          <a:stretch>
            <a:fillRect/>
          </a:stretch>
        </p:blipFill>
        <p:spPr>
          <a:xfrm>
            <a:off x="9435549" y="685627"/>
            <a:ext cx="2400239" cy="5951107"/>
          </a:xfrm>
          <a:prstGeom prst="rect">
            <a:avLst/>
          </a:prstGeom>
        </p:spPr>
      </p:pic>
    </p:spTree>
    <p:extLst>
      <p:ext uri="{BB962C8B-B14F-4D97-AF65-F5344CB8AC3E}">
        <p14:creationId xmlns:p14="http://schemas.microsoft.com/office/powerpoint/2010/main" val="362833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031C-0DFB-89A5-372D-98D21AC568C5}"/>
              </a:ext>
            </a:extLst>
          </p:cNvPr>
          <p:cNvSpPr>
            <a:spLocks noGrp="1"/>
          </p:cNvSpPr>
          <p:nvPr>
            <p:ph type="title"/>
          </p:nvPr>
        </p:nvSpPr>
        <p:spPr>
          <a:xfrm>
            <a:off x="0" y="0"/>
            <a:ext cx="11466576" cy="1325563"/>
          </a:xfrm>
        </p:spPr>
        <p:txBody>
          <a:bodyPr>
            <a:normAutofit fontScale="90000"/>
          </a:bodyPr>
          <a:lstStyle/>
          <a:p>
            <a:r>
              <a:rPr lang="en-US" sz="5400" b="1" dirty="0"/>
              <a:t>Optional step  Add guide lines for your fluff</a:t>
            </a:r>
          </a:p>
        </p:txBody>
      </p:sp>
      <p:pic>
        <p:nvPicPr>
          <p:cNvPr id="4" name="Content Placeholder 3">
            <a:extLst>
              <a:ext uri="{FF2B5EF4-FFF2-40B4-BE49-F238E27FC236}">
                <a16:creationId xmlns:a16="http://schemas.microsoft.com/office/drawing/2014/main" id="{1E2C6827-066C-78ED-B6CE-6AF411255EC7}"/>
              </a:ext>
            </a:extLst>
          </p:cNvPr>
          <p:cNvPicPr>
            <a:picLocks noGrp="1" noChangeAspect="1"/>
          </p:cNvPicPr>
          <p:nvPr>
            <p:ph idx="1"/>
          </p:nvPr>
        </p:nvPicPr>
        <p:blipFill>
          <a:blip r:embed="rId2"/>
          <a:stretch>
            <a:fillRect/>
          </a:stretch>
        </p:blipFill>
        <p:spPr>
          <a:xfrm>
            <a:off x="7470318" y="1325563"/>
            <a:ext cx="3996258" cy="4351338"/>
          </a:xfrm>
          <a:prstGeom prst="rect">
            <a:avLst/>
          </a:prstGeom>
        </p:spPr>
      </p:pic>
      <p:sp>
        <p:nvSpPr>
          <p:cNvPr id="5" name="TextBox 4">
            <a:extLst>
              <a:ext uri="{FF2B5EF4-FFF2-40B4-BE49-F238E27FC236}">
                <a16:creationId xmlns:a16="http://schemas.microsoft.com/office/drawing/2014/main" id="{7B9ECE83-84E9-6DBE-7128-8498A24DE58E}"/>
              </a:ext>
            </a:extLst>
          </p:cNvPr>
          <p:cNvSpPr txBox="1"/>
          <p:nvPr/>
        </p:nvSpPr>
        <p:spPr>
          <a:xfrm>
            <a:off x="420294" y="2249424"/>
            <a:ext cx="7050024" cy="2800767"/>
          </a:xfrm>
          <a:prstGeom prst="rect">
            <a:avLst/>
          </a:prstGeom>
          <a:noFill/>
        </p:spPr>
        <p:txBody>
          <a:bodyPr wrap="square" rtlCol="0">
            <a:spAutoFit/>
          </a:bodyPr>
          <a:lstStyle/>
          <a:p>
            <a:r>
              <a:rPr lang="en-US" sz="4400" dirty="0"/>
              <a:t>Feel free to </a:t>
            </a:r>
            <a:r>
              <a:rPr lang="en-US" sz="4400" kern="1200" dirty="0">
                <a:solidFill>
                  <a:schemeClr val="tx1"/>
                </a:solidFill>
                <a:latin typeface="+mn-lt"/>
                <a:ea typeface="+mn-ea"/>
                <a:cs typeface="+mn-cs"/>
              </a:rPr>
              <a:t>pre draw lines very lightly with pencil.  Lines can be used as a guide to follow as you add your fluff.  </a:t>
            </a:r>
          </a:p>
        </p:txBody>
      </p:sp>
    </p:spTree>
    <p:extLst>
      <p:ext uri="{BB962C8B-B14F-4D97-AF65-F5344CB8AC3E}">
        <p14:creationId xmlns:p14="http://schemas.microsoft.com/office/powerpoint/2010/main" val="384155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7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60D01-904F-E04E-975F-894B6284AFD3}"/>
              </a:ext>
            </a:extLst>
          </p:cNvPr>
          <p:cNvSpPr>
            <a:spLocks noGrp="1"/>
          </p:cNvSpPr>
          <p:nvPr>
            <p:ph type="title"/>
          </p:nvPr>
        </p:nvSpPr>
        <p:spPr>
          <a:xfrm>
            <a:off x="524256" y="491260"/>
            <a:ext cx="6594189" cy="1625210"/>
          </a:xfrm>
        </p:spPr>
        <p:txBody>
          <a:bodyPr>
            <a:normAutofit/>
          </a:bodyPr>
          <a:lstStyle/>
          <a:p>
            <a:r>
              <a:rPr lang="en-US">
                <a:solidFill>
                  <a:srgbClr val="FFFFFF"/>
                </a:solidFill>
                <a:latin typeface="Bernard MT Condensed" panose="02050806060905020404" pitchFamily="18" charset="77"/>
              </a:rPr>
              <a:t>Step five – colored sharpies</a:t>
            </a:r>
          </a:p>
        </p:txBody>
      </p:sp>
      <p:sp>
        <p:nvSpPr>
          <p:cNvPr id="18" name="Rectangle 12">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E6A53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8FDF7043-0707-5A4D-9498-B75AA2211C9D}"/>
              </a:ext>
            </a:extLst>
          </p:cNvPr>
          <p:cNvPicPr>
            <a:picLocks noChangeAspect="1"/>
          </p:cNvPicPr>
          <p:nvPr/>
        </p:nvPicPr>
        <p:blipFill>
          <a:blip r:embed="rId2"/>
          <a:stretch>
            <a:fillRect/>
          </a:stretch>
        </p:blipFill>
        <p:spPr>
          <a:xfrm>
            <a:off x="690155" y="2667954"/>
            <a:ext cx="2735557" cy="3635293"/>
          </a:xfrm>
          <a:prstGeom prst="rect">
            <a:avLst/>
          </a:prstGeom>
        </p:spPr>
      </p:pic>
      <p:sp>
        <p:nvSpPr>
          <p:cNvPr id="15" name="Rectangle 14">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E6A53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2A6E4AE5-67F3-A142-B7D2-244D1B0BB467}"/>
              </a:ext>
            </a:extLst>
          </p:cNvPr>
          <p:cNvPicPr>
            <a:picLocks noChangeAspect="1"/>
          </p:cNvPicPr>
          <p:nvPr/>
        </p:nvPicPr>
        <p:blipFill>
          <a:blip r:embed="rId3"/>
          <a:stretch>
            <a:fillRect/>
          </a:stretch>
        </p:blipFill>
        <p:spPr>
          <a:xfrm>
            <a:off x="4268517" y="2667953"/>
            <a:ext cx="2808264" cy="3635294"/>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A5A12D-77CE-AB40-8829-D7EBDA10C863}"/>
              </a:ext>
            </a:extLst>
          </p:cNvPr>
          <p:cNvSpPr>
            <a:spLocks noGrp="1"/>
          </p:cNvSpPr>
          <p:nvPr>
            <p:ph idx="1"/>
          </p:nvPr>
        </p:nvSpPr>
        <p:spPr>
          <a:xfrm>
            <a:off x="7937769" y="762983"/>
            <a:ext cx="3515128" cy="5330923"/>
          </a:xfrm>
        </p:spPr>
        <p:txBody>
          <a:bodyPr anchor="ctr">
            <a:normAutofit/>
          </a:bodyPr>
          <a:lstStyle/>
          <a:p>
            <a:r>
              <a:rPr lang="en-US" sz="2400" dirty="0">
                <a:solidFill>
                  <a:srgbClr val="FFFFFF"/>
                </a:solidFill>
                <a:latin typeface="Britannic Bold" panose="020B0903060703020204" pitchFamily="34" charset="77"/>
              </a:rPr>
              <a:t>Now, use your colored markers to color in the sweater and accessories ONLY. </a:t>
            </a:r>
          </a:p>
          <a:p>
            <a:r>
              <a:rPr lang="en-US" sz="2400" dirty="0">
                <a:solidFill>
                  <a:srgbClr val="FFFFFF"/>
                </a:solidFill>
                <a:latin typeface="Britannic Bold" panose="020B0903060703020204" pitchFamily="34" charset="77"/>
              </a:rPr>
              <a:t>Do not color in the face, they are supposed to stay black and white.  Imagine our animals are winter foxes, polar bears, and artic hares,</a:t>
            </a:r>
          </a:p>
          <a:p>
            <a:r>
              <a:rPr lang="en-US" sz="2400" dirty="0">
                <a:solidFill>
                  <a:srgbClr val="FFFFFF"/>
                </a:solidFill>
                <a:latin typeface="Britannic Bold" panose="020B0903060703020204" pitchFamily="34" charset="77"/>
              </a:rPr>
              <a:t>TA-DA!</a:t>
            </a:r>
          </a:p>
        </p:txBody>
      </p:sp>
    </p:spTree>
    <p:extLst>
      <p:ext uri="{BB962C8B-B14F-4D97-AF65-F5344CB8AC3E}">
        <p14:creationId xmlns:p14="http://schemas.microsoft.com/office/powerpoint/2010/main" val="1608499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TotalTime>
  <Words>564</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Aharoni</vt:lpstr>
      <vt:lpstr>Arial</vt:lpstr>
      <vt:lpstr>Bernard MT Condensed</vt:lpstr>
      <vt:lpstr>Britannic Bold</vt:lpstr>
      <vt:lpstr>Calibri</vt:lpstr>
      <vt:lpstr>Calibri Light</vt:lpstr>
      <vt:lpstr>Gill Sans</vt:lpstr>
      <vt:lpstr>Office Theme</vt:lpstr>
      <vt:lpstr>Chilly bears</vt:lpstr>
      <vt:lpstr>TEXTURE </vt:lpstr>
      <vt:lpstr>Here are some examples of what you could make today</vt:lpstr>
      <vt:lpstr>Step one - pencil</vt:lpstr>
      <vt:lpstr>Step two – give your bear some personality</vt:lpstr>
      <vt:lpstr>Step three – black sharpie</vt:lpstr>
      <vt:lpstr>Step four – fluffy!!!!!!!</vt:lpstr>
      <vt:lpstr>Optional step  Add guide lines for your fluff</vt:lpstr>
      <vt:lpstr>Step five – colored sharpies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Chilly bears</dc:title>
  <dc:creator>Mark O'Connor</dc:creator>
  <cp:lastModifiedBy>katie heady</cp:lastModifiedBy>
  <cp:revision>16</cp:revision>
  <cp:lastPrinted>2019-12-04T18:59:00Z</cp:lastPrinted>
  <dcterms:created xsi:type="dcterms:W3CDTF">2019-01-06T22:31:02Z</dcterms:created>
  <dcterms:modified xsi:type="dcterms:W3CDTF">2022-11-29T04:56:05Z</dcterms:modified>
</cp:coreProperties>
</file>