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2" r:id="rId3"/>
    <p:sldId id="263" r:id="rId4"/>
    <p:sldId id="264" r:id="rId5"/>
    <p:sldId id="265" r:id="rId6"/>
    <p:sldId id="257" r:id="rId7"/>
    <p:sldId id="259" r:id="rId8"/>
    <p:sldId id="260" r:id="rId9"/>
    <p:sldId id="261"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3615" autoAdjust="0"/>
  </p:normalViewPr>
  <p:slideViewPr>
    <p:cSldViewPr snapToGrid="0">
      <p:cViewPr varScale="1">
        <p:scale>
          <a:sx n="76" d="100"/>
          <a:sy n="76" d="100"/>
        </p:scale>
        <p:origin x="23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3AC3A2-8F59-4DB3-8906-8FB78546957E}" type="datetimeFigureOut">
              <a:rPr lang="en-US" smtClean="0"/>
              <a:t>3/16/2022</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FAF73A91-DC16-4982-A1C2-CD02715A94D8}" type="slidenum">
              <a:rPr lang="en-US" smtClean="0"/>
              <a:t>‹#›</a:t>
            </a:fld>
            <a:endParaRPr lang="en-US"/>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8246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AC3A2-8F59-4DB3-8906-8FB7854695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73A91-DC16-4982-A1C2-CD02715A94D8}" type="slidenum">
              <a:rPr lang="en-US" smtClean="0"/>
              <a:t>‹#›</a:t>
            </a:fld>
            <a:endParaRPr lang="en-US"/>
          </a:p>
        </p:txBody>
      </p:sp>
      <p:pic>
        <p:nvPicPr>
          <p:cNvPr id="15" name="Picture 14"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6249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AC3A2-8F59-4DB3-8906-8FB7854695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73A91-DC16-4982-A1C2-CD02715A94D8}" type="slidenum">
              <a:rPr lang="en-US" smtClean="0"/>
              <a:t>‹#›</a:t>
            </a:fld>
            <a:endParaRPr lang="en-US"/>
          </a:p>
        </p:txBody>
      </p:sp>
      <p:pic>
        <p:nvPicPr>
          <p:cNvPr id="17" name="Picture 16"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17401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3E3AC3A2-8F59-4DB3-8906-8FB78546957E}" type="datetimeFigureOut">
              <a:rPr lang="en-US" smtClean="0"/>
              <a:t>3/16/2022</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FAF73A91-DC16-4982-A1C2-CD02715A94D8}" type="slidenum">
              <a:rPr lang="en-US" smtClean="0"/>
              <a:t>‹#›</a:t>
            </a:fld>
            <a:endParaRPr lang="en-US"/>
          </a:p>
        </p:txBody>
      </p:sp>
      <p:pic>
        <p:nvPicPr>
          <p:cNvPr id="24" name="Picture 23"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366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E3AC3A2-8F59-4DB3-8906-8FB7854695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73A91-DC16-4982-A1C2-CD02715A94D8}" type="slidenum">
              <a:rPr lang="en-US" smtClean="0"/>
              <a:t>‹#›</a:t>
            </a:fld>
            <a:endParaRPr lang="en-US"/>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8729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3AC3A2-8F59-4DB3-8906-8FB7854695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73A91-DC16-4982-A1C2-CD02715A94D8}" type="slidenum">
              <a:rPr lang="en-US" smtClean="0"/>
              <a:t>‹#›</a:t>
            </a:fld>
            <a:endParaRPr lang="en-US"/>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9704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3AC3A2-8F59-4DB3-8906-8FB78546957E}" type="datetimeFigureOut">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73A91-DC16-4982-A1C2-CD02715A94D8}" type="slidenum">
              <a:rPr lang="en-US" smtClean="0"/>
              <a:t>‹#›</a:t>
            </a:fld>
            <a:endParaRPr lang="en-US"/>
          </a:p>
        </p:txBody>
      </p:sp>
      <p:pic>
        <p:nvPicPr>
          <p:cNvPr id="18" name="Picture 17"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5032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3AC3A2-8F59-4DB3-8906-8FB78546957E}"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73A91-DC16-4982-A1C2-CD02715A94D8}" type="slidenum">
              <a:rPr lang="en-US" smtClean="0"/>
              <a:t>‹#›</a:t>
            </a:fld>
            <a:endParaRPr lang="en-US"/>
          </a:p>
        </p:txBody>
      </p:sp>
      <p:pic>
        <p:nvPicPr>
          <p:cNvPr id="14" name="Picture 13"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72728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AC3A2-8F59-4DB3-8906-8FB78546957E}" type="datetimeFigureOut">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73A91-DC16-4982-A1C2-CD02715A94D8}" type="slidenum">
              <a:rPr lang="en-US" smtClean="0"/>
              <a:t>‹#›</a:t>
            </a:fld>
            <a:endParaRPr lang="en-US"/>
          </a:p>
        </p:txBody>
      </p:sp>
    </p:spTree>
    <p:extLst>
      <p:ext uri="{BB962C8B-B14F-4D97-AF65-F5344CB8AC3E}">
        <p14:creationId xmlns:p14="http://schemas.microsoft.com/office/powerpoint/2010/main" val="95457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3AC3A2-8F59-4DB3-8906-8FB7854695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73A91-DC16-4982-A1C2-CD02715A94D8}" type="slidenum">
              <a:rPr lang="en-US" smtClean="0"/>
              <a:t>‹#›</a:t>
            </a:fld>
            <a:endParaRPr lang="en-US"/>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28673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3E3AC3A2-8F59-4DB3-8906-8FB78546957E}" type="datetimeFigureOut">
              <a:rPr lang="en-US" smtClean="0"/>
              <a:t>3/16/2022</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FAF73A91-DC16-4982-A1C2-CD02715A94D8}" type="slidenum">
              <a:rPr lang="en-US" smtClean="0"/>
              <a:t>‹#›</a:t>
            </a:fld>
            <a:endParaRPr lang="en-US"/>
          </a:p>
        </p:txBody>
      </p:sp>
      <p:pic>
        <p:nvPicPr>
          <p:cNvPr id="22" name="Picture 21"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63078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cstate="print">
            <a:extLst>
              <a:ext uri="{28A0092B-C50C-407E-A947-70E740481C1C}">
                <a14:useLocalDpi xmlns:a14="http://schemas.microsoft.com/office/drawing/2010/main"/>
              </a:ext>
            </a:extLst>
          </a:blip>
          <a:srcRect b="-1562"/>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E3AC3A2-8F59-4DB3-8906-8FB78546957E}" type="datetimeFigureOut">
              <a:rPr lang="en-US" smtClean="0"/>
              <a:t>3/16/2022</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FAF73A91-DC16-4982-A1C2-CD02715A94D8}" type="slidenum">
              <a:rPr lang="en-US" smtClean="0"/>
              <a:t>‹#›</a:t>
            </a:fld>
            <a:endParaRPr lang="en-US"/>
          </a:p>
        </p:txBody>
      </p:sp>
    </p:spTree>
    <p:extLst>
      <p:ext uri="{BB962C8B-B14F-4D97-AF65-F5344CB8AC3E}">
        <p14:creationId xmlns:p14="http://schemas.microsoft.com/office/powerpoint/2010/main" val="26906704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94F-C758-4DF6-A422-45EBDDDB0A1E}"/>
              </a:ext>
            </a:extLst>
          </p:cNvPr>
          <p:cNvSpPr>
            <a:spLocks noGrp="1"/>
          </p:cNvSpPr>
          <p:nvPr>
            <p:ph type="ctrTitle"/>
          </p:nvPr>
        </p:nvSpPr>
        <p:spPr/>
        <p:txBody>
          <a:bodyPr/>
          <a:lstStyle/>
          <a:p>
            <a:r>
              <a:rPr lang="en-US" dirty="0"/>
              <a:t>Foil Figure Sculptures</a:t>
            </a:r>
          </a:p>
        </p:txBody>
      </p:sp>
      <p:sp>
        <p:nvSpPr>
          <p:cNvPr id="3" name="Subtitle 2">
            <a:extLst>
              <a:ext uri="{FF2B5EF4-FFF2-40B4-BE49-F238E27FC236}">
                <a16:creationId xmlns:a16="http://schemas.microsoft.com/office/drawing/2014/main" id="{C0491F37-4C21-40B8-9423-7FFA7BD4F53F}"/>
              </a:ext>
            </a:extLst>
          </p:cNvPr>
          <p:cNvSpPr>
            <a:spLocks noGrp="1"/>
          </p:cNvSpPr>
          <p:nvPr>
            <p:ph type="subTitle" idx="1"/>
          </p:nvPr>
        </p:nvSpPr>
        <p:spPr/>
        <p:txBody>
          <a:bodyPr/>
          <a:lstStyle/>
          <a:p>
            <a:r>
              <a:rPr lang="en-US" dirty="0"/>
              <a:t>Inspired by the work of Alberto Giacometti</a:t>
            </a:r>
          </a:p>
        </p:txBody>
      </p:sp>
    </p:spTree>
    <p:extLst>
      <p:ext uri="{BB962C8B-B14F-4D97-AF65-F5344CB8AC3E}">
        <p14:creationId xmlns:p14="http://schemas.microsoft.com/office/powerpoint/2010/main" val="119835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06E916-132D-4C69-9671-646A68B8ADFE}"/>
              </a:ext>
            </a:extLst>
          </p:cNvPr>
          <p:cNvSpPr txBox="1"/>
          <p:nvPr/>
        </p:nvSpPr>
        <p:spPr>
          <a:xfrm>
            <a:off x="506940" y="543819"/>
            <a:ext cx="7465672" cy="369332"/>
          </a:xfrm>
          <a:prstGeom prst="rect">
            <a:avLst/>
          </a:prstGeom>
          <a:noFill/>
        </p:spPr>
        <p:txBody>
          <a:bodyPr wrap="square" rtlCol="0">
            <a:spAutoFit/>
          </a:bodyPr>
          <a:lstStyle/>
          <a:p>
            <a:r>
              <a:rPr lang="en-US" dirty="0"/>
              <a:t>1. Cut one large piece of foil into strips (about 1 inch wide each).</a:t>
            </a:r>
          </a:p>
        </p:txBody>
      </p:sp>
      <p:pic>
        <p:nvPicPr>
          <p:cNvPr id="8" name="Picture 7" descr="A picture containing table, indoor, scissors, sitting&#10;&#10;Description generated with very high confidence">
            <a:extLst>
              <a:ext uri="{FF2B5EF4-FFF2-40B4-BE49-F238E27FC236}">
                <a16:creationId xmlns:a16="http://schemas.microsoft.com/office/drawing/2014/main" id="{E3932FA2-B2C4-4565-9FCF-9161335A5F6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7977215" y="281527"/>
            <a:ext cx="2198543" cy="2029029"/>
          </a:xfrm>
          <a:prstGeom prst="rect">
            <a:avLst/>
          </a:prstGeom>
        </p:spPr>
      </p:pic>
      <p:pic>
        <p:nvPicPr>
          <p:cNvPr id="10" name="Picture 9" descr="A picture containing table, indoor&#10;&#10;Description generated with very high confidence">
            <a:extLst>
              <a:ext uri="{FF2B5EF4-FFF2-40B4-BE49-F238E27FC236}">
                <a16:creationId xmlns:a16="http://schemas.microsoft.com/office/drawing/2014/main" id="{1ADF3388-BE32-4163-9F1F-19EE60DD8D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10052996" y="413496"/>
            <a:ext cx="2198543" cy="1765091"/>
          </a:xfrm>
          <a:prstGeom prst="rect">
            <a:avLst/>
          </a:prstGeom>
        </p:spPr>
      </p:pic>
      <p:sp>
        <p:nvSpPr>
          <p:cNvPr id="13" name="TextBox 12">
            <a:extLst>
              <a:ext uri="{FF2B5EF4-FFF2-40B4-BE49-F238E27FC236}">
                <a16:creationId xmlns:a16="http://schemas.microsoft.com/office/drawing/2014/main" id="{5C962375-81D8-439D-A56B-9840890F5044}"/>
              </a:ext>
            </a:extLst>
          </p:cNvPr>
          <p:cNvSpPr txBox="1"/>
          <p:nvPr/>
        </p:nvSpPr>
        <p:spPr>
          <a:xfrm>
            <a:off x="2849302" y="2036907"/>
            <a:ext cx="3954929" cy="369332"/>
          </a:xfrm>
          <a:prstGeom prst="rect">
            <a:avLst/>
          </a:prstGeom>
          <a:noFill/>
        </p:spPr>
        <p:txBody>
          <a:bodyPr wrap="none" rtlCol="0">
            <a:spAutoFit/>
          </a:bodyPr>
          <a:lstStyle/>
          <a:p>
            <a:r>
              <a:rPr lang="en-US" dirty="0"/>
              <a:t>2. Fold both pipe cleaners in half. </a:t>
            </a:r>
          </a:p>
        </p:txBody>
      </p:sp>
      <p:sp>
        <p:nvSpPr>
          <p:cNvPr id="16" name="TextBox 15">
            <a:extLst>
              <a:ext uri="{FF2B5EF4-FFF2-40B4-BE49-F238E27FC236}">
                <a16:creationId xmlns:a16="http://schemas.microsoft.com/office/drawing/2014/main" id="{2AA84DC1-3444-4894-B8E6-F7F9CAE10969}"/>
              </a:ext>
            </a:extLst>
          </p:cNvPr>
          <p:cNvSpPr txBox="1"/>
          <p:nvPr/>
        </p:nvSpPr>
        <p:spPr>
          <a:xfrm>
            <a:off x="435980" y="3676891"/>
            <a:ext cx="10684335" cy="615553"/>
          </a:xfrm>
          <a:prstGeom prst="rect">
            <a:avLst/>
          </a:prstGeom>
          <a:noFill/>
        </p:spPr>
        <p:txBody>
          <a:bodyPr wrap="none" rtlCol="0">
            <a:spAutoFit/>
          </a:bodyPr>
          <a:lstStyle/>
          <a:p>
            <a:r>
              <a:rPr lang="en-US" dirty="0"/>
              <a:t>3. Tear a piece of foil from your 2</a:t>
            </a:r>
            <a:r>
              <a:rPr lang="en-US" baseline="30000" dirty="0"/>
              <a:t>nd</a:t>
            </a:r>
            <a:r>
              <a:rPr lang="en-US" dirty="0"/>
              <a:t> large piece to ball up and make a head.</a:t>
            </a:r>
          </a:p>
          <a:p>
            <a:r>
              <a:rPr lang="en-US" sz="1600" dirty="0"/>
              <a:t>	**Your head should be small (about the size of a marble). If it is too big your figure will be top heavy.**</a:t>
            </a:r>
          </a:p>
        </p:txBody>
      </p:sp>
      <p:pic>
        <p:nvPicPr>
          <p:cNvPr id="15" name="Picture 14" descr="A picture containing table, person, food&#10;&#10;Description generated with high confidence">
            <a:extLst>
              <a:ext uri="{FF2B5EF4-FFF2-40B4-BE49-F238E27FC236}">
                <a16:creationId xmlns:a16="http://schemas.microsoft.com/office/drawing/2014/main" id="{2F7BB601-3607-4975-BC1A-60B75574DAA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1718782" y="4360242"/>
            <a:ext cx="2436345" cy="2494586"/>
          </a:xfrm>
          <a:prstGeom prst="rect">
            <a:avLst/>
          </a:prstGeom>
        </p:spPr>
      </p:pic>
      <p:pic>
        <p:nvPicPr>
          <p:cNvPr id="20" name="Picture 19">
            <a:extLst>
              <a:ext uri="{FF2B5EF4-FFF2-40B4-BE49-F238E27FC236}">
                <a16:creationId xmlns:a16="http://schemas.microsoft.com/office/drawing/2014/main" id="{8FF668DA-3D2D-4A52-9761-6F5A6A036F1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6566915" y="4244454"/>
            <a:ext cx="2404853" cy="2726165"/>
          </a:xfrm>
          <a:prstGeom prst="rect">
            <a:avLst/>
          </a:prstGeom>
        </p:spPr>
      </p:pic>
      <p:pic>
        <p:nvPicPr>
          <p:cNvPr id="21" name="Picture 20">
            <a:extLst>
              <a:ext uri="{FF2B5EF4-FFF2-40B4-BE49-F238E27FC236}">
                <a16:creationId xmlns:a16="http://schemas.microsoft.com/office/drawing/2014/main" id="{8FDDE661-498D-4AB5-84EF-B982AC3F172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4438" y="1041661"/>
            <a:ext cx="2130184" cy="2284284"/>
          </a:xfrm>
          <a:prstGeom prst="rect">
            <a:avLst/>
          </a:prstGeom>
        </p:spPr>
      </p:pic>
    </p:spTree>
    <p:extLst>
      <p:ext uri="{BB962C8B-B14F-4D97-AF65-F5344CB8AC3E}">
        <p14:creationId xmlns:p14="http://schemas.microsoft.com/office/powerpoint/2010/main" val="157382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06E916-132D-4C69-9671-646A68B8ADFE}"/>
              </a:ext>
            </a:extLst>
          </p:cNvPr>
          <p:cNvSpPr txBox="1"/>
          <p:nvPr/>
        </p:nvSpPr>
        <p:spPr>
          <a:xfrm>
            <a:off x="471801" y="291996"/>
            <a:ext cx="5624199" cy="646331"/>
          </a:xfrm>
          <a:prstGeom prst="rect">
            <a:avLst/>
          </a:prstGeom>
          <a:noFill/>
        </p:spPr>
        <p:txBody>
          <a:bodyPr wrap="square" rtlCol="0">
            <a:spAutoFit/>
          </a:bodyPr>
          <a:lstStyle/>
          <a:p>
            <a:r>
              <a:rPr lang="en-US" dirty="0"/>
              <a:t>4. Put one pipe cleaner around the head and twist. This will be your neck.</a:t>
            </a:r>
          </a:p>
        </p:txBody>
      </p:sp>
      <p:sp>
        <p:nvSpPr>
          <p:cNvPr id="13" name="TextBox 12">
            <a:extLst>
              <a:ext uri="{FF2B5EF4-FFF2-40B4-BE49-F238E27FC236}">
                <a16:creationId xmlns:a16="http://schemas.microsoft.com/office/drawing/2014/main" id="{5C962375-81D8-439D-A56B-9840890F5044}"/>
              </a:ext>
            </a:extLst>
          </p:cNvPr>
          <p:cNvSpPr txBox="1"/>
          <p:nvPr/>
        </p:nvSpPr>
        <p:spPr>
          <a:xfrm>
            <a:off x="3337071" y="2494106"/>
            <a:ext cx="5517857" cy="369332"/>
          </a:xfrm>
          <a:prstGeom prst="rect">
            <a:avLst/>
          </a:prstGeom>
          <a:noFill/>
        </p:spPr>
        <p:txBody>
          <a:bodyPr wrap="none" rtlCol="0">
            <a:spAutoFit/>
          </a:bodyPr>
          <a:lstStyle/>
          <a:p>
            <a:r>
              <a:rPr lang="en-US" dirty="0"/>
              <a:t>5. Put the other pipe cleaner around the neck.  </a:t>
            </a:r>
          </a:p>
        </p:txBody>
      </p:sp>
      <p:sp>
        <p:nvSpPr>
          <p:cNvPr id="16" name="TextBox 15">
            <a:extLst>
              <a:ext uri="{FF2B5EF4-FFF2-40B4-BE49-F238E27FC236}">
                <a16:creationId xmlns:a16="http://schemas.microsoft.com/office/drawing/2014/main" id="{2AA84DC1-3444-4894-B8E6-F7F9CAE10969}"/>
              </a:ext>
            </a:extLst>
          </p:cNvPr>
          <p:cNvSpPr txBox="1"/>
          <p:nvPr/>
        </p:nvSpPr>
        <p:spPr>
          <a:xfrm>
            <a:off x="2901387" y="4439578"/>
            <a:ext cx="3713601" cy="646331"/>
          </a:xfrm>
          <a:prstGeom prst="rect">
            <a:avLst/>
          </a:prstGeom>
          <a:noFill/>
        </p:spPr>
        <p:txBody>
          <a:bodyPr wrap="square" rtlCol="0">
            <a:spAutoFit/>
          </a:bodyPr>
          <a:lstStyle/>
          <a:p>
            <a:r>
              <a:rPr lang="en-US" dirty="0"/>
              <a:t>6. Cross the two sides of the 2</a:t>
            </a:r>
            <a:r>
              <a:rPr lang="en-US" baseline="30000" dirty="0"/>
              <a:t>nd</a:t>
            </a:r>
            <a:r>
              <a:rPr lang="en-US" dirty="0"/>
              <a:t> pipe cleaner.</a:t>
            </a:r>
          </a:p>
        </p:txBody>
      </p:sp>
      <p:pic>
        <p:nvPicPr>
          <p:cNvPr id="24" name="Picture 23">
            <a:extLst>
              <a:ext uri="{FF2B5EF4-FFF2-40B4-BE49-F238E27FC236}">
                <a16:creationId xmlns:a16="http://schemas.microsoft.com/office/drawing/2014/main" id="{93DA5011-A731-422B-B723-EB3AFBDFA89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46157" y="121535"/>
            <a:ext cx="1446835" cy="1944547"/>
          </a:xfrm>
          <a:prstGeom prst="rect">
            <a:avLst/>
          </a:prstGeom>
        </p:spPr>
      </p:pic>
      <p:pic>
        <p:nvPicPr>
          <p:cNvPr id="25" name="Picture 24">
            <a:extLst>
              <a:ext uri="{FF2B5EF4-FFF2-40B4-BE49-F238E27FC236}">
                <a16:creationId xmlns:a16="http://schemas.microsoft.com/office/drawing/2014/main" id="{0400EB2D-4657-4423-B1FE-3DA730D150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88146" y="159033"/>
            <a:ext cx="1948019" cy="1944547"/>
          </a:xfrm>
          <a:prstGeom prst="rect">
            <a:avLst/>
          </a:prstGeom>
        </p:spPr>
      </p:pic>
      <p:pic>
        <p:nvPicPr>
          <p:cNvPr id="26" name="Picture 25">
            <a:extLst>
              <a:ext uri="{FF2B5EF4-FFF2-40B4-BE49-F238E27FC236}">
                <a16:creationId xmlns:a16="http://schemas.microsoft.com/office/drawing/2014/main" id="{6C8B3B57-EEBE-4E52-B35E-DDFDB2249F7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025606" y="436825"/>
            <a:ext cx="1874425" cy="1438273"/>
          </a:xfrm>
          <a:prstGeom prst="rect">
            <a:avLst/>
          </a:prstGeom>
        </p:spPr>
      </p:pic>
      <p:pic>
        <p:nvPicPr>
          <p:cNvPr id="27" name="Picture 26">
            <a:extLst>
              <a:ext uri="{FF2B5EF4-FFF2-40B4-BE49-F238E27FC236}">
                <a16:creationId xmlns:a16="http://schemas.microsoft.com/office/drawing/2014/main" id="{45E93792-01A8-42DB-940E-36BC01D433D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9739" y="1469637"/>
            <a:ext cx="2957332" cy="2268638"/>
          </a:xfrm>
          <a:prstGeom prst="rect">
            <a:avLst/>
          </a:prstGeom>
        </p:spPr>
      </p:pic>
      <p:pic>
        <p:nvPicPr>
          <p:cNvPr id="28" name="Picture 27">
            <a:extLst>
              <a:ext uri="{FF2B5EF4-FFF2-40B4-BE49-F238E27FC236}">
                <a16:creationId xmlns:a16="http://schemas.microsoft.com/office/drawing/2014/main" id="{5E4AB959-0F1A-483A-9AF6-9B5F285D8C5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94339" y="3175777"/>
            <a:ext cx="3640238" cy="2809271"/>
          </a:xfrm>
          <a:prstGeom prst="rect">
            <a:avLst/>
          </a:prstGeom>
        </p:spPr>
      </p:pic>
    </p:spTree>
    <p:extLst>
      <p:ext uri="{BB962C8B-B14F-4D97-AF65-F5344CB8AC3E}">
        <p14:creationId xmlns:p14="http://schemas.microsoft.com/office/powerpoint/2010/main" val="249214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06E916-132D-4C69-9671-646A68B8ADFE}"/>
              </a:ext>
            </a:extLst>
          </p:cNvPr>
          <p:cNvSpPr txBox="1"/>
          <p:nvPr/>
        </p:nvSpPr>
        <p:spPr>
          <a:xfrm>
            <a:off x="1994145" y="761476"/>
            <a:ext cx="3384497" cy="646331"/>
          </a:xfrm>
          <a:prstGeom prst="rect">
            <a:avLst/>
          </a:prstGeom>
          <a:noFill/>
        </p:spPr>
        <p:txBody>
          <a:bodyPr wrap="square" rtlCol="0">
            <a:spAutoFit/>
          </a:bodyPr>
          <a:lstStyle/>
          <a:p>
            <a:r>
              <a:rPr lang="en-US" dirty="0"/>
              <a:t>7. Bring each side behind, up, and over each shoulder.</a:t>
            </a:r>
          </a:p>
        </p:txBody>
      </p:sp>
      <p:sp>
        <p:nvSpPr>
          <p:cNvPr id="13" name="TextBox 12">
            <a:extLst>
              <a:ext uri="{FF2B5EF4-FFF2-40B4-BE49-F238E27FC236}">
                <a16:creationId xmlns:a16="http://schemas.microsoft.com/office/drawing/2014/main" id="{5C962375-81D8-439D-A56B-9840890F5044}"/>
              </a:ext>
            </a:extLst>
          </p:cNvPr>
          <p:cNvSpPr txBox="1"/>
          <p:nvPr/>
        </p:nvSpPr>
        <p:spPr>
          <a:xfrm>
            <a:off x="4313499" y="2893433"/>
            <a:ext cx="3074881" cy="369332"/>
          </a:xfrm>
          <a:prstGeom prst="rect">
            <a:avLst/>
          </a:prstGeom>
          <a:noFill/>
        </p:spPr>
        <p:txBody>
          <a:bodyPr wrap="none" rtlCol="0">
            <a:spAutoFit/>
          </a:bodyPr>
          <a:lstStyle/>
          <a:p>
            <a:r>
              <a:rPr lang="en-US" dirty="0"/>
              <a:t>8. Twist to create a torso.  </a:t>
            </a:r>
          </a:p>
        </p:txBody>
      </p:sp>
      <p:sp>
        <p:nvSpPr>
          <p:cNvPr id="16" name="TextBox 15">
            <a:extLst>
              <a:ext uri="{FF2B5EF4-FFF2-40B4-BE49-F238E27FC236}">
                <a16:creationId xmlns:a16="http://schemas.microsoft.com/office/drawing/2014/main" id="{2AA84DC1-3444-4894-B8E6-F7F9CAE10969}"/>
              </a:ext>
            </a:extLst>
          </p:cNvPr>
          <p:cNvSpPr txBox="1"/>
          <p:nvPr/>
        </p:nvSpPr>
        <p:spPr>
          <a:xfrm>
            <a:off x="550564" y="4622611"/>
            <a:ext cx="2874475" cy="923330"/>
          </a:xfrm>
          <a:prstGeom prst="rect">
            <a:avLst/>
          </a:prstGeom>
          <a:noFill/>
        </p:spPr>
        <p:txBody>
          <a:bodyPr wrap="square" rtlCol="0">
            <a:spAutoFit/>
          </a:bodyPr>
          <a:lstStyle/>
          <a:p>
            <a:r>
              <a:rPr lang="en-US" dirty="0"/>
              <a:t>9. Wrap each limb with the strips of foil.  Pinch the foil as you wrap.</a:t>
            </a:r>
          </a:p>
        </p:txBody>
      </p:sp>
      <p:pic>
        <p:nvPicPr>
          <p:cNvPr id="5" name="Picture 4">
            <a:extLst>
              <a:ext uri="{FF2B5EF4-FFF2-40B4-BE49-F238E27FC236}">
                <a16:creationId xmlns:a16="http://schemas.microsoft.com/office/drawing/2014/main" id="{04F71132-796A-43D7-930D-9B54B150BF4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07937" y="131164"/>
            <a:ext cx="2868592" cy="1911119"/>
          </a:xfrm>
          <a:prstGeom prst="rect">
            <a:avLst/>
          </a:prstGeom>
        </p:spPr>
      </p:pic>
      <p:pic>
        <p:nvPicPr>
          <p:cNvPr id="7" name="Picture 6">
            <a:extLst>
              <a:ext uri="{FF2B5EF4-FFF2-40B4-BE49-F238E27FC236}">
                <a16:creationId xmlns:a16="http://schemas.microsoft.com/office/drawing/2014/main" id="{5D6353FD-AA5E-4C98-B198-A7AFB662B92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5824" y="127002"/>
            <a:ext cx="3155200" cy="1915281"/>
          </a:xfrm>
          <a:prstGeom prst="rect">
            <a:avLst/>
          </a:prstGeom>
        </p:spPr>
      </p:pic>
      <p:pic>
        <p:nvPicPr>
          <p:cNvPr id="8" name="Picture 7">
            <a:extLst>
              <a:ext uri="{FF2B5EF4-FFF2-40B4-BE49-F238E27FC236}">
                <a16:creationId xmlns:a16="http://schemas.microsoft.com/office/drawing/2014/main" id="{D1F5176D-3F69-47B3-98B2-F7966647630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5022" y="1770688"/>
            <a:ext cx="3503830" cy="2245489"/>
          </a:xfrm>
          <a:prstGeom prst="rect">
            <a:avLst/>
          </a:prstGeom>
        </p:spPr>
      </p:pic>
      <p:pic>
        <p:nvPicPr>
          <p:cNvPr id="10" name="Picture 9">
            <a:extLst>
              <a:ext uri="{FF2B5EF4-FFF2-40B4-BE49-F238E27FC236}">
                <a16:creationId xmlns:a16="http://schemas.microsoft.com/office/drawing/2014/main" id="{3D03726A-60DF-4CD9-9C99-3A19DD624EE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10171" y="4112532"/>
            <a:ext cx="3074881" cy="1929959"/>
          </a:xfrm>
          <a:prstGeom prst="rect">
            <a:avLst/>
          </a:prstGeom>
        </p:spPr>
      </p:pic>
      <p:pic>
        <p:nvPicPr>
          <p:cNvPr id="15" name="Picture 14">
            <a:extLst>
              <a:ext uri="{FF2B5EF4-FFF2-40B4-BE49-F238E27FC236}">
                <a16:creationId xmlns:a16="http://schemas.microsoft.com/office/drawing/2014/main" id="{BF761502-B327-4855-AB51-B045E233AD1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670184" y="3871002"/>
            <a:ext cx="2338086" cy="2171489"/>
          </a:xfrm>
          <a:prstGeom prst="rect">
            <a:avLst/>
          </a:prstGeom>
        </p:spPr>
      </p:pic>
      <p:pic>
        <p:nvPicPr>
          <p:cNvPr id="18" name="Picture 17">
            <a:extLst>
              <a:ext uri="{FF2B5EF4-FFF2-40B4-BE49-F238E27FC236}">
                <a16:creationId xmlns:a16="http://schemas.microsoft.com/office/drawing/2014/main" id="{DDE0657C-0243-4684-8E0F-A00C357A4C7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178534" y="4126373"/>
            <a:ext cx="2874474" cy="1926023"/>
          </a:xfrm>
          <a:prstGeom prst="rect">
            <a:avLst/>
          </a:prstGeom>
        </p:spPr>
      </p:pic>
    </p:spTree>
    <p:extLst>
      <p:ext uri="{BB962C8B-B14F-4D97-AF65-F5344CB8AC3E}">
        <p14:creationId xmlns:p14="http://schemas.microsoft.com/office/powerpoint/2010/main" val="339606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06E916-132D-4C69-9671-646A68B8ADFE}"/>
              </a:ext>
            </a:extLst>
          </p:cNvPr>
          <p:cNvSpPr txBox="1"/>
          <p:nvPr/>
        </p:nvSpPr>
        <p:spPr>
          <a:xfrm>
            <a:off x="2509219" y="460535"/>
            <a:ext cx="4904366" cy="369332"/>
          </a:xfrm>
          <a:prstGeom prst="rect">
            <a:avLst/>
          </a:prstGeom>
          <a:noFill/>
        </p:spPr>
        <p:txBody>
          <a:bodyPr wrap="square" rtlCol="0">
            <a:spAutoFit/>
          </a:bodyPr>
          <a:lstStyle/>
          <a:p>
            <a:r>
              <a:rPr lang="en-US" dirty="0"/>
              <a:t>10. All  4 limbs should now be wrapped.</a:t>
            </a:r>
          </a:p>
        </p:txBody>
      </p:sp>
      <p:sp>
        <p:nvSpPr>
          <p:cNvPr id="13" name="TextBox 12">
            <a:extLst>
              <a:ext uri="{FF2B5EF4-FFF2-40B4-BE49-F238E27FC236}">
                <a16:creationId xmlns:a16="http://schemas.microsoft.com/office/drawing/2014/main" id="{5C962375-81D8-439D-A56B-9840890F5044}"/>
              </a:ext>
            </a:extLst>
          </p:cNvPr>
          <p:cNvSpPr txBox="1"/>
          <p:nvPr/>
        </p:nvSpPr>
        <p:spPr>
          <a:xfrm>
            <a:off x="343382" y="2592491"/>
            <a:ext cx="4746812" cy="369332"/>
          </a:xfrm>
          <a:prstGeom prst="rect">
            <a:avLst/>
          </a:prstGeom>
          <a:noFill/>
        </p:spPr>
        <p:txBody>
          <a:bodyPr wrap="none" rtlCol="0">
            <a:spAutoFit/>
          </a:bodyPr>
          <a:lstStyle/>
          <a:p>
            <a:r>
              <a:rPr lang="en-US" dirty="0"/>
              <a:t>11. Wrap foil around the head and neck.</a:t>
            </a:r>
          </a:p>
        </p:txBody>
      </p:sp>
      <p:sp>
        <p:nvSpPr>
          <p:cNvPr id="16" name="TextBox 15">
            <a:extLst>
              <a:ext uri="{FF2B5EF4-FFF2-40B4-BE49-F238E27FC236}">
                <a16:creationId xmlns:a16="http://schemas.microsoft.com/office/drawing/2014/main" id="{2AA84DC1-3444-4894-B8E6-F7F9CAE10969}"/>
              </a:ext>
            </a:extLst>
          </p:cNvPr>
          <p:cNvSpPr txBox="1"/>
          <p:nvPr/>
        </p:nvSpPr>
        <p:spPr>
          <a:xfrm>
            <a:off x="550564" y="4622611"/>
            <a:ext cx="2874475" cy="1200329"/>
          </a:xfrm>
          <a:prstGeom prst="rect">
            <a:avLst/>
          </a:prstGeom>
          <a:noFill/>
        </p:spPr>
        <p:txBody>
          <a:bodyPr wrap="square" rtlCol="0">
            <a:spAutoFit/>
          </a:bodyPr>
          <a:lstStyle/>
          <a:p>
            <a:r>
              <a:rPr lang="en-US" dirty="0"/>
              <a:t>12. Now wrap the torso. Be gentle with the foil and try to cover all exposed pipe cleaner.</a:t>
            </a:r>
          </a:p>
        </p:txBody>
      </p:sp>
      <p:pic>
        <p:nvPicPr>
          <p:cNvPr id="2" name="Picture 1">
            <a:extLst>
              <a:ext uri="{FF2B5EF4-FFF2-40B4-BE49-F238E27FC236}">
                <a16:creationId xmlns:a16="http://schemas.microsoft.com/office/drawing/2014/main" id="{52D3F701-2D83-4837-8365-69F449B541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45241" y="121563"/>
            <a:ext cx="2748825" cy="1926155"/>
          </a:xfrm>
          <a:prstGeom prst="rect">
            <a:avLst/>
          </a:prstGeom>
        </p:spPr>
      </p:pic>
      <p:pic>
        <p:nvPicPr>
          <p:cNvPr id="3" name="Picture 2">
            <a:extLst>
              <a:ext uri="{FF2B5EF4-FFF2-40B4-BE49-F238E27FC236}">
                <a16:creationId xmlns:a16="http://schemas.microsoft.com/office/drawing/2014/main" id="{D35AF4AC-A709-4404-8417-1184ED4665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90195" y="2168779"/>
            <a:ext cx="2172920" cy="2122725"/>
          </a:xfrm>
          <a:prstGeom prst="rect">
            <a:avLst/>
          </a:prstGeom>
        </p:spPr>
      </p:pic>
      <p:pic>
        <p:nvPicPr>
          <p:cNvPr id="4" name="Picture 3">
            <a:extLst>
              <a:ext uri="{FF2B5EF4-FFF2-40B4-BE49-F238E27FC236}">
                <a16:creationId xmlns:a16="http://schemas.microsoft.com/office/drawing/2014/main" id="{F931544B-AB38-4099-8918-19151FF9B68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575630" y="2168779"/>
            <a:ext cx="3796496" cy="2170254"/>
          </a:xfrm>
          <a:prstGeom prst="rect">
            <a:avLst/>
          </a:prstGeom>
        </p:spPr>
      </p:pic>
      <p:pic>
        <p:nvPicPr>
          <p:cNvPr id="9" name="Picture 8">
            <a:extLst>
              <a:ext uri="{FF2B5EF4-FFF2-40B4-BE49-F238E27FC236}">
                <a16:creationId xmlns:a16="http://schemas.microsoft.com/office/drawing/2014/main" id="{6732AC73-1B60-43E0-9EA2-3701EAD2377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25346" y="4468042"/>
            <a:ext cx="2370654" cy="2058850"/>
          </a:xfrm>
          <a:prstGeom prst="rect">
            <a:avLst/>
          </a:prstGeom>
        </p:spPr>
      </p:pic>
      <p:pic>
        <p:nvPicPr>
          <p:cNvPr id="11" name="Picture 10">
            <a:extLst>
              <a:ext uri="{FF2B5EF4-FFF2-40B4-BE49-F238E27FC236}">
                <a16:creationId xmlns:a16="http://schemas.microsoft.com/office/drawing/2014/main" id="{85BC7B86-42D0-4CBF-A836-6EB30FAC6CF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564774" y="4468042"/>
            <a:ext cx="2642888" cy="2055081"/>
          </a:xfrm>
          <a:prstGeom prst="rect">
            <a:avLst/>
          </a:prstGeom>
        </p:spPr>
      </p:pic>
    </p:spTree>
    <p:extLst>
      <p:ext uri="{BB962C8B-B14F-4D97-AF65-F5344CB8AC3E}">
        <p14:creationId xmlns:p14="http://schemas.microsoft.com/office/powerpoint/2010/main" val="43842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06E916-132D-4C69-9671-646A68B8ADFE}"/>
              </a:ext>
            </a:extLst>
          </p:cNvPr>
          <p:cNvSpPr txBox="1"/>
          <p:nvPr/>
        </p:nvSpPr>
        <p:spPr>
          <a:xfrm>
            <a:off x="705041" y="784626"/>
            <a:ext cx="4904366" cy="923330"/>
          </a:xfrm>
          <a:prstGeom prst="rect">
            <a:avLst/>
          </a:prstGeom>
          <a:noFill/>
        </p:spPr>
        <p:txBody>
          <a:bodyPr wrap="square" rtlCol="0">
            <a:spAutoFit/>
          </a:bodyPr>
          <a:lstStyle/>
          <a:p>
            <a:r>
              <a:rPr lang="en-US" dirty="0"/>
              <a:t>13. Using your leftover foil, add things such as feet to your figure. Use your imagination.</a:t>
            </a:r>
          </a:p>
        </p:txBody>
      </p:sp>
      <p:sp>
        <p:nvSpPr>
          <p:cNvPr id="13" name="TextBox 12">
            <a:extLst>
              <a:ext uri="{FF2B5EF4-FFF2-40B4-BE49-F238E27FC236}">
                <a16:creationId xmlns:a16="http://schemas.microsoft.com/office/drawing/2014/main" id="{5C962375-81D8-439D-A56B-9840890F5044}"/>
              </a:ext>
            </a:extLst>
          </p:cNvPr>
          <p:cNvSpPr txBox="1"/>
          <p:nvPr/>
        </p:nvSpPr>
        <p:spPr>
          <a:xfrm>
            <a:off x="509745" y="2900388"/>
            <a:ext cx="5294959" cy="923330"/>
          </a:xfrm>
          <a:prstGeom prst="rect">
            <a:avLst/>
          </a:prstGeom>
          <a:noFill/>
        </p:spPr>
        <p:txBody>
          <a:bodyPr wrap="square" rtlCol="0">
            <a:spAutoFit/>
          </a:bodyPr>
          <a:lstStyle/>
          <a:p>
            <a:r>
              <a:rPr lang="en-US" dirty="0"/>
              <a:t>14. Pose your figure on your white box with the top flap opening on the bottom. It can be standing or sitting.</a:t>
            </a:r>
          </a:p>
        </p:txBody>
      </p:sp>
      <p:sp>
        <p:nvSpPr>
          <p:cNvPr id="16" name="TextBox 15">
            <a:extLst>
              <a:ext uri="{FF2B5EF4-FFF2-40B4-BE49-F238E27FC236}">
                <a16:creationId xmlns:a16="http://schemas.microsoft.com/office/drawing/2014/main" id="{2AA84DC1-3444-4894-B8E6-F7F9CAE10969}"/>
              </a:ext>
            </a:extLst>
          </p:cNvPr>
          <p:cNvSpPr txBox="1"/>
          <p:nvPr/>
        </p:nvSpPr>
        <p:spPr>
          <a:xfrm>
            <a:off x="1106149" y="4703634"/>
            <a:ext cx="4258717" cy="646331"/>
          </a:xfrm>
          <a:prstGeom prst="rect">
            <a:avLst/>
          </a:prstGeom>
          <a:noFill/>
        </p:spPr>
        <p:txBody>
          <a:bodyPr wrap="square" rtlCol="0">
            <a:spAutoFit/>
          </a:bodyPr>
          <a:lstStyle/>
          <a:p>
            <a:r>
              <a:rPr lang="en-US" dirty="0"/>
              <a:t>15. Take your figure and box to an adult with a glue gun to attach.</a:t>
            </a:r>
          </a:p>
        </p:txBody>
      </p:sp>
      <p:pic>
        <p:nvPicPr>
          <p:cNvPr id="12" name="Picture 11" descr="A picture containing indoor, wall, table&#10;&#10;Description generated with high confidence">
            <a:extLst>
              <a:ext uri="{FF2B5EF4-FFF2-40B4-BE49-F238E27FC236}">
                <a16:creationId xmlns:a16="http://schemas.microsoft.com/office/drawing/2014/main" id="{D8BAECA3-3A6D-47C5-A40A-3DCEB7F1E5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830338" y="754802"/>
            <a:ext cx="5353867" cy="4711135"/>
          </a:xfrm>
          <a:prstGeom prst="rect">
            <a:avLst/>
          </a:prstGeom>
        </p:spPr>
      </p:pic>
      <p:sp>
        <p:nvSpPr>
          <p:cNvPr id="7" name="TextBox 6">
            <a:extLst>
              <a:ext uri="{FF2B5EF4-FFF2-40B4-BE49-F238E27FC236}">
                <a16:creationId xmlns:a16="http://schemas.microsoft.com/office/drawing/2014/main" id="{80AD1380-143A-41D5-81F5-8B151CEE4B33}"/>
              </a:ext>
            </a:extLst>
          </p:cNvPr>
          <p:cNvSpPr txBox="1"/>
          <p:nvPr/>
        </p:nvSpPr>
        <p:spPr>
          <a:xfrm>
            <a:off x="509745" y="2158678"/>
            <a:ext cx="5067413" cy="369332"/>
          </a:xfrm>
          <a:prstGeom prst="rect">
            <a:avLst/>
          </a:prstGeom>
          <a:noFill/>
        </p:spPr>
        <p:txBody>
          <a:bodyPr wrap="none" rtlCol="0">
            <a:spAutoFit/>
          </a:bodyPr>
          <a:lstStyle/>
          <a:p>
            <a:r>
              <a:rPr lang="en-US" b="1" dirty="0"/>
              <a:t>(Write your name on the inside of your box.)</a:t>
            </a:r>
          </a:p>
        </p:txBody>
      </p:sp>
    </p:spTree>
    <p:extLst>
      <p:ext uri="{BB962C8B-B14F-4D97-AF65-F5344CB8AC3E}">
        <p14:creationId xmlns:p14="http://schemas.microsoft.com/office/powerpoint/2010/main" val="137552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B430-A989-485B-8645-C01B719FD2E6}"/>
              </a:ext>
            </a:extLst>
          </p:cNvPr>
          <p:cNvSpPr>
            <a:spLocks noGrp="1"/>
          </p:cNvSpPr>
          <p:nvPr>
            <p:ph type="title"/>
          </p:nvPr>
        </p:nvSpPr>
        <p:spPr/>
        <p:txBody>
          <a:bodyPr/>
          <a:lstStyle/>
          <a:p>
            <a:r>
              <a:rPr lang="en-US" dirty="0"/>
              <a:t>Before we look at Giacometti’s work…</a:t>
            </a:r>
          </a:p>
        </p:txBody>
      </p:sp>
      <p:sp>
        <p:nvSpPr>
          <p:cNvPr id="3" name="Content Placeholder 2">
            <a:extLst>
              <a:ext uri="{FF2B5EF4-FFF2-40B4-BE49-F238E27FC236}">
                <a16:creationId xmlns:a16="http://schemas.microsoft.com/office/drawing/2014/main" id="{0FC91FF1-B281-423C-95BB-FFC311F5C62A}"/>
              </a:ext>
            </a:extLst>
          </p:cNvPr>
          <p:cNvSpPr>
            <a:spLocks noGrp="1"/>
          </p:cNvSpPr>
          <p:nvPr>
            <p:ph idx="1"/>
          </p:nvPr>
        </p:nvSpPr>
        <p:spPr/>
        <p:txBody>
          <a:bodyPr/>
          <a:lstStyle/>
          <a:p>
            <a:r>
              <a:rPr lang="en-US" dirty="0"/>
              <a:t>We are going to do some quick drawing of stick figures. You have a piece of paper with 6 sections. Get your pen or pencil ready…</a:t>
            </a:r>
          </a:p>
        </p:txBody>
      </p:sp>
    </p:spTree>
    <p:extLst>
      <p:ext uri="{BB962C8B-B14F-4D97-AF65-F5344CB8AC3E}">
        <p14:creationId xmlns:p14="http://schemas.microsoft.com/office/powerpoint/2010/main" val="296889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BC9E8-F95A-4109-825F-0A2A493996DE}"/>
              </a:ext>
            </a:extLst>
          </p:cNvPr>
          <p:cNvSpPr txBox="1"/>
          <p:nvPr/>
        </p:nvSpPr>
        <p:spPr>
          <a:xfrm>
            <a:off x="405115" y="761985"/>
            <a:ext cx="9630136" cy="923330"/>
          </a:xfrm>
          <a:prstGeom prst="rect">
            <a:avLst/>
          </a:prstGeom>
          <a:noFill/>
        </p:spPr>
        <p:txBody>
          <a:bodyPr wrap="square" rtlCol="0">
            <a:spAutoFit/>
          </a:bodyPr>
          <a:lstStyle/>
          <a:p>
            <a:r>
              <a:rPr lang="en-US" dirty="0"/>
              <a:t>Take a pen or pencil and in one of your rectangles you’re going to </a:t>
            </a:r>
            <a:r>
              <a:rPr lang="en-US" b="1" dirty="0"/>
              <a:t>draw a stick-figure person</a:t>
            </a:r>
            <a:r>
              <a:rPr lang="en-US" dirty="0"/>
              <a:t>.  </a:t>
            </a:r>
          </a:p>
          <a:p>
            <a:endParaRPr lang="en-US" dirty="0"/>
          </a:p>
          <a:p>
            <a:r>
              <a:rPr lang="en-US" dirty="0"/>
              <a:t>You only have ten seconds to draw it, so be quick. Ready? Go…</a:t>
            </a:r>
          </a:p>
        </p:txBody>
      </p:sp>
      <p:sp>
        <p:nvSpPr>
          <p:cNvPr id="3" name="TextBox 2">
            <a:extLst>
              <a:ext uri="{FF2B5EF4-FFF2-40B4-BE49-F238E27FC236}">
                <a16:creationId xmlns:a16="http://schemas.microsoft.com/office/drawing/2014/main" id="{E2B8EBA2-EACB-4886-867B-616A456D483C}"/>
              </a:ext>
            </a:extLst>
          </p:cNvPr>
          <p:cNvSpPr txBox="1"/>
          <p:nvPr/>
        </p:nvSpPr>
        <p:spPr>
          <a:xfrm>
            <a:off x="1658074" y="181768"/>
            <a:ext cx="8478456" cy="800219"/>
          </a:xfrm>
          <a:prstGeom prst="rect">
            <a:avLst/>
          </a:prstGeom>
          <a:noFill/>
        </p:spPr>
        <p:txBody>
          <a:bodyPr wrap="square" rtlCol="0">
            <a:spAutoFit/>
          </a:bodyPr>
          <a:lstStyle/>
          <a:p>
            <a:pPr algn="ctr"/>
            <a:r>
              <a:rPr lang="en-US" sz="2800" b="1" dirty="0"/>
              <a:t>Ready for some quick drawing? </a:t>
            </a:r>
          </a:p>
          <a:p>
            <a:endParaRPr lang="en-US" sz="1800" kern="1200" dirty="0">
              <a:solidFill>
                <a:schemeClr val="tx1"/>
              </a:solidFill>
              <a:latin typeface="+mn-lt"/>
              <a:ea typeface="+mn-ea"/>
              <a:cs typeface="+mn-cs"/>
            </a:endParaRPr>
          </a:p>
        </p:txBody>
      </p:sp>
      <p:sp>
        <p:nvSpPr>
          <p:cNvPr id="17" name="TextBox 16">
            <a:extLst>
              <a:ext uri="{FF2B5EF4-FFF2-40B4-BE49-F238E27FC236}">
                <a16:creationId xmlns:a16="http://schemas.microsoft.com/office/drawing/2014/main" id="{6B51F268-C5DA-4A7B-AC6C-805270C13410}"/>
              </a:ext>
            </a:extLst>
          </p:cNvPr>
          <p:cNvSpPr txBox="1"/>
          <p:nvPr/>
        </p:nvSpPr>
        <p:spPr>
          <a:xfrm>
            <a:off x="3547641" y="1956942"/>
            <a:ext cx="8154364" cy="1200329"/>
          </a:xfrm>
          <a:prstGeom prst="rect">
            <a:avLst/>
          </a:prstGeom>
          <a:noFill/>
        </p:spPr>
        <p:txBody>
          <a:bodyPr wrap="square" rtlCol="0">
            <a:spAutoFit/>
          </a:bodyPr>
          <a:lstStyle/>
          <a:p>
            <a:r>
              <a:rPr lang="en-US" dirty="0"/>
              <a:t>In the next rectangle draw a stick-figure of </a:t>
            </a:r>
            <a:r>
              <a:rPr lang="en-US" b="1" dirty="0"/>
              <a:t>a person who is running</a:t>
            </a:r>
            <a:r>
              <a:rPr lang="en-US" dirty="0"/>
              <a:t>. </a:t>
            </a:r>
          </a:p>
          <a:p>
            <a:endParaRPr lang="en-US" dirty="0"/>
          </a:p>
          <a:p>
            <a:r>
              <a:rPr lang="en-US" dirty="0"/>
              <a:t>Think about how your elbows and knees bend when you run, and try and capture that in your sketch. But again you only have ten seconds to draw it, so be quick! Go!</a:t>
            </a:r>
          </a:p>
        </p:txBody>
      </p:sp>
      <p:sp>
        <p:nvSpPr>
          <p:cNvPr id="18" name="TextBox 17">
            <a:extLst>
              <a:ext uri="{FF2B5EF4-FFF2-40B4-BE49-F238E27FC236}">
                <a16:creationId xmlns:a16="http://schemas.microsoft.com/office/drawing/2014/main" id="{97ABE858-799B-4354-9459-F32B529CA0EC}"/>
              </a:ext>
            </a:extLst>
          </p:cNvPr>
          <p:cNvSpPr txBox="1"/>
          <p:nvPr/>
        </p:nvSpPr>
        <p:spPr>
          <a:xfrm>
            <a:off x="171691" y="3428898"/>
            <a:ext cx="9757736" cy="369332"/>
          </a:xfrm>
          <a:prstGeom prst="rect">
            <a:avLst/>
          </a:prstGeom>
          <a:noFill/>
        </p:spPr>
        <p:txBody>
          <a:bodyPr wrap="none" rtlCol="0">
            <a:spAutoFit/>
          </a:bodyPr>
          <a:lstStyle/>
          <a:p>
            <a:r>
              <a:rPr lang="en-US" dirty="0"/>
              <a:t>In your third rectangle, you have ten seconds to </a:t>
            </a:r>
            <a:r>
              <a:rPr lang="en-US" b="1" dirty="0"/>
              <a:t>draw a stick-figure who is feeling sad</a:t>
            </a:r>
            <a:r>
              <a:rPr lang="en-US" dirty="0"/>
              <a:t>. Ready? Go!</a:t>
            </a:r>
          </a:p>
        </p:txBody>
      </p:sp>
      <p:sp>
        <p:nvSpPr>
          <p:cNvPr id="19" name="TextBox 18">
            <a:extLst>
              <a:ext uri="{FF2B5EF4-FFF2-40B4-BE49-F238E27FC236}">
                <a16:creationId xmlns:a16="http://schemas.microsoft.com/office/drawing/2014/main" id="{56A1C87F-9323-495F-A973-131E7890A6EB}"/>
              </a:ext>
            </a:extLst>
          </p:cNvPr>
          <p:cNvSpPr txBox="1"/>
          <p:nvPr/>
        </p:nvSpPr>
        <p:spPr>
          <a:xfrm>
            <a:off x="1888600" y="4013585"/>
            <a:ext cx="10220446" cy="646331"/>
          </a:xfrm>
          <a:prstGeom prst="rect">
            <a:avLst/>
          </a:prstGeom>
          <a:noFill/>
        </p:spPr>
        <p:txBody>
          <a:bodyPr wrap="square" rtlCol="0">
            <a:spAutoFit/>
          </a:bodyPr>
          <a:lstStyle/>
          <a:p>
            <a:r>
              <a:rPr lang="en-US" dirty="0"/>
              <a:t>Next,</a:t>
            </a:r>
            <a:r>
              <a:rPr lang="en-US" b="1" dirty="0"/>
              <a:t> draw a stick-figure who is comforting the one who is feeling sad.</a:t>
            </a:r>
            <a:r>
              <a:rPr lang="en-US" dirty="0"/>
              <a:t> How does your body look when you are being kind to someone else? Go!</a:t>
            </a:r>
          </a:p>
        </p:txBody>
      </p:sp>
      <p:sp>
        <p:nvSpPr>
          <p:cNvPr id="20" name="TextBox 19">
            <a:extLst>
              <a:ext uri="{FF2B5EF4-FFF2-40B4-BE49-F238E27FC236}">
                <a16:creationId xmlns:a16="http://schemas.microsoft.com/office/drawing/2014/main" id="{B7FC6F6F-1862-4DF2-A34F-F1C5BAFE0ED6}"/>
              </a:ext>
            </a:extLst>
          </p:cNvPr>
          <p:cNvSpPr txBox="1"/>
          <p:nvPr/>
        </p:nvSpPr>
        <p:spPr>
          <a:xfrm>
            <a:off x="421511" y="4795936"/>
            <a:ext cx="11348977" cy="369332"/>
          </a:xfrm>
          <a:prstGeom prst="rect">
            <a:avLst/>
          </a:prstGeom>
          <a:noFill/>
        </p:spPr>
        <p:txBody>
          <a:bodyPr wrap="square" rtlCol="0">
            <a:spAutoFit/>
          </a:bodyPr>
          <a:lstStyle/>
          <a:p>
            <a:r>
              <a:rPr lang="en-US" dirty="0"/>
              <a:t>Draw</a:t>
            </a:r>
            <a:r>
              <a:rPr lang="en-US" b="1" dirty="0"/>
              <a:t> someone who is feeling happy</a:t>
            </a:r>
            <a:r>
              <a:rPr lang="en-US" dirty="0"/>
              <a:t>. How does that look? Be quick – draw!</a:t>
            </a:r>
          </a:p>
        </p:txBody>
      </p:sp>
      <p:sp>
        <p:nvSpPr>
          <p:cNvPr id="21" name="TextBox 20">
            <a:extLst>
              <a:ext uri="{FF2B5EF4-FFF2-40B4-BE49-F238E27FC236}">
                <a16:creationId xmlns:a16="http://schemas.microsoft.com/office/drawing/2014/main" id="{4F1315CE-673B-4947-891C-6916AF55A91A}"/>
              </a:ext>
            </a:extLst>
          </p:cNvPr>
          <p:cNvSpPr txBox="1"/>
          <p:nvPr/>
        </p:nvSpPr>
        <p:spPr>
          <a:xfrm>
            <a:off x="2413322" y="5301288"/>
            <a:ext cx="9010891" cy="646331"/>
          </a:xfrm>
          <a:prstGeom prst="rect">
            <a:avLst/>
          </a:prstGeom>
          <a:noFill/>
        </p:spPr>
        <p:txBody>
          <a:bodyPr wrap="square" rtlCol="0">
            <a:spAutoFit/>
          </a:bodyPr>
          <a:lstStyle/>
          <a:p>
            <a:r>
              <a:rPr lang="en-US" dirty="0"/>
              <a:t>And then in your final rectangle, </a:t>
            </a:r>
            <a:r>
              <a:rPr lang="en-US" b="1" dirty="0"/>
              <a:t>draw someone doing anything you like</a:t>
            </a:r>
            <a:r>
              <a:rPr lang="en-US" dirty="0"/>
              <a:t>. Ready? Ten seconds…go!</a:t>
            </a:r>
          </a:p>
        </p:txBody>
      </p:sp>
    </p:spTree>
    <p:extLst>
      <p:ext uri="{BB962C8B-B14F-4D97-AF65-F5344CB8AC3E}">
        <p14:creationId xmlns:p14="http://schemas.microsoft.com/office/powerpoint/2010/main" val="2234101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7"/>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9"/>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7" grpId="0"/>
      <p:bldP spid="17" grpId="1"/>
      <p:bldP spid="18" grpId="0"/>
      <p:bldP spid="18" grpId="1"/>
      <p:bldP spid="19" grpId="0"/>
      <p:bldP spid="19" grpId="1"/>
      <p:bldP spid="20" grpId="0"/>
      <p:bldP spid="20" grpId="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nurturestore.com/wp-content/uploads/2017/11/IMG_6331.png">
            <a:extLst>
              <a:ext uri="{FF2B5EF4-FFF2-40B4-BE49-F238E27FC236}">
                <a16:creationId xmlns:a16="http://schemas.microsoft.com/office/drawing/2014/main" id="{ECCD1639-CF77-48B4-A83F-E23ED7298FB4}"/>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954340" y="1493141"/>
            <a:ext cx="5982378" cy="42726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3F1EAA-9C6F-4164-98F8-4953016A5617}"/>
              </a:ext>
            </a:extLst>
          </p:cNvPr>
          <p:cNvSpPr txBox="1"/>
          <p:nvPr/>
        </p:nvSpPr>
        <p:spPr>
          <a:xfrm>
            <a:off x="1155538" y="302528"/>
            <a:ext cx="10075762" cy="646331"/>
          </a:xfrm>
          <a:prstGeom prst="rect">
            <a:avLst/>
          </a:prstGeom>
          <a:noFill/>
        </p:spPr>
        <p:txBody>
          <a:bodyPr wrap="square" rtlCol="0">
            <a:spAutoFit/>
          </a:bodyPr>
          <a:lstStyle/>
          <a:p>
            <a:r>
              <a:rPr lang="en-US" dirty="0"/>
              <a:t>Think about how the simplest of stick-figures can convey strong emotions such as sadness and happiness, and how a few simple lines, drawn in just ten seconds, can show movement and action.</a:t>
            </a:r>
          </a:p>
        </p:txBody>
      </p:sp>
    </p:spTree>
    <p:extLst>
      <p:ext uri="{BB962C8B-B14F-4D97-AF65-F5344CB8AC3E}">
        <p14:creationId xmlns:p14="http://schemas.microsoft.com/office/powerpoint/2010/main" val="175884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F80AA0-C077-404D-BB4A-B6C6ED659285}"/>
              </a:ext>
            </a:extLst>
          </p:cNvPr>
          <p:cNvSpPr txBox="1"/>
          <p:nvPr/>
        </p:nvSpPr>
        <p:spPr>
          <a:xfrm>
            <a:off x="2095018" y="2476982"/>
            <a:ext cx="8875763" cy="769441"/>
          </a:xfrm>
          <a:prstGeom prst="rect">
            <a:avLst/>
          </a:prstGeom>
          <a:noFill/>
        </p:spPr>
        <p:txBody>
          <a:bodyPr wrap="none" rtlCol="0">
            <a:spAutoFit/>
          </a:bodyPr>
          <a:lstStyle/>
          <a:p>
            <a:r>
              <a:rPr lang="en-US" sz="4400" dirty="0"/>
              <a:t>Now, let’s meet Alberto Giacometti…</a:t>
            </a:r>
          </a:p>
        </p:txBody>
      </p:sp>
    </p:spTree>
    <p:extLst>
      <p:ext uri="{BB962C8B-B14F-4D97-AF65-F5344CB8AC3E}">
        <p14:creationId xmlns:p14="http://schemas.microsoft.com/office/powerpoint/2010/main" val="51622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Picture 7" descr="A person posing for the camera&#10;&#10;Description generated with very high confidence">
            <a:extLst>
              <a:ext uri="{FF2B5EF4-FFF2-40B4-BE49-F238E27FC236}">
                <a16:creationId xmlns:a16="http://schemas.microsoft.com/office/drawing/2014/main" id="{6560A1CC-C692-419B-85CF-017EE39A812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4" b="-4"/>
          <a:stretch/>
        </p:blipFill>
        <p:spPr>
          <a:xfrm>
            <a:off x="8116373" y="1116345"/>
            <a:ext cx="2799103" cy="3866172"/>
          </a:xfrm>
          <a:prstGeom prst="rect">
            <a:avLst/>
          </a:prstGeom>
        </p:spPr>
      </p:pic>
      <p:sp>
        <p:nvSpPr>
          <p:cNvPr id="2" name="Title 1">
            <a:extLst>
              <a:ext uri="{FF2B5EF4-FFF2-40B4-BE49-F238E27FC236}">
                <a16:creationId xmlns:a16="http://schemas.microsoft.com/office/drawing/2014/main" id="{E6A4A223-081F-42DF-AC4A-298BC31F028C}"/>
              </a:ext>
            </a:extLst>
          </p:cNvPr>
          <p:cNvSpPr>
            <a:spLocks noGrp="1"/>
          </p:cNvSpPr>
          <p:nvPr>
            <p:ph type="title"/>
          </p:nvPr>
        </p:nvSpPr>
        <p:spPr>
          <a:xfrm>
            <a:off x="1451580" y="804520"/>
            <a:ext cx="5550355" cy="1049235"/>
          </a:xfrm>
        </p:spPr>
        <p:txBody>
          <a:bodyPr>
            <a:normAutofit/>
          </a:bodyPr>
          <a:lstStyle/>
          <a:p>
            <a:r>
              <a:rPr lang="en-US" dirty="0"/>
              <a:t>Alberto Giacometti (1901-1966)</a:t>
            </a:r>
          </a:p>
        </p:txBody>
      </p:sp>
      <p:sp>
        <p:nvSpPr>
          <p:cNvPr id="3" name="Content Placeholder 2">
            <a:extLst>
              <a:ext uri="{FF2B5EF4-FFF2-40B4-BE49-F238E27FC236}">
                <a16:creationId xmlns:a16="http://schemas.microsoft.com/office/drawing/2014/main" id="{A650AA37-1F4F-465F-88E0-6F8F87A9B0A1}"/>
              </a:ext>
            </a:extLst>
          </p:cNvPr>
          <p:cNvSpPr>
            <a:spLocks noGrp="1"/>
          </p:cNvSpPr>
          <p:nvPr>
            <p:ph idx="1"/>
          </p:nvPr>
        </p:nvSpPr>
        <p:spPr>
          <a:xfrm>
            <a:off x="1451580" y="2015732"/>
            <a:ext cx="5550355" cy="3450613"/>
          </a:xfrm>
        </p:spPr>
        <p:txBody>
          <a:bodyPr>
            <a:normAutofit/>
          </a:bodyPr>
          <a:lstStyle/>
          <a:p>
            <a:r>
              <a:rPr lang="en-US" dirty="0"/>
              <a:t>Born and lived in Switzerland</a:t>
            </a:r>
          </a:p>
          <a:p>
            <a:r>
              <a:rPr lang="en-US" dirty="0"/>
              <a:t>He began painting, drawing, and sculpting from a very early age and explored many art forms throughout his life.</a:t>
            </a:r>
          </a:p>
          <a:p>
            <a:r>
              <a:rPr lang="en-US" dirty="0"/>
              <a:t>He is most famous for his tall, thin figures made of bronze.</a:t>
            </a:r>
          </a:p>
        </p:txBody>
      </p:sp>
    </p:spTree>
    <p:extLst>
      <p:ext uri="{BB962C8B-B14F-4D97-AF65-F5344CB8AC3E}">
        <p14:creationId xmlns:p14="http://schemas.microsoft.com/office/powerpoint/2010/main" val="54722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lberto giacometti">
            <a:extLst>
              <a:ext uri="{FF2B5EF4-FFF2-40B4-BE49-F238E27FC236}">
                <a16:creationId xmlns:a16="http://schemas.microsoft.com/office/drawing/2014/main" id="{D90E00A4-7B90-41BC-BDDB-B137E146B1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7825" y="269595"/>
            <a:ext cx="2745348" cy="48641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lberto giacometti">
            <a:extLst>
              <a:ext uri="{FF2B5EF4-FFF2-40B4-BE49-F238E27FC236}">
                <a16:creationId xmlns:a16="http://schemas.microsoft.com/office/drawing/2014/main" id="{90F4C437-D884-4F31-9F39-56CF11EA338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02211" y="799034"/>
            <a:ext cx="3462898" cy="4937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1E51D5-3B56-49F9-B5A4-03EB1BFFDA29}"/>
              </a:ext>
            </a:extLst>
          </p:cNvPr>
          <p:cNvSpPr txBox="1"/>
          <p:nvPr/>
        </p:nvSpPr>
        <p:spPr>
          <a:xfrm>
            <a:off x="4655670" y="5736235"/>
            <a:ext cx="1391728" cy="369332"/>
          </a:xfrm>
          <a:prstGeom prst="rect">
            <a:avLst/>
          </a:prstGeom>
          <a:noFill/>
        </p:spPr>
        <p:txBody>
          <a:bodyPr wrap="none" rtlCol="0">
            <a:spAutoFit/>
          </a:bodyPr>
          <a:lstStyle/>
          <a:p>
            <a:r>
              <a:rPr lang="en-US" dirty="0"/>
              <a:t>Running Man</a:t>
            </a:r>
          </a:p>
        </p:txBody>
      </p:sp>
      <p:sp>
        <p:nvSpPr>
          <p:cNvPr id="3" name="TextBox 2">
            <a:extLst>
              <a:ext uri="{FF2B5EF4-FFF2-40B4-BE49-F238E27FC236}">
                <a16:creationId xmlns:a16="http://schemas.microsoft.com/office/drawing/2014/main" id="{3823F271-E639-4ACD-B8D1-C6C2946C3414}"/>
              </a:ext>
            </a:extLst>
          </p:cNvPr>
          <p:cNvSpPr txBox="1"/>
          <p:nvPr/>
        </p:nvSpPr>
        <p:spPr>
          <a:xfrm>
            <a:off x="929018" y="5133788"/>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Walking Man</a:t>
            </a:r>
          </a:p>
        </p:txBody>
      </p:sp>
      <p:pic>
        <p:nvPicPr>
          <p:cNvPr id="2054" name="Picture 6" descr="Image result for alberto giacometti">
            <a:extLst>
              <a:ext uri="{FF2B5EF4-FFF2-40B4-BE49-F238E27FC236}">
                <a16:creationId xmlns:a16="http://schemas.microsoft.com/office/drawing/2014/main" id="{2CCFD7F0-F012-44AC-AC53-39D84420CC9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07810" y="573742"/>
            <a:ext cx="4911458" cy="41180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881346-6599-497B-8AE5-CF317708B1CA}"/>
              </a:ext>
            </a:extLst>
          </p:cNvPr>
          <p:cNvSpPr txBox="1"/>
          <p:nvPr/>
        </p:nvSpPr>
        <p:spPr>
          <a:xfrm>
            <a:off x="9372433" y="4757270"/>
            <a:ext cx="582211" cy="369332"/>
          </a:xfrm>
          <a:prstGeom prst="rect">
            <a:avLst/>
          </a:prstGeom>
          <a:noFill/>
        </p:spPr>
        <p:txBody>
          <a:bodyPr wrap="none" rtlCol="0">
            <a:spAutoFit/>
          </a:bodyPr>
          <a:lstStyle/>
          <a:p>
            <a:r>
              <a:rPr lang="en-US" dirty="0"/>
              <a:t>Dog</a:t>
            </a:r>
          </a:p>
        </p:txBody>
      </p:sp>
      <p:sp>
        <p:nvSpPr>
          <p:cNvPr id="5" name="TextBox 4">
            <a:extLst>
              <a:ext uri="{FF2B5EF4-FFF2-40B4-BE49-F238E27FC236}">
                <a16:creationId xmlns:a16="http://schemas.microsoft.com/office/drawing/2014/main" id="{45F752B0-9847-4475-B6E7-767053DAC6E3}"/>
              </a:ext>
            </a:extLst>
          </p:cNvPr>
          <p:cNvSpPr txBox="1"/>
          <p:nvPr/>
        </p:nvSpPr>
        <p:spPr>
          <a:xfrm>
            <a:off x="1479936" y="6284258"/>
            <a:ext cx="9866804" cy="461665"/>
          </a:xfrm>
          <a:prstGeom prst="rect">
            <a:avLst/>
          </a:prstGeom>
          <a:noFill/>
        </p:spPr>
        <p:txBody>
          <a:bodyPr wrap="none" rtlCol="0">
            <a:spAutoFit/>
          </a:bodyPr>
          <a:lstStyle/>
          <a:p>
            <a:r>
              <a:rPr lang="en-US" sz="2400" b="1" dirty="0">
                <a:solidFill>
                  <a:schemeClr val="bg1"/>
                </a:solidFill>
              </a:rPr>
              <a:t>Do you notice the proportions? The arms and legs are elongated.</a:t>
            </a:r>
          </a:p>
        </p:txBody>
      </p:sp>
    </p:spTree>
    <p:extLst>
      <p:ext uri="{BB962C8B-B14F-4D97-AF65-F5344CB8AC3E}">
        <p14:creationId xmlns:p14="http://schemas.microsoft.com/office/powerpoint/2010/main" val="427385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a:extLst>
              <a:ext uri="{FF2B5EF4-FFF2-40B4-BE49-F238E27FC236}">
                <a16:creationId xmlns:a16="http://schemas.microsoft.com/office/drawing/2014/main" id="{B83CF24D-30DE-4882-8389-C50997F2CA0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28439" y="144930"/>
            <a:ext cx="3413749" cy="51188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5AF5BD-3C7D-43E5-B355-DACE0C087236}"/>
              </a:ext>
            </a:extLst>
          </p:cNvPr>
          <p:cNvSpPr txBox="1"/>
          <p:nvPr/>
        </p:nvSpPr>
        <p:spPr>
          <a:xfrm>
            <a:off x="6095407" y="5281992"/>
            <a:ext cx="2003241" cy="369332"/>
          </a:xfrm>
          <a:prstGeom prst="rect">
            <a:avLst/>
          </a:prstGeom>
          <a:noFill/>
        </p:spPr>
        <p:txBody>
          <a:bodyPr wrap="none" rtlCol="0">
            <a:spAutoFit/>
          </a:bodyPr>
          <a:lstStyle/>
          <a:p>
            <a:r>
              <a:rPr lang="en-US" dirty="0"/>
              <a:t>Three Men Walking</a:t>
            </a:r>
          </a:p>
        </p:txBody>
      </p:sp>
      <p:pic>
        <p:nvPicPr>
          <p:cNvPr id="3078" name="Picture 6" descr="Related image">
            <a:extLst>
              <a:ext uri="{FF2B5EF4-FFF2-40B4-BE49-F238E27FC236}">
                <a16:creationId xmlns:a16="http://schemas.microsoft.com/office/drawing/2014/main" id="{77E6D00B-464E-4F0B-A374-8BDEB8EE043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36424" y="537880"/>
            <a:ext cx="2658969" cy="4873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A621D6-0F08-4E00-9918-D46CDEA42EF2}"/>
              </a:ext>
            </a:extLst>
          </p:cNvPr>
          <p:cNvSpPr txBox="1"/>
          <p:nvPr/>
        </p:nvSpPr>
        <p:spPr>
          <a:xfrm>
            <a:off x="9789459" y="5485796"/>
            <a:ext cx="1215397" cy="369332"/>
          </a:xfrm>
          <a:prstGeom prst="rect">
            <a:avLst/>
          </a:prstGeom>
          <a:noFill/>
        </p:spPr>
        <p:txBody>
          <a:bodyPr wrap="none" rtlCol="0">
            <a:spAutoFit/>
          </a:bodyPr>
          <a:lstStyle/>
          <a:p>
            <a:r>
              <a:rPr lang="en-US" dirty="0"/>
              <a:t>Falling Man</a:t>
            </a:r>
          </a:p>
        </p:txBody>
      </p:sp>
      <p:pic>
        <p:nvPicPr>
          <p:cNvPr id="3080" name="Picture 8" descr="Image result for alberto giacometti">
            <a:extLst>
              <a:ext uri="{FF2B5EF4-FFF2-40B4-BE49-F238E27FC236}">
                <a16:creationId xmlns:a16="http://schemas.microsoft.com/office/drawing/2014/main" id="{ECC5224B-223F-436F-BFA0-261E35604ED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419" y="687294"/>
            <a:ext cx="5254616" cy="2373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504783-4EE7-4F21-96CB-571C2D3449C2}"/>
              </a:ext>
            </a:extLst>
          </p:cNvPr>
          <p:cNvSpPr txBox="1"/>
          <p:nvPr/>
        </p:nvSpPr>
        <p:spPr>
          <a:xfrm>
            <a:off x="2459317" y="3244334"/>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Cat</a:t>
            </a:r>
          </a:p>
        </p:txBody>
      </p:sp>
    </p:spTree>
    <p:extLst>
      <p:ext uri="{BB962C8B-B14F-4D97-AF65-F5344CB8AC3E}">
        <p14:creationId xmlns:p14="http://schemas.microsoft.com/office/powerpoint/2010/main" val="106433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2F0855-9A75-4333-94A3-AE856225BC66}"/>
              </a:ext>
            </a:extLst>
          </p:cNvPr>
          <p:cNvSpPr txBox="1"/>
          <p:nvPr/>
        </p:nvSpPr>
        <p:spPr>
          <a:xfrm>
            <a:off x="723417" y="445625"/>
            <a:ext cx="10625560" cy="1631216"/>
          </a:xfrm>
          <a:prstGeom prst="rect">
            <a:avLst/>
          </a:prstGeom>
          <a:noFill/>
        </p:spPr>
        <p:txBody>
          <a:bodyPr wrap="square" rtlCol="0">
            <a:spAutoFit/>
          </a:bodyPr>
          <a:lstStyle/>
          <a:p>
            <a:r>
              <a:rPr lang="en-US" sz="3200" b="1" dirty="0"/>
              <a:t>Now, let’s make Foil Figure Sculptures</a:t>
            </a:r>
          </a:p>
          <a:p>
            <a:endParaRPr lang="en-US" sz="3200" b="1" dirty="0"/>
          </a:p>
          <a:p>
            <a:r>
              <a:rPr lang="en-US" dirty="0"/>
              <a:t>We’re going to turn flat kitchen foil into sculptures of people, inspired by the figures that Giacometti created.</a:t>
            </a:r>
          </a:p>
          <a:p>
            <a:endParaRPr lang="en-US" dirty="0"/>
          </a:p>
        </p:txBody>
      </p:sp>
      <p:sp>
        <p:nvSpPr>
          <p:cNvPr id="4" name="TextBox 3">
            <a:extLst>
              <a:ext uri="{FF2B5EF4-FFF2-40B4-BE49-F238E27FC236}">
                <a16:creationId xmlns:a16="http://schemas.microsoft.com/office/drawing/2014/main" id="{FB1F494D-5742-446A-B36E-D0592740D0ED}"/>
              </a:ext>
            </a:extLst>
          </p:cNvPr>
          <p:cNvSpPr txBox="1"/>
          <p:nvPr/>
        </p:nvSpPr>
        <p:spPr>
          <a:xfrm>
            <a:off x="1400536" y="2732019"/>
            <a:ext cx="10058401" cy="2308324"/>
          </a:xfrm>
          <a:prstGeom prst="rect">
            <a:avLst/>
          </a:prstGeom>
          <a:noFill/>
        </p:spPr>
        <p:txBody>
          <a:bodyPr wrap="square" rtlCol="0">
            <a:spAutoFit/>
          </a:bodyPr>
          <a:lstStyle/>
          <a:p>
            <a:r>
              <a:rPr lang="en-US" dirty="0"/>
              <a:t>Materials needed:</a:t>
            </a:r>
          </a:p>
          <a:p>
            <a:endParaRPr lang="en-US" dirty="0"/>
          </a:p>
          <a:p>
            <a:pPr marL="285750" indent="-285750">
              <a:buFont typeface="Arial" panose="020B0604020202020204" pitchFamily="34" charset="0"/>
              <a:buChar char="•"/>
            </a:pPr>
            <a:r>
              <a:rPr lang="en-US" dirty="0"/>
              <a:t>2 pieces of foil</a:t>
            </a:r>
          </a:p>
          <a:p>
            <a:pPr marL="285750" indent="-285750">
              <a:buFont typeface="Arial" panose="020B0604020202020204" pitchFamily="34" charset="0"/>
              <a:buChar char="•"/>
            </a:pPr>
            <a:r>
              <a:rPr lang="en-US" dirty="0"/>
              <a:t>2 large pipe cleaners</a:t>
            </a:r>
          </a:p>
          <a:p>
            <a:pPr marL="285750" indent="-285750">
              <a:buFont typeface="Arial" panose="020B0604020202020204" pitchFamily="34" charset="0"/>
              <a:buChar char="•"/>
            </a:pPr>
            <a:r>
              <a:rPr lang="en-US" dirty="0"/>
              <a:t>Scissors</a:t>
            </a:r>
          </a:p>
          <a:p>
            <a:pPr marL="285750" indent="-285750">
              <a:buFont typeface="Arial" panose="020B0604020202020204" pitchFamily="34" charset="0"/>
              <a:buChar char="•"/>
            </a:pPr>
            <a:r>
              <a:rPr lang="en-US" dirty="0"/>
              <a:t>White box</a:t>
            </a:r>
          </a:p>
          <a:p>
            <a:pPr marL="285750" indent="-285750">
              <a:buFont typeface="Arial" panose="020B0604020202020204" pitchFamily="34" charset="0"/>
              <a:buChar char="•"/>
            </a:pPr>
            <a:r>
              <a:rPr lang="en-US" dirty="0"/>
              <a:t>Hot glue</a:t>
            </a:r>
          </a:p>
          <a:p>
            <a:endParaRPr lang="en-US" dirty="0"/>
          </a:p>
        </p:txBody>
      </p:sp>
      <p:pic>
        <p:nvPicPr>
          <p:cNvPr id="8" name="Picture 7" descr="A picture containing indoor, wall, table&#10;&#10;Description generated with high confidence">
            <a:extLst>
              <a:ext uri="{FF2B5EF4-FFF2-40B4-BE49-F238E27FC236}">
                <a16:creationId xmlns:a16="http://schemas.microsoft.com/office/drawing/2014/main" id="{810946B2-15DC-4B6B-910E-B972E2A7AC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228765" y="2254030"/>
            <a:ext cx="3709645" cy="3264302"/>
          </a:xfrm>
          <a:prstGeom prst="rect">
            <a:avLst/>
          </a:prstGeom>
        </p:spPr>
      </p:pic>
    </p:spTree>
    <p:extLst>
      <p:ext uri="{BB962C8B-B14F-4D97-AF65-F5344CB8AC3E}">
        <p14:creationId xmlns:p14="http://schemas.microsoft.com/office/powerpoint/2010/main" val="286455263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12451</TotalTime>
  <Words>655</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Gallery</vt:lpstr>
      <vt:lpstr>Foil Figure Sculptures</vt:lpstr>
      <vt:lpstr>Before we look at Giacometti’s work…</vt:lpstr>
      <vt:lpstr>PowerPoint Presentation</vt:lpstr>
      <vt:lpstr>PowerPoint Presentation</vt:lpstr>
      <vt:lpstr>PowerPoint Presentation</vt:lpstr>
      <vt:lpstr>Alberto Giacometti (1901-1966)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Foil Figure Sculptures</dc:title>
  <dc:creator>Karen R</dc:creator>
  <cp:lastModifiedBy>Karen R</cp:lastModifiedBy>
  <cp:revision>10</cp:revision>
  <dcterms:created xsi:type="dcterms:W3CDTF">2018-01-23T03:25:44Z</dcterms:created>
  <dcterms:modified xsi:type="dcterms:W3CDTF">2022-03-16T19:48:41Z</dcterms:modified>
</cp:coreProperties>
</file>