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62" r:id="rId5"/>
    <p:sldId id="261" r:id="rId6"/>
    <p:sldId id="260" r:id="rId7"/>
    <p:sldId id="259"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5"/>
  </p:normalViewPr>
  <p:slideViewPr>
    <p:cSldViewPr snapToGrid="0" snapToObjects="1">
      <p:cViewPr varScale="1">
        <p:scale>
          <a:sx n="61" d="100"/>
          <a:sy n="61" d="100"/>
        </p:scale>
        <p:origin x="847"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6645B-5F9A-4C41-9FE1-789FCEF8C49D}" type="datetimeFigureOut">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7674F-3A16-B34D-BF18-1EC401056602}" type="slidenum">
              <a:rPr lang="en-US" smtClean="0"/>
              <a:t>‹#›</a:t>
            </a:fld>
            <a:endParaRPr lang="en-US"/>
          </a:p>
        </p:txBody>
      </p:sp>
    </p:spTree>
    <p:extLst>
      <p:ext uri="{BB962C8B-B14F-4D97-AF65-F5344CB8AC3E}">
        <p14:creationId xmlns:p14="http://schemas.microsoft.com/office/powerpoint/2010/main" val="772957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C7674F-3A16-B34D-BF18-1EC401056602}" type="slidenum">
              <a:rPr lang="en-US" smtClean="0"/>
              <a:t>3</a:t>
            </a:fld>
            <a:endParaRPr lang="en-US"/>
          </a:p>
        </p:txBody>
      </p:sp>
    </p:spTree>
    <p:extLst>
      <p:ext uri="{BB962C8B-B14F-4D97-AF65-F5344CB8AC3E}">
        <p14:creationId xmlns:p14="http://schemas.microsoft.com/office/powerpoint/2010/main" val="96514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C7674F-3A16-B34D-BF18-1EC401056602}" type="slidenum">
              <a:rPr lang="en-US" smtClean="0"/>
              <a:t>7</a:t>
            </a:fld>
            <a:endParaRPr lang="en-US"/>
          </a:p>
        </p:txBody>
      </p:sp>
    </p:spTree>
    <p:extLst>
      <p:ext uri="{BB962C8B-B14F-4D97-AF65-F5344CB8AC3E}">
        <p14:creationId xmlns:p14="http://schemas.microsoft.com/office/powerpoint/2010/main" val="93798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C7674F-3A16-B34D-BF18-1EC401056602}" type="slidenum">
              <a:rPr lang="en-US" smtClean="0"/>
              <a:t>8</a:t>
            </a:fld>
            <a:endParaRPr lang="en-US"/>
          </a:p>
        </p:txBody>
      </p:sp>
    </p:spTree>
    <p:extLst>
      <p:ext uri="{BB962C8B-B14F-4D97-AF65-F5344CB8AC3E}">
        <p14:creationId xmlns:p14="http://schemas.microsoft.com/office/powerpoint/2010/main" val="69882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1/23/2018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1/23/2018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mrslangjahr.wikispaces.com/Ghana+Noah+Baratka" TargetMode="External"/><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93900" y="0"/>
            <a:ext cx="8180863" cy="6858000"/>
          </a:xfrm>
          <a:prstGeom prst="rect">
            <a:avLst/>
          </a:prstGeom>
        </p:spPr>
      </p:pic>
      <p:sp>
        <p:nvSpPr>
          <p:cNvPr id="8" name="TextBox 7"/>
          <p:cNvSpPr txBox="1"/>
          <p:nvPr/>
        </p:nvSpPr>
        <p:spPr>
          <a:xfrm>
            <a:off x="4595750" y="5308271"/>
            <a:ext cx="3182587" cy="369332"/>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74866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072" y="640932"/>
            <a:ext cx="9603275" cy="1049235"/>
          </a:xfrm>
        </p:spPr>
        <p:txBody>
          <a:bodyPr/>
          <a:lstStyle/>
          <a:p>
            <a:r>
              <a:rPr lang="en-US" dirty="0"/>
              <a:t>History of </a:t>
            </a:r>
            <a:r>
              <a:rPr lang="en-US" dirty="0" err="1"/>
              <a:t>Kente</a:t>
            </a:r>
            <a:r>
              <a:rPr lang="en-US" dirty="0"/>
              <a:t> Cloth</a:t>
            </a:r>
          </a:p>
        </p:txBody>
      </p:sp>
      <p:sp>
        <p:nvSpPr>
          <p:cNvPr id="3" name="Content Placeholder 2"/>
          <p:cNvSpPr>
            <a:spLocks noGrp="1"/>
          </p:cNvSpPr>
          <p:nvPr>
            <p:ph idx="1"/>
          </p:nvPr>
        </p:nvSpPr>
        <p:spPr>
          <a:xfrm>
            <a:off x="93945" y="2015732"/>
            <a:ext cx="7095995" cy="4037749"/>
          </a:xfrm>
        </p:spPr>
        <p:txBody>
          <a:bodyPr>
            <a:normAutofit/>
          </a:bodyPr>
          <a:lstStyle/>
          <a:p>
            <a:r>
              <a:rPr lang="en-US" dirty="0" err="1"/>
              <a:t>Kente</a:t>
            </a:r>
            <a:r>
              <a:rPr lang="en-US" dirty="0"/>
              <a:t> cloth originated in the west African country of Ghana.  </a:t>
            </a:r>
          </a:p>
          <a:p>
            <a:r>
              <a:rPr lang="en-US" dirty="0"/>
              <a:t>It was originally worn by royalty, wealthy, or highly respected people.  </a:t>
            </a:r>
          </a:p>
          <a:p>
            <a:r>
              <a:rPr lang="en-US" dirty="0"/>
              <a:t>Today it is worn by all, mostly for special occasions.  </a:t>
            </a:r>
          </a:p>
          <a:p>
            <a:r>
              <a:rPr lang="en-US" dirty="0"/>
              <a:t>Men tended to wear it toga style; or tied over one shoulder.  Women traditionally wear </a:t>
            </a:r>
            <a:r>
              <a:rPr lang="en-US" dirty="0" err="1"/>
              <a:t>Kente</a:t>
            </a:r>
            <a:r>
              <a:rPr lang="en-US" dirty="0"/>
              <a:t> cloth as a wrap-around dress or skirt.  </a:t>
            </a:r>
          </a:p>
          <a:p>
            <a:r>
              <a:rPr lang="en-US" dirty="0"/>
              <a:t>It is a beautiful brightly colored woven cloth.  It has bright colors, with snappy geometric patterns.</a:t>
            </a:r>
          </a:p>
        </p:txBody>
      </p:sp>
      <p:pic>
        <p:nvPicPr>
          <p:cNvPr id="5" name="Picture 4" descr="A picture containing text, map&#10;&#10;Description generated with very high confidence">
            <a:extLst>
              <a:ext uri="{FF2B5EF4-FFF2-40B4-BE49-F238E27FC236}">
                <a16:creationId xmlns:a16="http://schemas.microsoft.com/office/drawing/2014/main" id="{C5A71EFF-9C9C-4F70-9132-6609480990B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89940" y="234504"/>
            <a:ext cx="4677688" cy="4677688"/>
          </a:xfrm>
          <a:prstGeom prst="rect">
            <a:avLst/>
          </a:prstGeom>
        </p:spPr>
      </p:pic>
    </p:spTree>
    <p:extLst>
      <p:ext uri="{BB962C8B-B14F-4D97-AF65-F5344CB8AC3E}">
        <p14:creationId xmlns:p14="http://schemas.microsoft.com/office/powerpoint/2010/main" val="29527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2175" y="2004669"/>
            <a:ext cx="5139829" cy="2224431"/>
          </a:xfrm>
        </p:spPr>
        <p:txBody>
          <a:bodyPr/>
          <a:lstStyle/>
          <a:p>
            <a:pPr algn="ctr"/>
            <a:r>
              <a:rPr lang="en-US" dirty="0"/>
              <a:t>Each color and each pattern in the </a:t>
            </a:r>
            <a:r>
              <a:rPr lang="en-US" dirty="0" err="1"/>
              <a:t>kente</a:t>
            </a:r>
            <a:r>
              <a:rPr lang="en-US" dirty="0"/>
              <a:t> cloth has a special meaning.</a:t>
            </a:r>
          </a:p>
        </p:txBody>
      </p:sp>
      <p:pic>
        <p:nvPicPr>
          <p:cNvPr id="4" name="Content Placeholder 3"/>
          <p:cNvPicPr>
            <a:picLocks noGrp="1" noChangeAspect="1"/>
          </p:cNvPicPr>
          <p:nvPr>
            <p:ph idx="1"/>
          </p:nvPr>
        </p:nvPicPr>
        <p:blipFill rotWithShape="1">
          <a:blip r:embed="rId3"/>
          <a:srcRect b="82568"/>
          <a:stretch/>
        </p:blipFill>
        <p:spPr>
          <a:xfrm>
            <a:off x="448820" y="520048"/>
            <a:ext cx="4994718" cy="1127126"/>
          </a:xfrm>
        </p:spPr>
      </p:pic>
      <p:pic>
        <p:nvPicPr>
          <p:cNvPr id="5" name="Content Placeholder 3">
            <a:extLst>
              <a:ext uri="{FF2B5EF4-FFF2-40B4-BE49-F238E27FC236}">
                <a16:creationId xmlns:a16="http://schemas.microsoft.com/office/drawing/2014/main" id="{609B6D61-B413-4248-AEE3-A8F31AADCA71}"/>
              </a:ext>
            </a:extLst>
          </p:cNvPr>
          <p:cNvPicPr>
            <a:picLocks noChangeAspect="1"/>
          </p:cNvPicPr>
          <p:nvPr/>
        </p:nvPicPr>
        <p:blipFill rotWithShape="1">
          <a:blip r:embed="rId3"/>
          <a:srcRect t="41065" b="3433"/>
          <a:stretch/>
        </p:blipFill>
        <p:spPr>
          <a:xfrm>
            <a:off x="448820" y="2004669"/>
            <a:ext cx="4994718" cy="3588707"/>
          </a:xfrm>
          <a:prstGeom prst="rect">
            <a:avLst/>
          </a:prstGeom>
        </p:spPr>
      </p:pic>
    </p:spTree>
    <p:extLst>
      <p:ext uri="{BB962C8B-B14F-4D97-AF65-F5344CB8AC3E}">
        <p14:creationId xmlns:p14="http://schemas.microsoft.com/office/powerpoint/2010/main" val="827704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6895"/>
          <a:stretch/>
        </p:blipFill>
        <p:spPr>
          <a:xfrm>
            <a:off x="9013336" y="563624"/>
            <a:ext cx="2885085" cy="4051239"/>
          </a:xfrm>
          <a:prstGeom prst="rect">
            <a:avLst/>
          </a:prstGeom>
        </p:spPr>
      </p:pic>
      <p:pic>
        <p:nvPicPr>
          <p:cNvPr id="7" name="Content Placeholder 6"/>
          <p:cNvPicPr>
            <a:picLocks noGrp="1" noChangeAspect="1"/>
          </p:cNvPicPr>
          <p:nvPr>
            <p:ph idx="1"/>
          </p:nvPr>
        </p:nvPicPr>
        <p:blipFill>
          <a:blip r:embed="rId3"/>
          <a:stretch>
            <a:fillRect/>
          </a:stretch>
        </p:blipFill>
        <p:spPr>
          <a:xfrm>
            <a:off x="-709830" y="180528"/>
            <a:ext cx="4402355" cy="5877371"/>
          </a:xfrm>
          <a:prstGeom prst="rect">
            <a:avLst/>
          </a:prstGeom>
        </p:spPr>
      </p:pic>
      <p:pic>
        <p:nvPicPr>
          <p:cNvPr id="10" name="Picture 9"/>
          <p:cNvPicPr>
            <a:picLocks noChangeAspect="1"/>
          </p:cNvPicPr>
          <p:nvPr/>
        </p:nvPicPr>
        <p:blipFill>
          <a:blip r:embed="rId4"/>
          <a:stretch>
            <a:fillRect/>
          </a:stretch>
        </p:blipFill>
        <p:spPr>
          <a:xfrm>
            <a:off x="3395642" y="2056491"/>
            <a:ext cx="5708650" cy="4056146"/>
          </a:xfrm>
          <a:prstGeom prst="rect">
            <a:avLst/>
          </a:prstGeom>
        </p:spPr>
      </p:pic>
      <p:sp>
        <p:nvSpPr>
          <p:cNvPr id="2" name="Title 1"/>
          <p:cNvSpPr>
            <a:spLocks noGrp="1"/>
          </p:cNvSpPr>
          <p:nvPr>
            <p:ph type="title"/>
          </p:nvPr>
        </p:nvSpPr>
        <p:spPr>
          <a:xfrm>
            <a:off x="2719353" y="180528"/>
            <a:ext cx="9603275" cy="1049235"/>
          </a:xfrm>
        </p:spPr>
        <p:txBody>
          <a:bodyPr/>
          <a:lstStyle/>
          <a:p>
            <a:pPr algn="ctr"/>
            <a:r>
              <a:rPr lang="en-US" dirty="0"/>
              <a:t>Traditional </a:t>
            </a:r>
            <a:r>
              <a:rPr lang="en-US" dirty="0" err="1"/>
              <a:t>Kente</a:t>
            </a:r>
            <a:r>
              <a:rPr lang="en-US" dirty="0"/>
              <a:t> Cloth in clothing</a:t>
            </a:r>
          </a:p>
        </p:txBody>
      </p:sp>
    </p:spTree>
    <p:extLst>
      <p:ext uri="{BB962C8B-B14F-4D97-AF65-F5344CB8AC3E}">
        <p14:creationId xmlns:p14="http://schemas.microsoft.com/office/powerpoint/2010/main" val="1668974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03" y="571602"/>
            <a:ext cx="9603275" cy="1049235"/>
          </a:xfrm>
        </p:spPr>
        <p:txBody>
          <a:bodyPr/>
          <a:lstStyle/>
          <a:p>
            <a:r>
              <a:rPr lang="en-US" dirty="0"/>
              <a:t>Examples of </a:t>
            </a:r>
            <a:r>
              <a:rPr lang="en-US" dirty="0" err="1"/>
              <a:t>Kente</a:t>
            </a:r>
            <a:r>
              <a:rPr lang="en-US" dirty="0"/>
              <a:t> cloth Patterns</a:t>
            </a:r>
          </a:p>
        </p:txBody>
      </p:sp>
      <p:pic>
        <p:nvPicPr>
          <p:cNvPr id="4" name="Picture 3"/>
          <p:cNvPicPr>
            <a:picLocks noChangeAspect="1"/>
          </p:cNvPicPr>
          <p:nvPr/>
        </p:nvPicPr>
        <p:blipFill>
          <a:blip r:embed="rId2"/>
          <a:stretch>
            <a:fillRect/>
          </a:stretch>
        </p:blipFill>
        <p:spPr>
          <a:xfrm>
            <a:off x="241300" y="1446212"/>
            <a:ext cx="2794000" cy="2908300"/>
          </a:xfrm>
          <a:prstGeom prst="rect">
            <a:avLst/>
          </a:prstGeom>
        </p:spPr>
      </p:pic>
      <p:pic>
        <p:nvPicPr>
          <p:cNvPr id="6" name="Picture 5"/>
          <p:cNvPicPr>
            <a:picLocks noChangeAspect="1"/>
          </p:cNvPicPr>
          <p:nvPr/>
        </p:nvPicPr>
        <p:blipFill>
          <a:blip r:embed="rId3"/>
          <a:stretch>
            <a:fillRect/>
          </a:stretch>
        </p:blipFill>
        <p:spPr>
          <a:xfrm>
            <a:off x="3395716" y="1497012"/>
            <a:ext cx="2857500" cy="2857500"/>
          </a:xfrm>
          <a:prstGeom prst="rect">
            <a:avLst/>
          </a:prstGeom>
        </p:spPr>
      </p:pic>
      <p:pic>
        <p:nvPicPr>
          <p:cNvPr id="7" name="Picture 6"/>
          <p:cNvPicPr>
            <a:picLocks noChangeAspect="1"/>
          </p:cNvPicPr>
          <p:nvPr/>
        </p:nvPicPr>
        <p:blipFill>
          <a:blip r:embed="rId4"/>
          <a:stretch>
            <a:fillRect/>
          </a:stretch>
        </p:blipFill>
        <p:spPr>
          <a:xfrm>
            <a:off x="6613632" y="1620837"/>
            <a:ext cx="3975100" cy="2044700"/>
          </a:xfrm>
          <a:prstGeom prst="rect">
            <a:avLst/>
          </a:prstGeom>
        </p:spPr>
      </p:pic>
      <p:pic>
        <p:nvPicPr>
          <p:cNvPr id="8" name="Picture 7"/>
          <p:cNvPicPr>
            <a:picLocks noChangeAspect="1"/>
          </p:cNvPicPr>
          <p:nvPr/>
        </p:nvPicPr>
        <p:blipFill>
          <a:blip r:embed="rId5"/>
          <a:stretch>
            <a:fillRect/>
          </a:stretch>
        </p:blipFill>
        <p:spPr>
          <a:xfrm>
            <a:off x="6956746" y="3862387"/>
            <a:ext cx="3631986" cy="2734507"/>
          </a:xfrm>
          <a:prstGeom prst="rect">
            <a:avLst/>
          </a:prstGeom>
        </p:spPr>
      </p:pic>
      <p:pic>
        <p:nvPicPr>
          <p:cNvPr id="9" name="Picture 8"/>
          <p:cNvPicPr>
            <a:picLocks noChangeAspect="1"/>
          </p:cNvPicPr>
          <p:nvPr/>
        </p:nvPicPr>
        <p:blipFill>
          <a:blip r:embed="rId6"/>
          <a:stretch>
            <a:fillRect/>
          </a:stretch>
        </p:blipFill>
        <p:spPr>
          <a:xfrm>
            <a:off x="1783307" y="4457700"/>
            <a:ext cx="3224818" cy="2262186"/>
          </a:xfrm>
          <a:prstGeom prst="rect">
            <a:avLst/>
          </a:prstGeom>
        </p:spPr>
      </p:pic>
    </p:spTree>
    <p:extLst>
      <p:ext uri="{BB962C8B-B14F-4D97-AF65-F5344CB8AC3E}">
        <p14:creationId xmlns:p14="http://schemas.microsoft.com/office/powerpoint/2010/main" val="805794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924" y="546266"/>
            <a:ext cx="10318584" cy="1259988"/>
          </a:xfrm>
        </p:spPr>
        <p:txBody>
          <a:bodyPr>
            <a:normAutofit/>
          </a:bodyPr>
          <a:lstStyle/>
          <a:p>
            <a:pPr algn="ctr"/>
            <a:r>
              <a:rPr lang="en-US" dirty="0"/>
              <a:t>Today we are making </a:t>
            </a:r>
            <a:r>
              <a:rPr lang="en-US" dirty="0" err="1"/>
              <a:t>Kente</a:t>
            </a:r>
            <a:r>
              <a:rPr lang="en-US" dirty="0"/>
              <a:t> style woven paper using a stamping technique and patterning</a:t>
            </a:r>
          </a:p>
        </p:txBody>
      </p:sp>
      <p:sp>
        <p:nvSpPr>
          <p:cNvPr id="3" name="Content Placeholder 2"/>
          <p:cNvSpPr>
            <a:spLocks noGrp="1"/>
          </p:cNvSpPr>
          <p:nvPr>
            <p:ph idx="1"/>
          </p:nvPr>
        </p:nvSpPr>
        <p:spPr/>
        <p:txBody>
          <a:bodyPr/>
          <a:lstStyle/>
          <a:p>
            <a:r>
              <a:rPr lang="en-US" dirty="0"/>
              <a:t>Take a 10x9 piece of black construction paper and set it horizontally in front of you.</a:t>
            </a:r>
          </a:p>
          <a:p>
            <a:r>
              <a:rPr lang="en-US" dirty="0"/>
              <a:t>With your ruler laid in the center of the paper place a pencil dash on each 1 inch mark.</a:t>
            </a:r>
          </a:p>
          <a:p>
            <a:r>
              <a:rPr lang="en-US" dirty="0"/>
              <a:t>Fold the paper so that you can see the dashes down the center of the fold.</a:t>
            </a:r>
          </a:p>
          <a:p>
            <a:r>
              <a:rPr lang="en-US" dirty="0"/>
              <a:t>With your scissors, cut using your dashes as guides from the center out, but DO NOT cut through!  Continue cutting each dash line straight as you can.</a:t>
            </a:r>
          </a:p>
        </p:txBody>
      </p:sp>
    </p:spTree>
    <p:extLst>
      <p:ext uri="{BB962C8B-B14F-4D97-AF65-F5344CB8AC3E}">
        <p14:creationId xmlns:p14="http://schemas.microsoft.com/office/powerpoint/2010/main" val="176875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113278"/>
            <a:ext cx="9603275" cy="1049235"/>
          </a:xfrm>
        </p:spPr>
        <p:txBody>
          <a:bodyPr>
            <a:normAutofit fontScale="90000"/>
          </a:bodyPr>
          <a:lstStyle/>
          <a:p>
            <a:pPr fontAlgn="base"/>
            <a:r>
              <a:rPr lang="en-US" b="1" dirty="0"/>
              <a:t>STEP 2- PRINTMAKING!</a:t>
            </a:r>
            <a:br>
              <a:rPr lang="en-US" b="1" dirty="0"/>
            </a:br>
            <a:br>
              <a:rPr lang="en-US" b="1" dirty="0"/>
            </a:br>
            <a:br>
              <a:rPr lang="en-US" dirty="0"/>
            </a:br>
            <a:r>
              <a:rPr lang="en-US" sz="2000" dirty="0">
                <a:latin typeface="Al Tarikh" charset="-78"/>
                <a:ea typeface="Al Tarikh" charset="-78"/>
                <a:cs typeface="Al Tarikh" charset="-78"/>
              </a:rPr>
              <a:t>Wrap a hefty piece of yarn or twine around a wood block.  Tie it tight.  You can </a:t>
            </a:r>
            <a:r>
              <a:rPr lang="en-US" sz="2000" dirty="0" err="1">
                <a:latin typeface="Al Tarikh" charset="-78"/>
                <a:ea typeface="Al Tarikh" charset="-78"/>
                <a:cs typeface="Al Tarikh" charset="-78"/>
              </a:rPr>
              <a:t>criss</a:t>
            </a:r>
            <a:r>
              <a:rPr lang="en-US" sz="2000" dirty="0">
                <a:latin typeface="Al Tarikh" charset="-78"/>
                <a:ea typeface="Al Tarikh" charset="-78"/>
                <a:cs typeface="Al Tarikh" charset="-78"/>
              </a:rPr>
              <a:t> cross or leave straight.</a:t>
            </a:r>
            <a:br>
              <a:rPr lang="en-US" sz="2000" dirty="0">
                <a:latin typeface="Al Tarikh" charset="-78"/>
                <a:ea typeface="Al Tarikh" charset="-78"/>
                <a:cs typeface="Al Tarikh" charset="-78"/>
              </a:rPr>
            </a:br>
            <a:br>
              <a:rPr lang="en-US" sz="2000" dirty="0">
                <a:latin typeface="Al Tarikh" charset="-78"/>
                <a:ea typeface="Al Tarikh" charset="-78"/>
                <a:cs typeface="Al Tarikh" charset="-78"/>
              </a:rPr>
            </a:br>
            <a:r>
              <a:rPr lang="en-US" sz="2000" dirty="0">
                <a:latin typeface="Al Tarikh" charset="-78"/>
                <a:ea typeface="Al Tarikh" charset="-78"/>
                <a:cs typeface="Al Tarikh" charset="-78"/>
              </a:rPr>
              <a:t>Dip the block into a thin pile of gold paint and stamp away. You can stamp over your paper as you like.  Set Aside to dry on your desk.</a:t>
            </a:r>
            <a:br>
              <a:rPr lang="en-US" sz="2000" dirty="0">
                <a:latin typeface="Al Tarikh" charset="-78"/>
                <a:ea typeface="Al Tarikh" charset="-78"/>
                <a:cs typeface="Al Tarikh" charset="-78"/>
              </a:rPr>
            </a:br>
            <a:br>
              <a:rPr lang="en-US" sz="2000" dirty="0">
                <a:latin typeface="Al Tarikh" charset="-78"/>
                <a:ea typeface="Al Tarikh" charset="-78"/>
                <a:cs typeface="Al Tarikh" charset="-78"/>
              </a:rPr>
            </a:br>
            <a:r>
              <a:rPr lang="en-US" sz="2000" dirty="0">
                <a:latin typeface="Al Tarikh" charset="-78"/>
                <a:ea typeface="Al Tarikh" charset="-78"/>
                <a:cs typeface="Al Tarikh" charset="-78"/>
              </a:rPr>
              <a:t>Using oil pastels, give each of the 3 long strips of solid paper patterns or bright color using the images of the </a:t>
            </a:r>
            <a:r>
              <a:rPr lang="en-US" sz="2000" dirty="0" err="1">
                <a:latin typeface="Al Tarikh" charset="-78"/>
                <a:ea typeface="Al Tarikh" charset="-78"/>
                <a:cs typeface="Al Tarikh" charset="-78"/>
              </a:rPr>
              <a:t>kente</a:t>
            </a:r>
            <a:r>
              <a:rPr lang="en-US" sz="2000" dirty="0">
                <a:latin typeface="Al Tarikh" charset="-78"/>
                <a:ea typeface="Al Tarikh" charset="-78"/>
                <a:cs typeface="Al Tarikh" charset="-78"/>
              </a:rPr>
              <a:t> cloth as inspiration.</a:t>
            </a:r>
            <a:endParaRPr lang="en-US" dirty="0"/>
          </a:p>
        </p:txBody>
      </p:sp>
      <p:pic>
        <p:nvPicPr>
          <p:cNvPr id="5" name="Picture 4"/>
          <p:cNvPicPr>
            <a:picLocks noChangeAspect="1"/>
          </p:cNvPicPr>
          <p:nvPr/>
        </p:nvPicPr>
        <p:blipFill>
          <a:blip r:embed="rId3"/>
          <a:stretch>
            <a:fillRect/>
          </a:stretch>
        </p:blipFill>
        <p:spPr>
          <a:xfrm>
            <a:off x="95854" y="4610098"/>
            <a:ext cx="2468490" cy="2247901"/>
          </a:xfrm>
          <a:prstGeom prst="rect">
            <a:avLst/>
          </a:prstGeom>
        </p:spPr>
      </p:pic>
      <p:pic>
        <p:nvPicPr>
          <p:cNvPr id="6" name="Picture 5"/>
          <p:cNvPicPr>
            <a:picLocks noChangeAspect="1"/>
          </p:cNvPicPr>
          <p:nvPr/>
        </p:nvPicPr>
        <p:blipFill rotWithShape="1">
          <a:blip r:embed="rId4"/>
          <a:srcRect r="32248"/>
          <a:stretch/>
        </p:blipFill>
        <p:spPr>
          <a:xfrm>
            <a:off x="6154033" y="4499475"/>
            <a:ext cx="3181563" cy="2247900"/>
          </a:xfrm>
          <a:prstGeom prst="rect">
            <a:avLst/>
          </a:prstGeom>
        </p:spPr>
      </p:pic>
      <p:pic>
        <p:nvPicPr>
          <p:cNvPr id="8" name="Picture 7"/>
          <p:cNvPicPr>
            <a:picLocks noChangeAspect="1"/>
          </p:cNvPicPr>
          <p:nvPr/>
        </p:nvPicPr>
        <p:blipFill>
          <a:blip r:embed="rId5"/>
          <a:stretch>
            <a:fillRect/>
          </a:stretch>
        </p:blipFill>
        <p:spPr>
          <a:xfrm>
            <a:off x="3081402" y="4618291"/>
            <a:ext cx="2838777" cy="2129083"/>
          </a:xfrm>
          <a:prstGeom prst="rect">
            <a:avLst/>
          </a:prstGeom>
        </p:spPr>
      </p:pic>
      <p:pic>
        <p:nvPicPr>
          <p:cNvPr id="9" name="Picture 8"/>
          <p:cNvPicPr>
            <a:picLocks noChangeAspect="1"/>
          </p:cNvPicPr>
          <p:nvPr/>
        </p:nvPicPr>
        <p:blipFill rotWithShape="1">
          <a:blip r:embed="rId6"/>
          <a:srcRect t="34952"/>
          <a:stretch/>
        </p:blipFill>
        <p:spPr>
          <a:xfrm>
            <a:off x="9569450" y="4388849"/>
            <a:ext cx="2197100" cy="2403975"/>
          </a:xfrm>
          <a:prstGeom prst="rect">
            <a:avLst/>
          </a:prstGeom>
        </p:spPr>
      </p:pic>
      <p:pic>
        <p:nvPicPr>
          <p:cNvPr id="10" name="Picture 9"/>
          <p:cNvPicPr>
            <a:picLocks noChangeAspect="1"/>
          </p:cNvPicPr>
          <p:nvPr/>
        </p:nvPicPr>
        <p:blipFill rotWithShape="1">
          <a:blip r:embed="rId7"/>
          <a:srcRect t="49697" r="66702" b="24375"/>
          <a:stretch/>
        </p:blipFill>
        <p:spPr>
          <a:xfrm>
            <a:off x="6552162" y="146861"/>
            <a:ext cx="1726493" cy="2015652"/>
          </a:xfrm>
          <a:prstGeom prst="rect">
            <a:avLst/>
          </a:prstGeom>
        </p:spPr>
      </p:pic>
    </p:spTree>
    <p:extLst>
      <p:ext uri="{BB962C8B-B14F-4D97-AF65-F5344CB8AC3E}">
        <p14:creationId xmlns:p14="http://schemas.microsoft.com/office/powerpoint/2010/main" val="1280937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WEAVE!</a:t>
            </a:r>
          </a:p>
        </p:txBody>
      </p:sp>
      <p:sp>
        <p:nvSpPr>
          <p:cNvPr id="3" name="Content Placeholder 2"/>
          <p:cNvSpPr>
            <a:spLocks noGrp="1"/>
          </p:cNvSpPr>
          <p:nvPr>
            <p:ph idx="1"/>
          </p:nvPr>
        </p:nvSpPr>
        <p:spPr/>
        <p:txBody>
          <a:bodyPr/>
          <a:lstStyle/>
          <a:p>
            <a:r>
              <a:rPr lang="en-US" dirty="0"/>
              <a:t>Weave your finished strips through your stamped grid.  Alternate so that it is every other space.  The weaving process lends itself to geometric patterns as opposed to curved lines.</a:t>
            </a:r>
          </a:p>
          <a:p>
            <a:r>
              <a:rPr lang="en-US" dirty="0"/>
              <a:t>For a finishing touch, use scissors and create a fringed look by cutting slits on all the ends of your paper.</a:t>
            </a:r>
          </a:p>
        </p:txBody>
      </p:sp>
      <p:pic>
        <p:nvPicPr>
          <p:cNvPr id="4" name="Picture 3"/>
          <p:cNvPicPr>
            <a:picLocks noChangeAspect="1"/>
          </p:cNvPicPr>
          <p:nvPr/>
        </p:nvPicPr>
        <p:blipFill rotWithShape="1">
          <a:blip r:embed="rId3"/>
          <a:srcRect t="23030" b="50833"/>
          <a:stretch/>
        </p:blipFill>
        <p:spPr>
          <a:xfrm>
            <a:off x="5079623" y="3835891"/>
            <a:ext cx="4574074" cy="1792432"/>
          </a:xfrm>
          <a:prstGeom prst="rect">
            <a:avLst/>
          </a:prstGeom>
        </p:spPr>
      </p:pic>
    </p:spTree>
    <p:extLst>
      <p:ext uri="{BB962C8B-B14F-4D97-AF65-F5344CB8AC3E}">
        <p14:creationId xmlns:p14="http://schemas.microsoft.com/office/powerpoint/2010/main" val="171438829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41</TotalTime>
  <Words>165</Words>
  <Application>Microsoft Office PowerPoint</Application>
  <PresentationFormat>Widescreen</PresentationFormat>
  <Paragraphs>21</Paragraphs>
  <Slides>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Al Tarikh</vt:lpstr>
      <vt:lpstr>Arial</vt:lpstr>
      <vt:lpstr>Calibri</vt:lpstr>
      <vt:lpstr>Gill Sans MT</vt:lpstr>
      <vt:lpstr>Gallery</vt:lpstr>
      <vt:lpstr>PowerPoint Presentation</vt:lpstr>
      <vt:lpstr>History of Kente Cloth</vt:lpstr>
      <vt:lpstr>Each color and each pattern in the kente cloth has a special meaning.</vt:lpstr>
      <vt:lpstr>Traditional Kente Cloth in clothing</vt:lpstr>
      <vt:lpstr>Examples of Kente cloth Patterns</vt:lpstr>
      <vt:lpstr>Today we are making Kente style woven paper using a stamping technique and patterning</vt:lpstr>
      <vt:lpstr>STEP 2- PRINTMAKING!   Wrap a hefty piece of yarn or twine around a wood block.  Tie it tight.  You can criss cross or leave straight.  Dip the block into a thin pile of gold paint and stamp away. You can stamp over your paper as you like.  Set Aside to dry on your desk.  Using oil pastels, give each of the 3 long strips of solid paper patterns or bright color using the images of the kente cloth as inspiration.</vt:lpstr>
      <vt:lpstr>WEAVE!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Feistner</dc:creator>
  <cp:lastModifiedBy>Karen R</cp:lastModifiedBy>
  <cp:revision>6</cp:revision>
  <dcterms:created xsi:type="dcterms:W3CDTF">2018-01-03T00:14:59Z</dcterms:created>
  <dcterms:modified xsi:type="dcterms:W3CDTF">2018-01-23T23:08:07Z</dcterms:modified>
</cp:coreProperties>
</file>