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8" r:id="rId3"/>
    <p:sldId id="277" r:id="rId4"/>
    <p:sldId id="279" r:id="rId5"/>
    <p:sldId id="270" r:id="rId6"/>
    <p:sldId id="271" r:id="rId7"/>
    <p:sldId id="272" r:id="rId8"/>
    <p:sldId id="269" r:id="rId9"/>
    <p:sldId id="257" r:id="rId10"/>
    <p:sldId id="281" r:id="rId11"/>
    <p:sldId id="267" r:id="rId12"/>
    <p:sldId id="258" r:id="rId13"/>
    <p:sldId id="260" r:id="rId14"/>
    <p:sldId id="261" r:id="rId15"/>
    <p:sldId id="262" r:id="rId16"/>
    <p:sldId id="263" r:id="rId17"/>
    <p:sldId id="266" r:id="rId18"/>
    <p:sldId id="264" r:id="rId19"/>
    <p:sldId id="265" r:id="rId20"/>
    <p:sldId id="268" r:id="rId21"/>
    <p:sldId id="273" r:id="rId22"/>
    <p:sldId id="280" r:id="rId23"/>
    <p:sldId id="274" r:id="rId24"/>
    <p:sldId id="275" r:id="rId25"/>
    <p:sldId id="276" r:id="rId26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C33E5-6CFB-7FEC-CDAE-1D443EBBE42F}" v="585" dt="2024-02-07T08:25:19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E6CDD-8A66-44B2-B27B-E2353AEB445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863BBA8-1312-49DC-9643-99C90AAE799B}">
      <dgm:prSet/>
      <dgm:spPr>
        <a:solidFill>
          <a:srgbClr val="C00000"/>
        </a:solidFill>
      </dgm:spPr>
      <dgm:t>
        <a:bodyPr/>
        <a:lstStyle/>
        <a:p>
          <a:pPr rtl="0"/>
          <a:r>
            <a:rPr lang="en-US" dirty="0"/>
            <a:t>Red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Incredients: Red</a:t>
          </a:r>
          <a:r>
            <a:rPr lang="en-US" dirty="0"/>
            <a:t> ochre, sumac berries, beets, cranberries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Blood, War, Valor, sometimes mountain and earth</a:t>
          </a:r>
          <a:endParaRPr lang="en-US" dirty="0"/>
        </a:p>
      </dgm:t>
    </dgm:pt>
    <dgm:pt modelId="{C90B2D3A-BD6D-466D-A2DE-820C33019A08}" type="parTrans" cxnId="{746911CA-B1C4-4FCE-863C-4487ABF0AB09}">
      <dgm:prSet/>
      <dgm:spPr/>
      <dgm:t>
        <a:bodyPr/>
        <a:lstStyle/>
        <a:p>
          <a:endParaRPr lang="en-US"/>
        </a:p>
      </dgm:t>
    </dgm:pt>
    <dgm:pt modelId="{AD790777-40F7-43BB-ADD5-6A78075A4FA4}" type="sibTrans" cxnId="{746911CA-B1C4-4FCE-863C-4487ABF0AB09}">
      <dgm:prSet/>
      <dgm:spPr/>
      <dgm:t>
        <a:bodyPr/>
        <a:lstStyle/>
        <a:p>
          <a:endParaRPr lang="en-US"/>
        </a:p>
      </dgm:t>
    </dgm:pt>
    <dgm:pt modelId="{73DB4CF3-E0DE-4B22-BEFB-49EFF1A2B94B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/>
            <a:t>Black </a:t>
          </a:r>
          <a:br>
            <a:rPr lang="en-US" dirty="0">
              <a:solidFill>
                <a:srgbClr val="010000"/>
              </a:solidFill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charcoal</a:t>
          </a:r>
          <a:r>
            <a:rPr lang="en-US" dirty="0"/>
            <a:t>, graphite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Power, Cold, Night, Disease, Death</a:t>
          </a:r>
          <a:endParaRPr lang="en-US" dirty="0"/>
        </a:p>
      </dgm:t>
    </dgm:pt>
    <dgm:pt modelId="{FC2F85B0-0B35-48F5-94A0-47A54091A1F4}" type="parTrans" cxnId="{7D0A3099-A7D3-4FE0-9EA6-1FAB01FF7514}">
      <dgm:prSet/>
      <dgm:spPr/>
      <dgm:t>
        <a:bodyPr/>
        <a:lstStyle/>
        <a:p>
          <a:endParaRPr lang="en-US"/>
        </a:p>
      </dgm:t>
    </dgm:pt>
    <dgm:pt modelId="{6BF451AF-65AD-4BE3-8EDF-76346E09BF15}" type="sibTrans" cxnId="{7D0A3099-A7D3-4FE0-9EA6-1FAB01FF7514}">
      <dgm:prSet/>
      <dgm:spPr/>
      <dgm:t>
        <a:bodyPr/>
        <a:lstStyle/>
        <a:p>
          <a:endParaRPr lang="en-US"/>
        </a:p>
      </dgm:t>
    </dgm:pt>
    <dgm:pt modelId="{0B1E6FA1-0549-4E46-A6AD-4657EE025B6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Blues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petals</a:t>
          </a:r>
          <a:r>
            <a:rPr lang="en-US" dirty="0"/>
            <a:t>, alfalfa flowers, sunflower seeds, blueberries</a:t>
          </a:r>
          <a:br>
            <a:rPr lang="en-US" dirty="0"/>
          </a:br>
          <a:r>
            <a:rPr lang="en-US" dirty="0">
              <a:latin typeface="Calibri Light" panose="020F0302020204030204"/>
            </a:rPr>
            <a:t>Meaning: Sincerity, Peace, Paradise, and Happiness</a:t>
          </a:r>
          <a:endParaRPr lang="en-US" dirty="0"/>
        </a:p>
      </dgm:t>
    </dgm:pt>
    <dgm:pt modelId="{6C227B0B-AFB9-43C4-88DE-53762DABF3A0}" type="parTrans" cxnId="{8A6C8FCC-EC1A-4575-9E3F-C976BB5CE7B3}">
      <dgm:prSet/>
      <dgm:spPr/>
      <dgm:t>
        <a:bodyPr/>
        <a:lstStyle/>
        <a:p>
          <a:endParaRPr lang="en-US"/>
        </a:p>
      </dgm:t>
    </dgm:pt>
    <dgm:pt modelId="{188CFDDF-F48D-4811-A35B-D9417DC1DF2C}" type="sibTrans" cxnId="{8A6C8FCC-EC1A-4575-9E3F-C976BB5CE7B3}">
      <dgm:prSet/>
      <dgm:spPr/>
      <dgm:t>
        <a:bodyPr/>
        <a:lstStyle/>
        <a:p>
          <a:endParaRPr lang="en-US"/>
        </a:p>
      </dgm:t>
    </dgm:pt>
    <dgm:pt modelId="{9EB2FD0E-A280-40D7-BFD4-812E2607FCD0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dirty="0"/>
            <a:t>Browns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walnut</a:t>
          </a:r>
          <a:r>
            <a:rPr lang="en-US" dirty="0"/>
            <a:t> shells, birch bark</a:t>
          </a:r>
          <a:br>
            <a:rPr lang="en-US" dirty="0"/>
          </a:br>
          <a:r>
            <a:rPr lang="en-US" dirty="0">
              <a:latin typeface="Calibri Light" panose="020F0302020204030204"/>
            </a:rPr>
            <a:t>Meaning: Animals, Death, but mostly used for skin color</a:t>
          </a:r>
          <a:endParaRPr lang="en-US" dirty="0"/>
        </a:p>
      </dgm:t>
    </dgm:pt>
    <dgm:pt modelId="{BDA885E8-1F76-4C93-846D-1DDCE565090B}" type="parTrans" cxnId="{1EA234BD-30EA-41E1-B9CF-9CFB8A7A2167}">
      <dgm:prSet/>
      <dgm:spPr/>
      <dgm:t>
        <a:bodyPr/>
        <a:lstStyle/>
        <a:p>
          <a:endParaRPr lang="en-US"/>
        </a:p>
      </dgm:t>
    </dgm:pt>
    <dgm:pt modelId="{11F583F4-25B4-425E-9394-8167B196E1A6}" type="sibTrans" cxnId="{1EA234BD-30EA-41E1-B9CF-9CFB8A7A2167}">
      <dgm:prSet/>
      <dgm:spPr/>
      <dgm:t>
        <a:bodyPr/>
        <a:lstStyle/>
        <a:p>
          <a:endParaRPr lang="en-US"/>
        </a:p>
      </dgm:t>
    </dgm:pt>
    <dgm:pt modelId="{F94D4483-5537-4E9F-9DEC-2A7D4040A992}">
      <dgm:prSet/>
      <dgm:spPr/>
      <dgm:t>
        <a:bodyPr/>
        <a:lstStyle/>
        <a:p>
          <a:pPr rtl="0"/>
          <a:r>
            <a:rPr lang="en-US" dirty="0"/>
            <a:t>Greens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moss</a:t>
          </a:r>
          <a:r>
            <a:rPr lang="en-US" dirty="0"/>
            <a:t>, algae, </a:t>
          </a:r>
          <a:r>
            <a:rPr lang="en-US" dirty="0">
              <a:latin typeface="Calibri Light" panose="020F0302020204030204"/>
            </a:rPr>
            <a:t>grass juice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Fertility, Frowth, Freedom</a:t>
          </a:r>
          <a:endParaRPr lang="en-US" dirty="0"/>
        </a:p>
      </dgm:t>
    </dgm:pt>
    <dgm:pt modelId="{B65BF16A-A1FE-43A3-9EF5-5DFD9EDE4A13}" type="parTrans" cxnId="{1BE3A11B-88AB-408B-BBEF-A64981894075}">
      <dgm:prSet/>
      <dgm:spPr/>
      <dgm:t>
        <a:bodyPr/>
        <a:lstStyle/>
        <a:p>
          <a:endParaRPr lang="en-US"/>
        </a:p>
      </dgm:t>
    </dgm:pt>
    <dgm:pt modelId="{09DA6258-C71E-429D-95CA-917E57EC9B04}" type="sibTrans" cxnId="{1BE3A11B-88AB-408B-BBEF-A64981894075}">
      <dgm:prSet/>
      <dgm:spPr/>
      <dgm:t>
        <a:bodyPr/>
        <a:lstStyle/>
        <a:p>
          <a:endParaRPr lang="en-US"/>
        </a:p>
      </dgm:t>
    </dgm:pt>
    <dgm:pt modelId="{06B4BCE0-C25D-4129-9BB1-052D96011CBB}">
      <dgm:prSet/>
      <dgm:spPr>
        <a:solidFill>
          <a:srgbClr val="EDCF26"/>
        </a:solidFill>
      </dgm:spPr>
      <dgm:t>
        <a:bodyPr/>
        <a:lstStyle/>
        <a:p>
          <a:pPr rtl="0"/>
          <a:r>
            <a:rPr lang="en-US" dirty="0"/>
            <a:t>Yellows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Onion</a:t>
          </a:r>
          <a:r>
            <a:rPr lang="en-US" dirty="0"/>
            <a:t> skins, goldenrod stems and flowers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Power, Divinity, Complete control</a:t>
          </a:r>
        </a:p>
      </dgm:t>
    </dgm:pt>
    <dgm:pt modelId="{AE24D474-4F94-4A11-B5D7-881605B7D16E}" type="parTrans" cxnId="{0158227F-37D4-44EA-9FF1-B252424AB6EF}">
      <dgm:prSet/>
      <dgm:spPr/>
      <dgm:t>
        <a:bodyPr/>
        <a:lstStyle/>
        <a:p>
          <a:endParaRPr lang="en-US"/>
        </a:p>
      </dgm:t>
    </dgm:pt>
    <dgm:pt modelId="{DF7F7682-1E62-4555-8DE2-248D4D2139DE}" type="sibTrans" cxnId="{0158227F-37D4-44EA-9FF1-B252424AB6EF}">
      <dgm:prSet/>
      <dgm:spPr/>
      <dgm:t>
        <a:bodyPr/>
        <a:lstStyle/>
        <a:p>
          <a:endParaRPr lang="en-US"/>
        </a:p>
      </dgm:t>
    </dgm:pt>
    <dgm:pt modelId="{BD3027BF-318E-4633-9AE7-2035E13B2A5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Whites</a:t>
          </a:r>
          <a:br>
            <a:rPr lang="en-US" dirty="0">
              <a:solidFill>
                <a:srgbClr val="010000"/>
              </a:solidFill>
              <a:latin typeface="Calibri Light" panose="020F0302020204030204"/>
            </a:rPr>
          </a:br>
          <a:r>
            <a:rPr lang="en-US" dirty="0">
              <a:solidFill>
                <a:schemeClr val="bg1"/>
              </a:solidFill>
              <a:latin typeface="Calibri Light"/>
            </a:rPr>
            <a:t>Ingredients: Limestone and clay</a:t>
          </a:r>
          <a:br>
            <a:rPr lang="en-US" dirty="0">
              <a:solidFill>
                <a:srgbClr val="010000"/>
              </a:solidFill>
              <a:latin typeface="Calibri Light"/>
            </a:rPr>
          </a:br>
          <a:r>
            <a:rPr lang="en-US" dirty="0">
              <a:solidFill>
                <a:schemeClr val="bg1"/>
              </a:solidFill>
              <a:latin typeface="Calibri Light"/>
            </a:rPr>
            <a:t>Meaning: Purity</a:t>
          </a:r>
          <a:r>
            <a:rPr lang="en-US" dirty="0">
              <a:solidFill>
                <a:schemeClr val="bg1"/>
              </a:solidFill>
              <a:latin typeface="Calibri Light"/>
              <a:ea typeface="Verdana"/>
              <a:cs typeface="Calibri Light"/>
            </a:rPr>
            <a:t>, Peace, and</a:t>
          </a:r>
          <a:r>
            <a:rPr lang="en-US" dirty="0">
              <a:latin typeface="Calibri Light"/>
              <a:ea typeface="Verdana"/>
            </a:rPr>
            <a:t> Happiness</a:t>
          </a:r>
          <a:endParaRPr lang="en-US" dirty="0"/>
        </a:p>
      </dgm:t>
    </dgm:pt>
    <dgm:pt modelId="{331AD1FD-688F-4B77-9D94-E3CCF3217B40}" type="parTrans" cxnId="{87FF447F-D9F4-4DAC-9C11-66EDE216EAC2}">
      <dgm:prSet/>
      <dgm:spPr/>
    </dgm:pt>
    <dgm:pt modelId="{F62BEAE4-111A-48B2-8D14-5EAEE8437665}" type="sibTrans" cxnId="{87FF447F-D9F4-4DAC-9C11-66EDE216EAC2}">
      <dgm:prSet/>
      <dgm:spPr/>
    </dgm:pt>
    <dgm:pt modelId="{0BC49F69-0AB9-4C67-B9E7-A55C6F7CDA0D}" type="pres">
      <dgm:prSet presAssocID="{DACE6CDD-8A66-44B2-B27B-E2353AEB4452}" presName="linear" presStyleCnt="0">
        <dgm:presLayoutVars>
          <dgm:animLvl val="lvl"/>
          <dgm:resizeHandles val="exact"/>
        </dgm:presLayoutVars>
      </dgm:prSet>
      <dgm:spPr/>
    </dgm:pt>
    <dgm:pt modelId="{7C0D3DFA-B692-4BF6-9752-6E0AB523F47E}" type="pres">
      <dgm:prSet presAssocID="{1863BBA8-1312-49DC-9643-99C90AAE799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BE14FB-0705-4A59-ABF3-90ADB78EA3C4}" type="pres">
      <dgm:prSet presAssocID="{AD790777-40F7-43BB-ADD5-6A78075A4FA4}" presName="spacer" presStyleCnt="0"/>
      <dgm:spPr/>
    </dgm:pt>
    <dgm:pt modelId="{997022CE-15EE-4386-B4EB-C7B40227BC76}" type="pres">
      <dgm:prSet presAssocID="{73DB4CF3-E0DE-4B22-BEFB-49EFF1A2B94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6EC055C-4DBD-4136-9679-7D10B3F991F6}" type="pres">
      <dgm:prSet presAssocID="{6BF451AF-65AD-4BE3-8EDF-76346E09BF15}" presName="spacer" presStyleCnt="0"/>
      <dgm:spPr/>
    </dgm:pt>
    <dgm:pt modelId="{6229F59B-A130-4158-B0BD-59BBE9EC343E}" type="pres">
      <dgm:prSet presAssocID="{0B1E6FA1-0549-4E46-A6AD-4657EE025B6B}" presName="parentText" presStyleLbl="node1" presStyleIdx="2" presStyleCnt="7">
        <dgm:presLayoutVars>
          <dgm:chMax val="0"/>
          <dgm:bulletEnabled val="1"/>
        </dgm:presLayoutVars>
      </dgm:prSet>
      <dgm:spPr>
        <a:solidFill>
          <a:srgbClr val="0070C0"/>
        </a:solidFill>
      </dgm:spPr>
    </dgm:pt>
    <dgm:pt modelId="{8CBA0591-F02F-44A9-880D-98D8A8339E9D}" type="pres">
      <dgm:prSet presAssocID="{188CFDDF-F48D-4811-A35B-D9417DC1DF2C}" presName="spacer" presStyleCnt="0"/>
      <dgm:spPr/>
    </dgm:pt>
    <dgm:pt modelId="{E245976B-5C39-4894-A924-ADAB455EA88B}" type="pres">
      <dgm:prSet presAssocID="{9EB2FD0E-A280-40D7-BFD4-812E2607FCD0}" presName="parentText" presStyleLbl="node1" presStyleIdx="3" presStyleCnt="7">
        <dgm:presLayoutVars>
          <dgm:chMax val="0"/>
          <dgm:bulletEnabled val="1"/>
        </dgm:presLayoutVars>
      </dgm:prSet>
      <dgm:spPr>
        <a:solidFill>
          <a:schemeClr val="accent4">
            <a:lumMod val="75000"/>
          </a:schemeClr>
        </a:solidFill>
      </dgm:spPr>
    </dgm:pt>
    <dgm:pt modelId="{27E42DAF-02FE-4A73-B01F-8AC9F0EAC181}" type="pres">
      <dgm:prSet presAssocID="{11F583F4-25B4-425E-9394-8167B196E1A6}" presName="spacer" presStyleCnt="0"/>
      <dgm:spPr/>
    </dgm:pt>
    <dgm:pt modelId="{38A05DE9-D1E0-443B-B398-EC43E2209761}" type="pres">
      <dgm:prSet presAssocID="{F94D4483-5537-4E9F-9DEC-2A7D4040A992}" presName="parentText" presStyleLbl="node1" presStyleIdx="4" presStyleCnt="7">
        <dgm:presLayoutVars>
          <dgm:chMax val="0"/>
          <dgm:bulletEnabled val="1"/>
        </dgm:presLayoutVars>
      </dgm:prSet>
      <dgm:spPr>
        <a:solidFill>
          <a:srgbClr val="00B050"/>
        </a:solidFill>
      </dgm:spPr>
    </dgm:pt>
    <dgm:pt modelId="{7D47EA70-0BCF-43E3-8E3C-3C46F143B8BF}" type="pres">
      <dgm:prSet presAssocID="{09DA6258-C71E-429D-95CA-917E57EC9B04}" presName="spacer" presStyleCnt="0"/>
      <dgm:spPr/>
    </dgm:pt>
    <dgm:pt modelId="{D751120B-7D10-450A-83CC-712F9AC08D6F}" type="pres">
      <dgm:prSet presAssocID="{06B4BCE0-C25D-4129-9BB1-052D96011CBB}" presName="parentText" presStyleLbl="node1" presStyleIdx="5" presStyleCnt="7">
        <dgm:presLayoutVars>
          <dgm:chMax val="0"/>
          <dgm:bulletEnabled val="1"/>
        </dgm:presLayoutVars>
      </dgm:prSet>
      <dgm:spPr>
        <a:solidFill>
          <a:srgbClr val="F7D023"/>
        </a:solidFill>
      </dgm:spPr>
    </dgm:pt>
    <dgm:pt modelId="{1AE64C08-ED98-4491-8365-1E0552B5F7ED}" type="pres">
      <dgm:prSet presAssocID="{DF7F7682-1E62-4555-8DE2-248D4D2139DE}" presName="spacer" presStyleCnt="0"/>
      <dgm:spPr/>
    </dgm:pt>
    <dgm:pt modelId="{EA66C999-9017-4070-A6EE-87CA493C3A62}" type="pres">
      <dgm:prSet presAssocID="{BD3027BF-318E-4633-9AE7-2035E13B2A50}" presName="parentText" presStyleLbl="node1" presStyleIdx="6" presStyleCnt="7">
        <dgm:presLayoutVars>
          <dgm:chMax val="0"/>
          <dgm:bulletEnabled val="1"/>
        </dgm:presLayoutVars>
      </dgm:prSet>
      <dgm:spPr>
        <a:solidFill>
          <a:schemeClr val="bg1">
            <a:lumMod val="65000"/>
          </a:schemeClr>
        </a:solidFill>
      </dgm:spPr>
    </dgm:pt>
  </dgm:ptLst>
  <dgm:cxnLst>
    <dgm:cxn modelId="{1BE3A11B-88AB-408B-BBEF-A64981894075}" srcId="{DACE6CDD-8A66-44B2-B27B-E2353AEB4452}" destId="{F94D4483-5537-4E9F-9DEC-2A7D4040A992}" srcOrd="4" destOrd="0" parTransId="{B65BF16A-A1FE-43A3-9EF5-5DFD9EDE4A13}" sibTransId="{09DA6258-C71E-429D-95CA-917E57EC9B04}"/>
    <dgm:cxn modelId="{9DC68120-190F-42E4-8180-68B521BDF5CD}" type="presOf" srcId="{0B1E6FA1-0549-4E46-A6AD-4657EE025B6B}" destId="{6229F59B-A130-4158-B0BD-59BBE9EC343E}" srcOrd="0" destOrd="0" presId="urn:microsoft.com/office/officeart/2005/8/layout/vList2"/>
    <dgm:cxn modelId="{FB13CD41-46BE-4F99-B665-3A8197980CC8}" type="presOf" srcId="{1863BBA8-1312-49DC-9643-99C90AAE799B}" destId="{7C0D3DFA-B692-4BF6-9752-6E0AB523F47E}" srcOrd="0" destOrd="0" presId="urn:microsoft.com/office/officeart/2005/8/layout/vList2"/>
    <dgm:cxn modelId="{3B48C66B-5A67-41D7-A03A-341CB8A571AE}" type="presOf" srcId="{BD3027BF-318E-4633-9AE7-2035E13B2A50}" destId="{EA66C999-9017-4070-A6EE-87CA493C3A62}" srcOrd="0" destOrd="0" presId="urn:microsoft.com/office/officeart/2005/8/layout/vList2"/>
    <dgm:cxn modelId="{0158227F-37D4-44EA-9FF1-B252424AB6EF}" srcId="{DACE6CDD-8A66-44B2-B27B-E2353AEB4452}" destId="{06B4BCE0-C25D-4129-9BB1-052D96011CBB}" srcOrd="5" destOrd="0" parTransId="{AE24D474-4F94-4A11-B5D7-881605B7D16E}" sibTransId="{DF7F7682-1E62-4555-8DE2-248D4D2139DE}"/>
    <dgm:cxn modelId="{87FF447F-D9F4-4DAC-9C11-66EDE216EAC2}" srcId="{DACE6CDD-8A66-44B2-B27B-E2353AEB4452}" destId="{BD3027BF-318E-4633-9AE7-2035E13B2A50}" srcOrd="6" destOrd="0" parTransId="{331AD1FD-688F-4B77-9D94-E3CCF3217B40}" sibTransId="{F62BEAE4-111A-48B2-8D14-5EAEE8437665}"/>
    <dgm:cxn modelId="{3916CD94-8E1E-4721-98CC-65A9170AA75B}" type="presOf" srcId="{F94D4483-5537-4E9F-9DEC-2A7D4040A992}" destId="{38A05DE9-D1E0-443B-B398-EC43E2209761}" srcOrd="0" destOrd="0" presId="urn:microsoft.com/office/officeart/2005/8/layout/vList2"/>
    <dgm:cxn modelId="{7D0A3099-A7D3-4FE0-9EA6-1FAB01FF7514}" srcId="{DACE6CDD-8A66-44B2-B27B-E2353AEB4452}" destId="{73DB4CF3-E0DE-4B22-BEFB-49EFF1A2B94B}" srcOrd="1" destOrd="0" parTransId="{FC2F85B0-0B35-48F5-94A0-47A54091A1F4}" sibTransId="{6BF451AF-65AD-4BE3-8EDF-76346E09BF15}"/>
    <dgm:cxn modelId="{7DB5A3A4-D93E-4D8D-8402-5F83C448EE47}" type="presOf" srcId="{06B4BCE0-C25D-4129-9BB1-052D96011CBB}" destId="{D751120B-7D10-450A-83CC-712F9AC08D6F}" srcOrd="0" destOrd="0" presId="urn:microsoft.com/office/officeart/2005/8/layout/vList2"/>
    <dgm:cxn modelId="{1EA234BD-30EA-41E1-B9CF-9CFB8A7A2167}" srcId="{DACE6CDD-8A66-44B2-B27B-E2353AEB4452}" destId="{9EB2FD0E-A280-40D7-BFD4-812E2607FCD0}" srcOrd="3" destOrd="0" parTransId="{BDA885E8-1F76-4C93-846D-1DDCE565090B}" sibTransId="{11F583F4-25B4-425E-9394-8167B196E1A6}"/>
    <dgm:cxn modelId="{746911CA-B1C4-4FCE-863C-4487ABF0AB09}" srcId="{DACE6CDD-8A66-44B2-B27B-E2353AEB4452}" destId="{1863BBA8-1312-49DC-9643-99C90AAE799B}" srcOrd="0" destOrd="0" parTransId="{C90B2D3A-BD6D-466D-A2DE-820C33019A08}" sibTransId="{AD790777-40F7-43BB-ADD5-6A78075A4FA4}"/>
    <dgm:cxn modelId="{8A6C8FCC-EC1A-4575-9E3F-C976BB5CE7B3}" srcId="{DACE6CDD-8A66-44B2-B27B-E2353AEB4452}" destId="{0B1E6FA1-0549-4E46-A6AD-4657EE025B6B}" srcOrd="2" destOrd="0" parTransId="{6C227B0B-AFB9-43C4-88DE-53762DABF3A0}" sibTransId="{188CFDDF-F48D-4811-A35B-D9417DC1DF2C}"/>
    <dgm:cxn modelId="{C8553DD3-DCA2-4A6F-90B5-F91228FF94DB}" type="presOf" srcId="{73DB4CF3-E0DE-4B22-BEFB-49EFF1A2B94B}" destId="{997022CE-15EE-4386-B4EB-C7B40227BC76}" srcOrd="0" destOrd="0" presId="urn:microsoft.com/office/officeart/2005/8/layout/vList2"/>
    <dgm:cxn modelId="{3378C1DA-D2B1-4B89-BFE4-82B615EC405E}" type="presOf" srcId="{DACE6CDD-8A66-44B2-B27B-E2353AEB4452}" destId="{0BC49F69-0AB9-4C67-B9E7-A55C6F7CDA0D}" srcOrd="0" destOrd="0" presId="urn:microsoft.com/office/officeart/2005/8/layout/vList2"/>
    <dgm:cxn modelId="{E064BFDC-45B9-4005-89A8-D093BA0590EF}" type="presOf" srcId="{9EB2FD0E-A280-40D7-BFD4-812E2607FCD0}" destId="{E245976B-5C39-4894-A924-ADAB455EA88B}" srcOrd="0" destOrd="0" presId="urn:microsoft.com/office/officeart/2005/8/layout/vList2"/>
    <dgm:cxn modelId="{3CD81DC8-A8B6-48CC-9088-84363B76C7A8}" type="presParOf" srcId="{0BC49F69-0AB9-4C67-B9E7-A55C6F7CDA0D}" destId="{7C0D3DFA-B692-4BF6-9752-6E0AB523F47E}" srcOrd="0" destOrd="0" presId="urn:microsoft.com/office/officeart/2005/8/layout/vList2"/>
    <dgm:cxn modelId="{DB6D423C-38A3-4F65-903A-8C2E0916F6D8}" type="presParOf" srcId="{0BC49F69-0AB9-4C67-B9E7-A55C6F7CDA0D}" destId="{66BE14FB-0705-4A59-ABF3-90ADB78EA3C4}" srcOrd="1" destOrd="0" presId="urn:microsoft.com/office/officeart/2005/8/layout/vList2"/>
    <dgm:cxn modelId="{C265F301-7D1C-4D75-8F80-5B691E7F38EB}" type="presParOf" srcId="{0BC49F69-0AB9-4C67-B9E7-A55C6F7CDA0D}" destId="{997022CE-15EE-4386-B4EB-C7B40227BC76}" srcOrd="2" destOrd="0" presId="urn:microsoft.com/office/officeart/2005/8/layout/vList2"/>
    <dgm:cxn modelId="{E2B9119D-2438-4D31-B40C-DD0C772CF087}" type="presParOf" srcId="{0BC49F69-0AB9-4C67-B9E7-A55C6F7CDA0D}" destId="{26EC055C-4DBD-4136-9679-7D10B3F991F6}" srcOrd="3" destOrd="0" presId="urn:microsoft.com/office/officeart/2005/8/layout/vList2"/>
    <dgm:cxn modelId="{C7FDD5E6-6A98-47C8-80C8-C5905BD6C197}" type="presParOf" srcId="{0BC49F69-0AB9-4C67-B9E7-A55C6F7CDA0D}" destId="{6229F59B-A130-4158-B0BD-59BBE9EC343E}" srcOrd="4" destOrd="0" presId="urn:microsoft.com/office/officeart/2005/8/layout/vList2"/>
    <dgm:cxn modelId="{2A215C52-5785-44DF-B24F-4954FF378F76}" type="presParOf" srcId="{0BC49F69-0AB9-4C67-B9E7-A55C6F7CDA0D}" destId="{8CBA0591-F02F-44A9-880D-98D8A8339E9D}" srcOrd="5" destOrd="0" presId="urn:microsoft.com/office/officeart/2005/8/layout/vList2"/>
    <dgm:cxn modelId="{1CE3E3F1-2D26-4FA1-AB21-8A23011F548A}" type="presParOf" srcId="{0BC49F69-0AB9-4C67-B9E7-A55C6F7CDA0D}" destId="{E245976B-5C39-4894-A924-ADAB455EA88B}" srcOrd="6" destOrd="0" presId="urn:microsoft.com/office/officeart/2005/8/layout/vList2"/>
    <dgm:cxn modelId="{76066137-AB78-4CA6-9947-2F1CB54E0BEB}" type="presParOf" srcId="{0BC49F69-0AB9-4C67-B9E7-A55C6F7CDA0D}" destId="{27E42DAF-02FE-4A73-B01F-8AC9F0EAC181}" srcOrd="7" destOrd="0" presId="urn:microsoft.com/office/officeart/2005/8/layout/vList2"/>
    <dgm:cxn modelId="{92140DBA-615C-44C9-8107-4BFCA731A459}" type="presParOf" srcId="{0BC49F69-0AB9-4C67-B9E7-A55C6F7CDA0D}" destId="{38A05DE9-D1E0-443B-B398-EC43E2209761}" srcOrd="8" destOrd="0" presId="urn:microsoft.com/office/officeart/2005/8/layout/vList2"/>
    <dgm:cxn modelId="{14764B68-0325-4EC9-A773-6175FED602CE}" type="presParOf" srcId="{0BC49F69-0AB9-4C67-B9E7-A55C6F7CDA0D}" destId="{7D47EA70-0BCF-43E3-8E3C-3C46F143B8BF}" srcOrd="9" destOrd="0" presId="urn:microsoft.com/office/officeart/2005/8/layout/vList2"/>
    <dgm:cxn modelId="{E0287F64-AE11-4FAC-8BA0-FA25CF4D0368}" type="presParOf" srcId="{0BC49F69-0AB9-4C67-B9E7-A55C6F7CDA0D}" destId="{D751120B-7D10-450A-83CC-712F9AC08D6F}" srcOrd="10" destOrd="0" presId="urn:microsoft.com/office/officeart/2005/8/layout/vList2"/>
    <dgm:cxn modelId="{31C013BB-4117-446A-91CC-8541C56FE311}" type="presParOf" srcId="{0BC49F69-0AB9-4C67-B9E7-A55C6F7CDA0D}" destId="{1AE64C08-ED98-4491-8365-1E0552B5F7ED}" srcOrd="11" destOrd="0" presId="urn:microsoft.com/office/officeart/2005/8/layout/vList2"/>
    <dgm:cxn modelId="{9A60374B-258D-45FF-9BAD-022EE5C0E0E5}" type="presParOf" srcId="{0BC49F69-0AB9-4C67-B9E7-A55C6F7CDA0D}" destId="{EA66C999-9017-4070-A6EE-87CA493C3A6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CE6CDD-8A66-44B2-B27B-E2353AEB445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863BBA8-1312-49DC-9643-99C90AAE799B}">
      <dgm:prSet/>
      <dgm:spPr>
        <a:solidFill>
          <a:srgbClr val="C00000"/>
        </a:solidFill>
      </dgm:spPr>
      <dgm:t>
        <a:bodyPr/>
        <a:lstStyle/>
        <a:p>
          <a:pPr rtl="0"/>
          <a:r>
            <a:rPr lang="en-US" dirty="0"/>
            <a:t>Red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Incredients: Red</a:t>
          </a:r>
          <a:r>
            <a:rPr lang="en-US" dirty="0"/>
            <a:t> ochre, sumac berries, beets, cranberries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Blood, War, Valor, sometimes mountain and earth</a:t>
          </a:r>
          <a:endParaRPr lang="en-US" dirty="0"/>
        </a:p>
      </dgm:t>
    </dgm:pt>
    <dgm:pt modelId="{C90B2D3A-BD6D-466D-A2DE-820C33019A08}" type="parTrans" cxnId="{746911CA-B1C4-4FCE-863C-4487ABF0AB09}">
      <dgm:prSet/>
      <dgm:spPr/>
      <dgm:t>
        <a:bodyPr/>
        <a:lstStyle/>
        <a:p>
          <a:endParaRPr lang="en-US"/>
        </a:p>
      </dgm:t>
    </dgm:pt>
    <dgm:pt modelId="{AD790777-40F7-43BB-ADD5-6A78075A4FA4}" type="sibTrans" cxnId="{746911CA-B1C4-4FCE-863C-4487ABF0AB09}">
      <dgm:prSet/>
      <dgm:spPr/>
      <dgm:t>
        <a:bodyPr/>
        <a:lstStyle/>
        <a:p>
          <a:endParaRPr lang="en-US"/>
        </a:p>
      </dgm:t>
    </dgm:pt>
    <dgm:pt modelId="{73DB4CF3-E0DE-4B22-BEFB-49EFF1A2B94B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dirty="0"/>
            <a:t>Black </a:t>
          </a:r>
          <a:br>
            <a:rPr lang="en-US" dirty="0">
              <a:solidFill>
                <a:srgbClr val="010000"/>
              </a:solidFill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charcoal</a:t>
          </a:r>
          <a:r>
            <a:rPr lang="en-US" dirty="0"/>
            <a:t>, graphite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Power, Cold, Night, Disease, Death</a:t>
          </a:r>
          <a:endParaRPr lang="en-US" dirty="0"/>
        </a:p>
      </dgm:t>
    </dgm:pt>
    <dgm:pt modelId="{FC2F85B0-0B35-48F5-94A0-47A54091A1F4}" type="parTrans" cxnId="{7D0A3099-A7D3-4FE0-9EA6-1FAB01FF7514}">
      <dgm:prSet/>
      <dgm:spPr/>
      <dgm:t>
        <a:bodyPr/>
        <a:lstStyle/>
        <a:p>
          <a:endParaRPr lang="en-US"/>
        </a:p>
      </dgm:t>
    </dgm:pt>
    <dgm:pt modelId="{6BF451AF-65AD-4BE3-8EDF-76346E09BF15}" type="sibTrans" cxnId="{7D0A3099-A7D3-4FE0-9EA6-1FAB01FF7514}">
      <dgm:prSet/>
      <dgm:spPr/>
      <dgm:t>
        <a:bodyPr/>
        <a:lstStyle/>
        <a:p>
          <a:endParaRPr lang="en-US"/>
        </a:p>
      </dgm:t>
    </dgm:pt>
    <dgm:pt modelId="{0B1E6FA1-0549-4E46-A6AD-4657EE025B6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Blues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petals</a:t>
          </a:r>
          <a:r>
            <a:rPr lang="en-US" dirty="0"/>
            <a:t>, alfalfa flowers, sunflower seeds, blueberries</a:t>
          </a:r>
          <a:br>
            <a:rPr lang="en-US" dirty="0"/>
          </a:br>
          <a:r>
            <a:rPr lang="en-US" dirty="0">
              <a:latin typeface="Calibri Light" panose="020F0302020204030204"/>
            </a:rPr>
            <a:t>Meaning: Sincerity, Peace, Paradise, and Happiness</a:t>
          </a:r>
          <a:endParaRPr lang="en-US" dirty="0"/>
        </a:p>
      </dgm:t>
    </dgm:pt>
    <dgm:pt modelId="{6C227B0B-AFB9-43C4-88DE-53762DABF3A0}" type="parTrans" cxnId="{8A6C8FCC-EC1A-4575-9E3F-C976BB5CE7B3}">
      <dgm:prSet/>
      <dgm:spPr/>
      <dgm:t>
        <a:bodyPr/>
        <a:lstStyle/>
        <a:p>
          <a:endParaRPr lang="en-US"/>
        </a:p>
      </dgm:t>
    </dgm:pt>
    <dgm:pt modelId="{188CFDDF-F48D-4811-A35B-D9417DC1DF2C}" type="sibTrans" cxnId="{8A6C8FCC-EC1A-4575-9E3F-C976BB5CE7B3}">
      <dgm:prSet/>
      <dgm:spPr/>
      <dgm:t>
        <a:bodyPr/>
        <a:lstStyle/>
        <a:p>
          <a:endParaRPr lang="en-US"/>
        </a:p>
      </dgm:t>
    </dgm:pt>
    <dgm:pt modelId="{9EB2FD0E-A280-40D7-BFD4-812E2607FCD0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dirty="0"/>
            <a:t>Browns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walnut</a:t>
          </a:r>
          <a:r>
            <a:rPr lang="en-US" dirty="0"/>
            <a:t> shells, birch bark</a:t>
          </a:r>
          <a:br>
            <a:rPr lang="en-US" dirty="0"/>
          </a:br>
          <a:r>
            <a:rPr lang="en-US" dirty="0">
              <a:latin typeface="Calibri Light" panose="020F0302020204030204"/>
            </a:rPr>
            <a:t>Meaning: Animals, Death, but mostly used for skin color</a:t>
          </a:r>
          <a:endParaRPr lang="en-US" dirty="0"/>
        </a:p>
      </dgm:t>
    </dgm:pt>
    <dgm:pt modelId="{BDA885E8-1F76-4C93-846D-1DDCE565090B}" type="parTrans" cxnId="{1EA234BD-30EA-41E1-B9CF-9CFB8A7A2167}">
      <dgm:prSet/>
      <dgm:spPr/>
      <dgm:t>
        <a:bodyPr/>
        <a:lstStyle/>
        <a:p>
          <a:endParaRPr lang="en-US"/>
        </a:p>
      </dgm:t>
    </dgm:pt>
    <dgm:pt modelId="{11F583F4-25B4-425E-9394-8167B196E1A6}" type="sibTrans" cxnId="{1EA234BD-30EA-41E1-B9CF-9CFB8A7A2167}">
      <dgm:prSet/>
      <dgm:spPr/>
      <dgm:t>
        <a:bodyPr/>
        <a:lstStyle/>
        <a:p>
          <a:endParaRPr lang="en-US"/>
        </a:p>
      </dgm:t>
    </dgm:pt>
    <dgm:pt modelId="{F94D4483-5537-4E9F-9DEC-2A7D4040A992}">
      <dgm:prSet/>
      <dgm:spPr/>
      <dgm:t>
        <a:bodyPr/>
        <a:lstStyle/>
        <a:p>
          <a:pPr rtl="0"/>
          <a:r>
            <a:rPr lang="en-US" dirty="0"/>
            <a:t>Greens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moss</a:t>
          </a:r>
          <a:r>
            <a:rPr lang="en-US" dirty="0"/>
            <a:t>, algae, </a:t>
          </a:r>
          <a:r>
            <a:rPr lang="en-US" dirty="0">
              <a:latin typeface="Calibri Light" panose="020F0302020204030204"/>
            </a:rPr>
            <a:t>grass juice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Fertility, Frowth, Freedom</a:t>
          </a:r>
          <a:endParaRPr lang="en-US" dirty="0"/>
        </a:p>
      </dgm:t>
    </dgm:pt>
    <dgm:pt modelId="{B65BF16A-A1FE-43A3-9EF5-5DFD9EDE4A13}" type="parTrans" cxnId="{1BE3A11B-88AB-408B-BBEF-A64981894075}">
      <dgm:prSet/>
      <dgm:spPr/>
      <dgm:t>
        <a:bodyPr/>
        <a:lstStyle/>
        <a:p>
          <a:endParaRPr lang="en-US"/>
        </a:p>
      </dgm:t>
    </dgm:pt>
    <dgm:pt modelId="{09DA6258-C71E-429D-95CA-917E57EC9B04}" type="sibTrans" cxnId="{1BE3A11B-88AB-408B-BBEF-A64981894075}">
      <dgm:prSet/>
      <dgm:spPr/>
      <dgm:t>
        <a:bodyPr/>
        <a:lstStyle/>
        <a:p>
          <a:endParaRPr lang="en-US"/>
        </a:p>
      </dgm:t>
    </dgm:pt>
    <dgm:pt modelId="{06B4BCE0-C25D-4129-9BB1-052D96011CBB}">
      <dgm:prSet/>
      <dgm:spPr>
        <a:solidFill>
          <a:srgbClr val="EDCF26"/>
        </a:solidFill>
      </dgm:spPr>
      <dgm:t>
        <a:bodyPr/>
        <a:lstStyle/>
        <a:p>
          <a:pPr rtl="0"/>
          <a:r>
            <a:rPr lang="en-US" dirty="0"/>
            <a:t>Yellows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Ingredients: Onion</a:t>
          </a:r>
          <a:r>
            <a:rPr lang="en-US" dirty="0"/>
            <a:t> skins, goldenrod stems and flowers</a:t>
          </a:r>
          <a:br>
            <a:rPr lang="en-US" dirty="0">
              <a:latin typeface="Calibri Light" panose="020F0302020204030204"/>
            </a:rPr>
          </a:br>
          <a:r>
            <a:rPr lang="en-US" dirty="0">
              <a:latin typeface="Calibri Light" panose="020F0302020204030204"/>
            </a:rPr>
            <a:t>Meaning: Power, Divinity, Complete control</a:t>
          </a:r>
        </a:p>
      </dgm:t>
    </dgm:pt>
    <dgm:pt modelId="{AE24D474-4F94-4A11-B5D7-881605B7D16E}" type="parTrans" cxnId="{0158227F-37D4-44EA-9FF1-B252424AB6EF}">
      <dgm:prSet/>
      <dgm:spPr/>
      <dgm:t>
        <a:bodyPr/>
        <a:lstStyle/>
        <a:p>
          <a:endParaRPr lang="en-US"/>
        </a:p>
      </dgm:t>
    </dgm:pt>
    <dgm:pt modelId="{DF7F7682-1E62-4555-8DE2-248D4D2139DE}" type="sibTrans" cxnId="{0158227F-37D4-44EA-9FF1-B252424AB6EF}">
      <dgm:prSet/>
      <dgm:spPr/>
      <dgm:t>
        <a:bodyPr/>
        <a:lstStyle/>
        <a:p>
          <a:endParaRPr lang="en-US"/>
        </a:p>
      </dgm:t>
    </dgm:pt>
    <dgm:pt modelId="{BD3027BF-318E-4633-9AE7-2035E13B2A5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Whites</a:t>
          </a:r>
          <a:br>
            <a:rPr lang="en-US" dirty="0">
              <a:solidFill>
                <a:srgbClr val="010000"/>
              </a:solidFill>
              <a:latin typeface="Calibri Light" panose="020F0302020204030204"/>
            </a:rPr>
          </a:br>
          <a:r>
            <a:rPr lang="en-US" dirty="0">
              <a:solidFill>
                <a:schemeClr val="bg1"/>
              </a:solidFill>
              <a:latin typeface="Calibri Light"/>
            </a:rPr>
            <a:t>Ingredients: Limestone and clay</a:t>
          </a:r>
          <a:br>
            <a:rPr lang="en-US" dirty="0">
              <a:solidFill>
                <a:srgbClr val="010000"/>
              </a:solidFill>
              <a:latin typeface="Calibri Light"/>
            </a:rPr>
          </a:br>
          <a:r>
            <a:rPr lang="en-US" dirty="0">
              <a:solidFill>
                <a:schemeClr val="bg1"/>
              </a:solidFill>
              <a:latin typeface="Calibri Light"/>
            </a:rPr>
            <a:t>Meaning: Purity</a:t>
          </a:r>
          <a:r>
            <a:rPr lang="en-US" dirty="0">
              <a:solidFill>
                <a:schemeClr val="bg1"/>
              </a:solidFill>
              <a:latin typeface="Calibri Light"/>
              <a:ea typeface="Verdana"/>
              <a:cs typeface="Calibri Light"/>
            </a:rPr>
            <a:t>, Peace, and</a:t>
          </a:r>
          <a:r>
            <a:rPr lang="en-US" dirty="0">
              <a:latin typeface="Calibri Light"/>
              <a:ea typeface="Verdana"/>
            </a:rPr>
            <a:t> Happiness</a:t>
          </a:r>
          <a:endParaRPr lang="en-US" dirty="0"/>
        </a:p>
      </dgm:t>
    </dgm:pt>
    <dgm:pt modelId="{331AD1FD-688F-4B77-9D94-E3CCF3217B40}" type="parTrans" cxnId="{87FF447F-D9F4-4DAC-9C11-66EDE216EAC2}">
      <dgm:prSet/>
      <dgm:spPr/>
    </dgm:pt>
    <dgm:pt modelId="{F62BEAE4-111A-48B2-8D14-5EAEE8437665}" type="sibTrans" cxnId="{87FF447F-D9F4-4DAC-9C11-66EDE216EAC2}">
      <dgm:prSet/>
      <dgm:spPr/>
    </dgm:pt>
    <dgm:pt modelId="{0BC49F69-0AB9-4C67-B9E7-A55C6F7CDA0D}" type="pres">
      <dgm:prSet presAssocID="{DACE6CDD-8A66-44B2-B27B-E2353AEB4452}" presName="linear" presStyleCnt="0">
        <dgm:presLayoutVars>
          <dgm:animLvl val="lvl"/>
          <dgm:resizeHandles val="exact"/>
        </dgm:presLayoutVars>
      </dgm:prSet>
      <dgm:spPr/>
    </dgm:pt>
    <dgm:pt modelId="{7C0D3DFA-B692-4BF6-9752-6E0AB523F47E}" type="pres">
      <dgm:prSet presAssocID="{1863BBA8-1312-49DC-9643-99C90AAE799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BE14FB-0705-4A59-ABF3-90ADB78EA3C4}" type="pres">
      <dgm:prSet presAssocID="{AD790777-40F7-43BB-ADD5-6A78075A4FA4}" presName="spacer" presStyleCnt="0"/>
      <dgm:spPr/>
    </dgm:pt>
    <dgm:pt modelId="{997022CE-15EE-4386-B4EB-C7B40227BC76}" type="pres">
      <dgm:prSet presAssocID="{73DB4CF3-E0DE-4B22-BEFB-49EFF1A2B94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6EC055C-4DBD-4136-9679-7D10B3F991F6}" type="pres">
      <dgm:prSet presAssocID="{6BF451AF-65AD-4BE3-8EDF-76346E09BF15}" presName="spacer" presStyleCnt="0"/>
      <dgm:spPr/>
    </dgm:pt>
    <dgm:pt modelId="{6229F59B-A130-4158-B0BD-59BBE9EC343E}" type="pres">
      <dgm:prSet presAssocID="{0B1E6FA1-0549-4E46-A6AD-4657EE025B6B}" presName="parentText" presStyleLbl="node1" presStyleIdx="2" presStyleCnt="7">
        <dgm:presLayoutVars>
          <dgm:chMax val="0"/>
          <dgm:bulletEnabled val="1"/>
        </dgm:presLayoutVars>
      </dgm:prSet>
      <dgm:spPr>
        <a:solidFill>
          <a:srgbClr val="0070C0"/>
        </a:solidFill>
      </dgm:spPr>
    </dgm:pt>
    <dgm:pt modelId="{8CBA0591-F02F-44A9-880D-98D8A8339E9D}" type="pres">
      <dgm:prSet presAssocID="{188CFDDF-F48D-4811-A35B-D9417DC1DF2C}" presName="spacer" presStyleCnt="0"/>
      <dgm:spPr/>
    </dgm:pt>
    <dgm:pt modelId="{E245976B-5C39-4894-A924-ADAB455EA88B}" type="pres">
      <dgm:prSet presAssocID="{9EB2FD0E-A280-40D7-BFD4-812E2607FCD0}" presName="parentText" presStyleLbl="node1" presStyleIdx="3" presStyleCnt="7">
        <dgm:presLayoutVars>
          <dgm:chMax val="0"/>
          <dgm:bulletEnabled val="1"/>
        </dgm:presLayoutVars>
      </dgm:prSet>
      <dgm:spPr>
        <a:solidFill>
          <a:schemeClr val="accent4">
            <a:lumMod val="75000"/>
          </a:schemeClr>
        </a:solidFill>
      </dgm:spPr>
    </dgm:pt>
    <dgm:pt modelId="{27E42DAF-02FE-4A73-B01F-8AC9F0EAC181}" type="pres">
      <dgm:prSet presAssocID="{11F583F4-25B4-425E-9394-8167B196E1A6}" presName="spacer" presStyleCnt="0"/>
      <dgm:spPr/>
    </dgm:pt>
    <dgm:pt modelId="{38A05DE9-D1E0-443B-B398-EC43E2209761}" type="pres">
      <dgm:prSet presAssocID="{F94D4483-5537-4E9F-9DEC-2A7D4040A992}" presName="parentText" presStyleLbl="node1" presStyleIdx="4" presStyleCnt="7">
        <dgm:presLayoutVars>
          <dgm:chMax val="0"/>
          <dgm:bulletEnabled val="1"/>
        </dgm:presLayoutVars>
      </dgm:prSet>
      <dgm:spPr>
        <a:solidFill>
          <a:srgbClr val="00B050"/>
        </a:solidFill>
      </dgm:spPr>
    </dgm:pt>
    <dgm:pt modelId="{7D47EA70-0BCF-43E3-8E3C-3C46F143B8BF}" type="pres">
      <dgm:prSet presAssocID="{09DA6258-C71E-429D-95CA-917E57EC9B04}" presName="spacer" presStyleCnt="0"/>
      <dgm:spPr/>
    </dgm:pt>
    <dgm:pt modelId="{D751120B-7D10-450A-83CC-712F9AC08D6F}" type="pres">
      <dgm:prSet presAssocID="{06B4BCE0-C25D-4129-9BB1-052D96011CBB}" presName="parentText" presStyleLbl="node1" presStyleIdx="5" presStyleCnt="7">
        <dgm:presLayoutVars>
          <dgm:chMax val="0"/>
          <dgm:bulletEnabled val="1"/>
        </dgm:presLayoutVars>
      </dgm:prSet>
      <dgm:spPr>
        <a:solidFill>
          <a:srgbClr val="F7D023"/>
        </a:solidFill>
      </dgm:spPr>
    </dgm:pt>
    <dgm:pt modelId="{1AE64C08-ED98-4491-8365-1E0552B5F7ED}" type="pres">
      <dgm:prSet presAssocID="{DF7F7682-1E62-4555-8DE2-248D4D2139DE}" presName="spacer" presStyleCnt="0"/>
      <dgm:spPr/>
    </dgm:pt>
    <dgm:pt modelId="{EA66C999-9017-4070-A6EE-87CA493C3A62}" type="pres">
      <dgm:prSet presAssocID="{BD3027BF-318E-4633-9AE7-2035E13B2A50}" presName="parentText" presStyleLbl="node1" presStyleIdx="6" presStyleCnt="7">
        <dgm:presLayoutVars>
          <dgm:chMax val="0"/>
          <dgm:bulletEnabled val="1"/>
        </dgm:presLayoutVars>
      </dgm:prSet>
      <dgm:spPr>
        <a:solidFill>
          <a:schemeClr val="bg1">
            <a:lumMod val="65000"/>
          </a:schemeClr>
        </a:solidFill>
      </dgm:spPr>
    </dgm:pt>
  </dgm:ptLst>
  <dgm:cxnLst>
    <dgm:cxn modelId="{1BE3A11B-88AB-408B-BBEF-A64981894075}" srcId="{DACE6CDD-8A66-44B2-B27B-E2353AEB4452}" destId="{F94D4483-5537-4E9F-9DEC-2A7D4040A992}" srcOrd="4" destOrd="0" parTransId="{B65BF16A-A1FE-43A3-9EF5-5DFD9EDE4A13}" sibTransId="{09DA6258-C71E-429D-95CA-917E57EC9B04}"/>
    <dgm:cxn modelId="{9DC68120-190F-42E4-8180-68B521BDF5CD}" type="presOf" srcId="{0B1E6FA1-0549-4E46-A6AD-4657EE025B6B}" destId="{6229F59B-A130-4158-B0BD-59BBE9EC343E}" srcOrd="0" destOrd="0" presId="urn:microsoft.com/office/officeart/2005/8/layout/vList2"/>
    <dgm:cxn modelId="{FB13CD41-46BE-4F99-B665-3A8197980CC8}" type="presOf" srcId="{1863BBA8-1312-49DC-9643-99C90AAE799B}" destId="{7C0D3DFA-B692-4BF6-9752-6E0AB523F47E}" srcOrd="0" destOrd="0" presId="urn:microsoft.com/office/officeart/2005/8/layout/vList2"/>
    <dgm:cxn modelId="{3B48C66B-5A67-41D7-A03A-341CB8A571AE}" type="presOf" srcId="{BD3027BF-318E-4633-9AE7-2035E13B2A50}" destId="{EA66C999-9017-4070-A6EE-87CA493C3A62}" srcOrd="0" destOrd="0" presId="urn:microsoft.com/office/officeart/2005/8/layout/vList2"/>
    <dgm:cxn modelId="{0158227F-37D4-44EA-9FF1-B252424AB6EF}" srcId="{DACE6CDD-8A66-44B2-B27B-E2353AEB4452}" destId="{06B4BCE0-C25D-4129-9BB1-052D96011CBB}" srcOrd="5" destOrd="0" parTransId="{AE24D474-4F94-4A11-B5D7-881605B7D16E}" sibTransId="{DF7F7682-1E62-4555-8DE2-248D4D2139DE}"/>
    <dgm:cxn modelId="{87FF447F-D9F4-4DAC-9C11-66EDE216EAC2}" srcId="{DACE6CDD-8A66-44B2-B27B-E2353AEB4452}" destId="{BD3027BF-318E-4633-9AE7-2035E13B2A50}" srcOrd="6" destOrd="0" parTransId="{331AD1FD-688F-4B77-9D94-E3CCF3217B40}" sibTransId="{F62BEAE4-111A-48B2-8D14-5EAEE8437665}"/>
    <dgm:cxn modelId="{3916CD94-8E1E-4721-98CC-65A9170AA75B}" type="presOf" srcId="{F94D4483-5537-4E9F-9DEC-2A7D4040A992}" destId="{38A05DE9-D1E0-443B-B398-EC43E2209761}" srcOrd="0" destOrd="0" presId="urn:microsoft.com/office/officeart/2005/8/layout/vList2"/>
    <dgm:cxn modelId="{7D0A3099-A7D3-4FE0-9EA6-1FAB01FF7514}" srcId="{DACE6CDD-8A66-44B2-B27B-E2353AEB4452}" destId="{73DB4CF3-E0DE-4B22-BEFB-49EFF1A2B94B}" srcOrd="1" destOrd="0" parTransId="{FC2F85B0-0B35-48F5-94A0-47A54091A1F4}" sibTransId="{6BF451AF-65AD-4BE3-8EDF-76346E09BF15}"/>
    <dgm:cxn modelId="{7DB5A3A4-D93E-4D8D-8402-5F83C448EE47}" type="presOf" srcId="{06B4BCE0-C25D-4129-9BB1-052D96011CBB}" destId="{D751120B-7D10-450A-83CC-712F9AC08D6F}" srcOrd="0" destOrd="0" presId="urn:microsoft.com/office/officeart/2005/8/layout/vList2"/>
    <dgm:cxn modelId="{1EA234BD-30EA-41E1-B9CF-9CFB8A7A2167}" srcId="{DACE6CDD-8A66-44B2-B27B-E2353AEB4452}" destId="{9EB2FD0E-A280-40D7-BFD4-812E2607FCD0}" srcOrd="3" destOrd="0" parTransId="{BDA885E8-1F76-4C93-846D-1DDCE565090B}" sibTransId="{11F583F4-25B4-425E-9394-8167B196E1A6}"/>
    <dgm:cxn modelId="{746911CA-B1C4-4FCE-863C-4487ABF0AB09}" srcId="{DACE6CDD-8A66-44B2-B27B-E2353AEB4452}" destId="{1863BBA8-1312-49DC-9643-99C90AAE799B}" srcOrd="0" destOrd="0" parTransId="{C90B2D3A-BD6D-466D-A2DE-820C33019A08}" sibTransId="{AD790777-40F7-43BB-ADD5-6A78075A4FA4}"/>
    <dgm:cxn modelId="{8A6C8FCC-EC1A-4575-9E3F-C976BB5CE7B3}" srcId="{DACE6CDD-8A66-44B2-B27B-E2353AEB4452}" destId="{0B1E6FA1-0549-4E46-A6AD-4657EE025B6B}" srcOrd="2" destOrd="0" parTransId="{6C227B0B-AFB9-43C4-88DE-53762DABF3A0}" sibTransId="{188CFDDF-F48D-4811-A35B-D9417DC1DF2C}"/>
    <dgm:cxn modelId="{C8553DD3-DCA2-4A6F-90B5-F91228FF94DB}" type="presOf" srcId="{73DB4CF3-E0DE-4B22-BEFB-49EFF1A2B94B}" destId="{997022CE-15EE-4386-B4EB-C7B40227BC76}" srcOrd="0" destOrd="0" presId="urn:microsoft.com/office/officeart/2005/8/layout/vList2"/>
    <dgm:cxn modelId="{3378C1DA-D2B1-4B89-BFE4-82B615EC405E}" type="presOf" srcId="{DACE6CDD-8A66-44B2-B27B-E2353AEB4452}" destId="{0BC49F69-0AB9-4C67-B9E7-A55C6F7CDA0D}" srcOrd="0" destOrd="0" presId="urn:microsoft.com/office/officeart/2005/8/layout/vList2"/>
    <dgm:cxn modelId="{E064BFDC-45B9-4005-89A8-D093BA0590EF}" type="presOf" srcId="{9EB2FD0E-A280-40D7-BFD4-812E2607FCD0}" destId="{E245976B-5C39-4894-A924-ADAB455EA88B}" srcOrd="0" destOrd="0" presId="urn:microsoft.com/office/officeart/2005/8/layout/vList2"/>
    <dgm:cxn modelId="{3CD81DC8-A8B6-48CC-9088-84363B76C7A8}" type="presParOf" srcId="{0BC49F69-0AB9-4C67-B9E7-A55C6F7CDA0D}" destId="{7C0D3DFA-B692-4BF6-9752-6E0AB523F47E}" srcOrd="0" destOrd="0" presId="urn:microsoft.com/office/officeart/2005/8/layout/vList2"/>
    <dgm:cxn modelId="{DB6D423C-38A3-4F65-903A-8C2E0916F6D8}" type="presParOf" srcId="{0BC49F69-0AB9-4C67-B9E7-A55C6F7CDA0D}" destId="{66BE14FB-0705-4A59-ABF3-90ADB78EA3C4}" srcOrd="1" destOrd="0" presId="urn:microsoft.com/office/officeart/2005/8/layout/vList2"/>
    <dgm:cxn modelId="{C265F301-7D1C-4D75-8F80-5B691E7F38EB}" type="presParOf" srcId="{0BC49F69-0AB9-4C67-B9E7-A55C6F7CDA0D}" destId="{997022CE-15EE-4386-B4EB-C7B40227BC76}" srcOrd="2" destOrd="0" presId="urn:microsoft.com/office/officeart/2005/8/layout/vList2"/>
    <dgm:cxn modelId="{E2B9119D-2438-4D31-B40C-DD0C772CF087}" type="presParOf" srcId="{0BC49F69-0AB9-4C67-B9E7-A55C6F7CDA0D}" destId="{26EC055C-4DBD-4136-9679-7D10B3F991F6}" srcOrd="3" destOrd="0" presId="urn:microsoft.com/office/officeart/2005/8/layout/vList2"/>
    <dgm:cxn modelId="{C7FDD5E6-6A98-47C8-80C8-C5905BD6C197}" type="presParOf" srcId="{0BC49F69-0AB9-4C67-B9E7-A55C6F7CDA0D}" destId="{6229F59B-A130-4158-B0BD-59BBE9EC343E}" srcOrd="4" destOrd="0" presId="urn:microsoft.com/office/officeart/2005/8/layout/vList2"/>
    <dgm:cxn modelId="{2A215C52-5785-44DF-B24F-4954FF378F76}" type="presParOf" srcId="{0BC49F69-0AB9-4C67-B9E7-A55C6F7CDA0D}" destId="{8CBA0591-F02F-44A9-880D-98D8A8339E9D}" srcOrd="5" destOrd="0" presId="urn:microsoft.com/office/officeart/2005/8/layout/vList2"/>
    <dgm:cxn modelId="{1CE3E3F1-2D26-4FA1-AB21-8A23011F548A}" type="presParOf" srcId="{0BC49F69-0AB9-4C67-B9E7-A55C6F7CDA0D}" destId="{E245976B-5C39-4894-A924-ADAB455EA88B}" srcOrd="6" destOrd="0" presId="urn:microsoft.com/office/officeart/2005/8/layout/vList2"/>
    <dgm:cxn modelId="{76066137-AB78-4CA6-9947-2F1CB54E0BEB}" type="presParOf" srcId="{0BC49F69-0AB9-4C67-B9E7-A55C6F7CDA0D}" destId="{27E42DAF-02FE-4A73-B01F-8AC9F0EAC181}" srcOrd="7" destOrd="0" presId="urn:microsoft.com/office/officeart/2005/8/layout/vList2"/>
    <dgm:cxn modelId="{92140DBA-615C-44C9-8107-4BFCA731A459}" type="presParOf" srcId="{0BC49F69-0AB9-4C67-B9E7-A55C6F7CDA0D}" destId="{38A05DE9-D1E0-443B-B398-EC43E2209761}" srcOrd="8" destOrd="0" presId="urn:microsoft.com/office/officeart/2005/8/layout/vList2"/>
    <dgm:cxn modelId="{14764B68-0325-4EC9-A773-6175FED602CE}" type="presParOf" srcId="{0BC49F69-0AB9-4C67-B9E7-A55C6F7CDA0D}" destId="{7D47EA70-0BCF-43E3-8E3C-3C46F143B8BF}" srcOrd="9" destOrd="0" presId="urn:microsoft.com/office/officeart/2005/8/layout/vList2"/>
    <dgm:cxn modelId="{E0287F64-AE11-4FAC-8BA0-FA25CF4D0368}" type="presParOf" srcId="{0BC49F69-0AB9-4C67-B9E7-A55C6F7CDA0D}" destId="{D751120B-7D10-450A-83CC-712F9AC08D6F}" srcOrd="10" destOrd="0" presId="urn:microsoft.com/office/officeart/2005/8/layout/vList2"/>
    <dgm:cxn modelId="{31C013BB-4117-446A-91CC-8541C56FE311}" type="presParOf" srcId="{0BC49F69-0AB9-4C67-B9E7-A55C6F7CDA0D}" destId="{1AE64C08-ED98-4491-8365-1E0552B5F7ED}" srcOrd="11" destOrd="0" presId="urn:microsoft.com/office/officeart/2005/8/layout/vList2"/>
    <dgm:cxn modelId="{9A60374B-258D-45FF-9BAD-022EE5C0E0E5}" type="presParOf" srcId="{0BC49F69-0AB9-4C67-B9E7-A55C6F7CDA0D}" destId="{EA66C999-9017-4070-A6EE-87CA493C3A6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D3DFA-B692-4BF6-9752-6E0AB523F47E}">
      <dsp:nvSpPr>
        <dsp:cNvPr id="0" name=""/>
        <dsp:cNvSpPr/>
      </dsp:nvSpPr>
      <dsp:spPr>
        <a:xfrm>
          <a:off x="0" y="105818"/>
          <a:ext cx="5433811" cy="659879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Incredients: Red</a:t>
          </a:r>
          <a:r>
            <a:rPr lang="en-US" sz="1200" kern="1200" dirty="0"/>
            <a:t> ochre, sumac berries, beets, cranberries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Blood, War, Valor, sometimes mountain and earth</a:t>
          </a:r>
          <a:endParaRPr lang="en-US" sz="1200" kern="1200" dirty="0"/>
        </a:p>
      </dsp:txBody>
      <dsp:txXfrm>
        <a:off x="32213" y="138031"/>
        <a:ext cx="5369385" cy="595453"/>
      </dsp:txXfrm>
    </dsp:sp>
    <dsp:sp modelId="{997022CE-15EE-4386-B4EB-C7B40227BC76}">
      <dsp:nvSpPr>
        <dsp:cNvPr id="0" name=""/>
        <dsp:cNvSpPr/>
      </dsp:nvSpPr>
      <dsp:spPr>
        <a:xfrm>
          <a:off x="0" y="800258"/>
          <a:ext cx="5433811" cy="659879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Black </a:t>
          </a:r>
          <a:br>
            <a:rPr lang="en-US" sz="1200" kern="1200" dirty="0">
              <a:solidFill>
                <a:srgbClr val="010000"/>
              </a:solidFill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charcoal</a:t>
          </a:r>
          <a:r>
            <a:rPr lang="en-US" sz="1200" kern="1200" dirty="0"/>
            <a:t>, graphite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Power, Cold, Night, Disease, Death</a:t>
          </a:r>
          <a:endParaRPr lang="en-US" sz="1200" kern="1200" dirty="0"/>
        </a:p>
      </dsp:txBody>
      <dsp:txXfrm>
        <a:off x="32213" y="832471"/>
        <a:ext cx="5369385" cy="595453"/>
      </dsp:txXfrm>
    </dsp:sp>
    <dsp:sp modelId="{6229F59B-A130-4158-B0BD-59BBE9EC343E}">
      <dsp:nvSpPr>
        <dsp:cNvPr id="0" name=""/>
        <dsp:cNvSpPr/>
      </dsp:nvSpPr>
      <dsp:spPr>
        <a:xfrm>
          <a:off x="0" y="1494698"/>
          <a:ext cx="5433811" cy="659879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Blues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petals</a:t>
          </a:r>
          <a:r>
            <a:rPr lang="en-US" sz="1200" kern="1200" dirty="0"/>
            <a:t>, alfalfa flowers, sunflower seeds, blueberries</a:t>
          </a:r>
          <a:br>
            <a:rPr lang="en-US" sz="1200" kern="1200" dirty="0"/>
          </a:br>
          <a:r>
            <a:rPr lang="en-US" sz="1200" kern="1200" dirty="0">
              <a:latin typeface="Calibri Light" panose="020F0302020204030204"/>
            </a:rPr>
            <a:t>Meaning: Sincerity, Peace, Paradise, and Happiness</a:t>
          </a:r>
          <a:endParaRPr lang="en-US" sz="1200" kern="1200" dirty="0"/>
        </a:p>
      </dsp:txBody>
      <dsp:txXfrm>
        <a:off x="32213" y="1526911"/>
        <a:ext cx="5369385" cy="595453"/>
      </dsp:txXfrm>
    </dsp:sp>
    <dsp:sp modelId="{E245976B-5C39-4894-A924-ADAB455EA88B}">
      <dsp:nvSpPr>
        <dsp:cNvPr id="0" name=""/>
        <dsp:cNvSpPr/>
      </dsp:nvSpPr>
      <dsp:spPr>
        <a:xfrm>
          <a:off x="0" y="2189138"/>
          <a:ext cx="5433811" cy="65987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Browns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walnut</a:t>
          </a:r>
          <a:r>
            <a:rPr lang="en-US" sz="1200" kern="1200" dirty="0"/>
            <a:t> shells, birch bark</a:t>
          </a:r>
          <a:br>
            <a:rPr lang="en-US" sz="1200" kern="1200" dirty="0"/>
          </a:br>
          <a:r>
            <a:rPr lang="en-US" sz="1200" kern="1200" dirty="0">
              <a:latin typeface="Calibri Light" panose="020F0302020204030204"/>
            </a:rPr>
            <a:t>Meaning: Animals, Death, but mostly used for skin color</a:t>
          </a:r>
          <a:endParaRPr lang="en-US" sz="1200" kern="1200" dirty="0"/>
        </a:p>
      </dsp:txBody>
      <dsp:txXfrm>
        <a:off x="32213" y="2221351"/>
        <a:ext cx="5369385" cy="595453"/>
      </dsp:txXfrm>
    </dsp:sp>
    <dsp:sp modelId="{38A05DE9-D1E0-443B-B398-EC43E2209761}">
      <dsp:nvSpPr>
        <dsp:cNvPr id="0" name=""/>
        <dsp:cNvSpPr/>
      </dsp:nvSpPr>
      <dsp:spPr>
        <a:xfrm>
          <a:off x="0" y="2883578"/>
          <a:ext cx="5433811" cy="659879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Greens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moss</a:t>
          </a:r>
          <a:r>
            <a:rPr lang="en-US" sz="1200" kern="1200" dirty="0"/>
            <a:t>, algae, </a:t>
          </a:r>
          <a:r>
            <a:rPr lang="en-US" sz="1200" kern="1200" dirty="0">
              <a:latin typeface="Calibri Light" panose="020F0302020204030204"/>
            </a:rPr>
            <a:t>grass juice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Fertility, Frowth, Freedom</a:t>
          </a:r>
          <a:endParaRPr lang="en-US" sz="1200" kern="1200" dirty="0"/>
        </a:p>
      </dsp:txBody>
      <dsp:txXfrm>
        <a:off x="32213" y="2915791"/>
        <a:ext cx="5369385" cy="595453"/>
      </dsp:txXfrm>
    </dsp:sp>
    <dsp:sp modelId="{D751120B-7D10-450A-83CC-712F9AC08D6F}">
      <dsp:nvSpPr>
        <dsp:cNvPr id="0" name=""/>
        <dsp:cNvSpPr/>
      </dsp:nvSpPr>
      <dsp:spPr>
        <a:xfrm>
          <a:off x="0" y="3578018"/>
          <a:ext cx="5433811" cy="659879"/>
        </a:xfrm>
        <a:prstGeom prst="roundRect">
          <a:avLst/>
        </a:prstGeom>
        <a:solidFill>
          <a:srgbClr val="F7D0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Yellows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Onion</a:t>
          </a:r>
          <a:r>
            <a:rPr lang="en-US" sz="1200" kern="1200" dirty="0"/>
            <a:t> skins, goldenrod stems and flowers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Power, Divinity, Complete control</a:t>
          </a:r>
        </a:p>
      </dsp:txBody>
      <dsp:txXfrm>
        <a:off x="32213" y="3610231"/>
        <a:ext cx="5369385" cy="595453"/>
      </dsp:txXfrm>
    </dsp:sp>
    <dsp:sp modelId="{EA66C999-9017-4070-A6EE-87CA493C3A62}">
      <dsp:nvSpPr>
        <dsp:cNvPr id="0" name=""/>
        <dsp:cNvSpPr/>
      </dsp:nvSpPr>
      <dsp:spPr>
        <a:xfrm>
          <a:off x="0" y="4272458"/>
          <a:ext cx="5433811" cy="659879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Whites</a:t>
          </a:r>
          <a:br>
            <a:rPr lang="en-US" sz="1200" kern="1200" dirty="0">
              <a:solidFill>
                <a:srgbClr val="010000"/>
              </a:solidFill>
              <a:latin typeface="Calibri Light" panose="020F0302020204030204"/>
            </a:rPr>
          </a:br>
          <a:r>
            <a:rPr lang="en-US" sz="1200" kern="1200" dirty="0">
              <a:solidFill>
                <a:schemeClr val="bg1"/>
              </a:solidFill>
              <a:latin typeface="Calibri Light"/>
            </a:rPr>
            <a:t>Ingredients: Limestone and clay</a:t>
          </a:r>
          <a:br>
            <a:rPr lang="en-US" sz="1200" kern="1200" dirty="0">
              <a:solidFill>
                <a:srgbClr val="010000"/>
              </a:solidFill>
              <a:latin typeface="Calibri Light"/>
            </a:rPr>
          </a:br>
          <a:r>
            <a:rPr lang="en-US" sz="1200" kern="1200" dirty="0">
              <a:solidFill>
                <a:schemeClr val="bg1"/>
              </a:solidFill>
              <a:latin typeface="Calibri Light"/>
            </a:rPr>
            <a:t>Meaning: Purity</a:t>
          </a:r>
          <a:r>
            <a:rPr lang="en-US" sz="1200" kern="1200" dirty="0">
              <a:solidFill>
                <a:schemeClr val="bg1"/>
              </a:solidFill>
              <a:latin typeface="Calibri Light"/>
              <a:ea typeface="Verdana"/>
              <a:cs typeface="Calibri Light"/>
            </a:rPr>
            <a:t>, Peace, and</a:t>
          </a:r>
          <a:r>
            <a:rPr lang="en-US" sz="1200" kern="1200" dirty="0">
              <a:latin typeface="Calibri Light"/>
              <a:ea typeface="Verdana"/>
            </a:rPr>
            <a:t> Happiness</a:t>
          </a:r>
          <a:endParaRPr lang="en-US" sz="1200" kern="1200" dirty="0"/>
        </a:p>
      </dsp:txBody>
      <dsp:txXfrm>
        <a:off x="32213" y="4304671"/>
        <a:ext cx="5369385" cy="595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D3DFA-B692-4BF6-9752-6E0AB523F47E}">
      <dsp:nvSpPr>
        <dsp:cNvPr id="0" name=""/>
        <dsp:cNvSpPr/>
      </dsp:nvSpPr>
      <dsp:spPr>
        <a:xfrm>
          <a:off x="0" y="105818"/>
          <a:ext cx="4792680" cy="659879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Incredients: Red</a:t>
          </a:r>
          <a:r>
            <a:rPr lang="en-US" sz="1200" kern="1200" dirty="0"/>
            <a:t> ochre, sumac berries, beets, cranberries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Blood, War, Valor, sometimes mountain and earth</a:t>
          </a:r>
          <a:endParaRPr lang="en-US" sz="1200" kern="1200" dirty="0"/>
        </a:p>
      </dsp:txBody>
      <dsp:txXfrm>
        <a:off x="32213" y="138031"/>
        <a:ext cx="4728254" cy="595453"/>
      </dsp:txXfrm>
    </dsp:sp>
    <dsp:sp modelId="{997022CE-15EE-4386-B4EB-C7B40227BC76}">
      <dsp:nvSpPr>
        <dsp:cNvPr id="0" name=""/>
        <dsp:cNvSpPr/>
      </dsp:nvSpPr>
      <dsp:spPr>
        <a:xfrm>
          <a:off x="0" y="800258"/>
          <a:ext cx="4792680" cy="659879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Black </a:t>
          </a:r>
          <a:br>
            <a:rPr lang="en-US" sz="1200" kern="1200" dirty="0">
              <a:solidFill>
                <a:srgbClr val="010000"/>
              </a:solidFill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charcoal</a:t>
          </a:r>
          <a:r>
            <a:rPr lang="en-US" sz="1200" kern="1200" dirty="0"/>
            <a:t>, graphite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Power, Cold, Night, Disease, Death</a:t>
          </a:r>
          <a:endParaRPr lang="en-US" sz="1200" kern="1200" dirty="0"/>
        </a:p>
      </dsp:txBody>
      <dsp:txXfrm>
        <a:off x="32213" y="832471"/>
        <a:ext cx="4728254" cy="595453"/>
      </dsp:txXfrm>
    </dsp:sp>
    <dsp:sp modelId="{6229F59B-A130-4158-B0BD-59BBE9EC343E}">
      <dsp:nvSpPr>
        <dsp:cNvPr id="0" name=""/>
        <dsp:cNvSpPr/>
      </dsp:nvSpPr>
      <dsp:spPr>
        <a:xfrm>
          <a:off x="0" y="1494698"/>
          <a:ext cx="4792680" cy="659879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Blues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petals</a:t>
          </a:r>
          <a:r>
            <a:rPr lang="en-US" sz="1200" kern="1200" dirty="0"/>
            <a:t>, alfalfa flowers, sunflower seeds, blueberries</a:t>
          </a:r>
          <a:br>
            <a:rPr lang="en-US" sz="1200" kern="1200" dirty="0"/>
          </a:br>
          <a:r>
            <a:rPr lang="en-US" sz="1200" kern="1200" dirty="0">
              <a:latin typeface="Calibri Light" panose="020F0302020204030204"/>
            </a:rPr>
            <a:t>Meaning: Sincerity, Peace, Paradise, and Happiness</a:t>
          </a:r>
          <a:endParaRPr lang="en-US" sz="1200" kern="1200" dirty="0"/>
        </a:p>
      </dsp:txBody>
      <dsp:txXfrm>
        <a:off x="32213" y="1526911"/>
        <a:ext cx="4728254" cy="595453"/>
      </dsp:txXfrm>
    </dsp:sp>
    <dsp:sp modelId="{E245976B-5C39-4894-A924-ADAB455EA88B}">
      <dsp:nvSpPr>
        <dsp:cNvPr id="0" name=""/>
        <dsp:cNvSpPr/>
      </dsp:nvSpPr>
      <dsp:spPr>
        <a:xfrm>
          <a:off x="0" y="2189138"/>
          <a:ext cx="4792680" cy="65987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Browns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walnut</a:t>
          </a:r>
          <a:r>
            <a:rPr lang="en-US" sz="1200" kern="1200" dirty="0"/>
            <a:t> shells, birch bark</a:t>
          </a:r>
          <a:br>
            <a:rPr lang="en-US" sz="1200" kern="1200" dirty="0"/>
          </a:br>
          <a:r>
            <a:rPr lang="en-US" sz="1200" kern="1200" dirty="0">
              <a:latin typeface="Calibri Light" panose="020F0302020204030204"/>
            </a:rPr>
            <a:t>Meaning: Animals, Death, but mostly used for skin color</a:t>
          </a:r>
          <a:endParaRPr lang="en-US" sz="1200" kern="1200" dirty="0"/>
        </a:p>
      </dsp:txBody>
      <dsp:txXfrm>
        <a:off x="32213" y="2221351"/>
        <a:ext cx="4728254" cy="595453"/>
      </dsp:txXfrm>
    </dsp:sp>
    <dsp:sp modelId="{38A05DE9-D1E0-443B-B398-EC43E2209761}">
      <dsp:nvSpPr>
        <dsp:cNvPr id="0" name=""/>
        <dsp:cNvSpPr/>
      </dsp:nvSpPr>
      <dsp:spPr>
        <a:xfrm>
          <a:off x="0" y="2883578"/>
          <a:ext cx="4792680" cy="659879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Greens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moss</a:t>
          </a:r>
          <a:r>
            <a:rPr lang="en-US" sz="1200" kern="1200" dirty="0"/>
            <a:t>, algae, </a:t>
          </a:r>
          <a:r>
            <a:rPr lang="en-US" sz="1200" kern="1200" dirty="0">
              <a:latin typeface="Calibri Light" panose="020F0302020204030204"/>
            </a:rPr>
            <a:t>grass juice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Fertility, Frowth, Freedom</a:t>
          </a:r>
          <a:endParaRPr lang="en-US" sz="1200" kern="1200" dirty="0"/>
        </a:p>
      </dsp:txBody>
      <dsp:txXfrm>
        <a:off x="32213" y="2915791"/>
        <a:ext cx="4728254" cy="595453"/>
      </dsp:txXfrm>
    </dsp:sp>
    <dsp:sp modelId="{D751120B-7D10-450A-83CC-712F9AC08D6F}">
      <dsp:nvSpPr>
        <dsp:cNvPr id="0" name=""/>
        <dsp:cNvSpPr/>
      </dsp:nvSpPr>
      <dsp:spPr>
        <a:xfrm>
          <a:off x="0" y="3578018"/>
          <a:ext cx="4792680" cy="659879"/>
        </a:xfrm>
        <a:prstGeom prst="roundRect">
          <a:avLst/>
        </a:prstGeom>
        <a:solidFill>
          <a:srgbClr val="F7D0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Yellows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Ingredients: Onion</a:t>
          </a:r>
          <a:r>
            <a:rPr lang="en-US" sz="1200" kern="1200" dirty="0"/>
            <a:t> skins, goldenrod stems and flowers</a:t>
          </a:r>
          <a:br>
            <a:rPr lang="en-US" sz="1200" kern="1200" dirty="0">
              <a:latin typeface="Calibri Light" panose="020F0302020204030204"/>
            </a:rPr>
          </a:br>
          <a:r>
            <a:rPr lang="en-US" sz="1200" kern="1200" dirty="0">
              <a:latin typeface="Calibri Light" panose="020F0302020204030204"/>
            </a:rPr>
            <a:t>Meaning: Power, Divinity, Complete control</a:t>
          </a:r>
        </a:p>
      </dsp:txBody>
      <dsp:txXfrm>
        <a:off x="32213" y="3610231"/>
        <a:ext cx="4728254" cy="595453"/>
      </dsp:txXfrm>
    </dsp:sp>
    <dsp:sp modelId="{EA66C999-9017-4070-A6EE-87CA493C3A62}">
      <dsp:nvSpPr>
        <dsp:cNvPr id="0" name=""/>
        <dsp:cNvSpPr/>
      </dsp:nvSpPr>
      <dsp:spPr>
        <a:xfrm>
          <a:off x="0" y="4272458"/>
          <a:ext cx="4792680" cy="659879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Whites</a:t>
          </a:r>
          <a:br>
            <a:rPr lang="en-US" sz="1200" kern="1200" dirty="0">
              <a:solidFill>
                <a:srgbClr val="010000"/>
              </a:solidFill>
              <a:latin typeface="Calibri Light" panose="020F0302020204030204"/>
            </a:rPr>
          </a:br>
          <a:r>
            <a:rPr lang="en-US" sz="1200" kern="1200" dirty="0">
              <a:solidFill>
                <a:schemeClr val="bg1"/>
              </a:solidFill>
              <a:latin typeface="Calibri Light"/>
            </a:rPr>
            <a:t>Ingredients: Limestone and clay</a:t>
          </a:r>
          <a:br>
            <a:rPr lang="en-US" sz="1200" kern="1200" dirty="0">
              <a:solidFill>
                <a:srgbClr val="010000"/>
              </a:solidFill>
              <a:latin typeface="Calibri Light"/>
            </a:rPr>
          </a:br>
          <a:r>
            <a:rPr lang="en-US" sz="1200" kern="1200" dirty="0">
              <a:solidFill>
                <a:schemeClr val="bg1"/>
              </a:solidFill>
              <a:latin typeface="Calibri Light"/>
            </a:rPr>
            <a:t>Meaning: Purity</a:t>
          </a:r>
          <a:r>
            <a:rPr lang="en-US" sz="1200" kern="1200" dirty="0">
              <a:solidFill>
                <a:schemeClr val="bg1"/>
              </a:solidFill>
              <a:latin typeface="Calibri Light"/>
              <a:ea typeface="Verdana"/>
              <a:cs typeface="Calibri Light"/>
            </a:rPr>
            <a:t>, Peace, and</a:t>
          </a:r>
          <a:r>
            <a:rPr lang="en-US" sz="1200" kern="1200" dirty="0">
              <a:latin typeface="Calibri Light"/>
              <a:ea typeface="Verdana"/>
            </a:rPr>
            <a:t> Happiness</a:t>
          </a:r>
          <a:endParaRPr lang="en-US" sz="1200" kern="1200" dirty="0"/>
        </a:p>
      </dsp:txBody>
      <dsp:txXfrm>
        <a:off x="32213" y="4304671"/>
        <a:ext cx="4728254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1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0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6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0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7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3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5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1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FD506FE-8233-4C89-B236-EFFB4B15384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041E0BA-B768-474D-9922-FDFF232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9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hyperlink" Target="http://www.google.com/url?sa=t&amp;rct=j&amp;q=&amp;esrc=s&amp;source=images&amp;cd=&amp;cad=rja&amp;uact=8&amp;ved=0CAQQjRw&amp;url=http://nhelgren365.blogspot.com/2010/01/jan-17-totem-pole-at-beaver-lake.html&amp;ei=VhgfU4v5K8rzoATtmYC4DQ&amp;usg=AFQjCNFAxbGL-z_bIRNIDidxT_NnTYYVxQ&amp;bvm=bv.62788935,d.cG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B57ED5-941D-44E2-9320-56A0A026F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1BE9A9-6FBF-4CF1-8F0C-BFCFF1FD9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otem pole with a bird and a tree&#10;&#10;Description automatically generated">
            <a:extLst>
              <a:ext uri="{FF2B5EF4-FFF2-40B4-BE49-F238E27FC236}">
                <a16:creationId xmlns:a16="http://schemas.microsoft.com/office/drawing/2014/main" id="{0F7A540E-4375-AC58-F87D-3E0A59A66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8" r="3353" b="2"/>
          <a:stretch/>
        </p:blipFill>
        <p:spPr>
          <a:xfrm>
            <a:off x="633999" y="1054100"/>
            <a:ext cx="5462001" cy="43826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AE8163-578C-46A4-BF65-BD3AEEF2A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181EF-4E9C-4040-83C0-E8D8807DC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3220" y="1054100"/>
            <a:ext cx="4615180" cy="3736099"/>
          </a:xfrm>
        </p:spPr>
        <p:txBody>
          <a:bodyPr anchor="ctr">
            <a:normAutofit/>
          </a:bodyPr>
          <a:lstStyle/>
          <a:p>
            <a:r>
              <a:rPr lang="en-US" sz="8000"/>
              <a:t>NW Native Totem Animals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6F56CC-F97A-40DF-9A88-6D8BF7A6A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756954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4818F1-2ACF-4181-B8B6-7637EB92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BF4AB6-91C5-40DA-AFC8-BBDA46BB2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6D6306-ED75-4DC2-9BEF-160516C2F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F205F4-049C-05D2-194B-964F0D72C28E}"/>
              </a:ext>
            </a:extLst>
          </p:cNvPr>
          <p:cNvSpPr txBox="1"/>
          <p:nvPr/>
        </p:nvSpPr>
        <p:spPr>
          <a:xfrm>
            <a:off x="4929353" y="5959365"/>
            <a:ext cx="47191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>
                <a:solidFill>
                  <a:srgbClr val="595959"/>
                </a:solidFill>
              </a:rPr>
              <a:t>Edited for 4th grade 2024</a:t>
            </a:r>
          </a:p>
        </p:txBody>
      </p:sp>
    </p:spTree>
    <p:extLst>
      <p:ext uri="{BB962C8B-B14F-4D97-AF65-F5344CB8AC3E}">
        <p14:creationId xmlns:p14="http://schemas.microsoft.com/office/powerpoint/2010/main" val="185329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281E7-DC2A-4804-8D11-A1B5F15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NW Coastal Colors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D74F34-7D33-408E-F60C-A8C6AA98CAEF}"/>
              </a:ext>
            </a:extLst>
          </p:cNvPr>
          <p:cNvSpPr>
            <a:spLocks noGrp="1"/>
          </p:cNvSpPr>
          <p:nvPr/>
        </p:nvSpPr>
        <p:spPr>
          <a:xfrm>
            <a:off x="987195" y="2381730"/>
            <a:ext cx="5118757" cy="400026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Color dyes were made from natural elements ground up materials into a powder and mixed with a binding agent such as salmon eggs. 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solidFill>
                  <a:schemeClr val="bg1"/>
                </a:solidFill>
                <a:cs typeface="Calibri"/>
              </a:rPr>
              <a:t>Colors often told part of a story. What colors would you pick for your story?</a:t>
            </a:r>
            <a:br>
              <a:rPr lang="en-US" sz="2000" dirty="0"/>
            </a:b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53E9D474-EFE7-96CE-A716-B0FEEDF18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688043"/>
              </p:ext>
            </p:extLst>
          </p:nvPr>
        </p:nvGraphicFramePr>
        <p:xfrm>
          <a:off x="6448907" y="1488839"/>
          <a:ext cx="4792680" cy="5038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7771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842CA4D-FDDA-4008-AEF8-B78AE435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19973" cy="70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D75361F-B77B-4A5E-9C89-0AF611502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78658"/>
            <a:ext cx="596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3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00C6D-53B4-41F2-B4D1-EB2CB97EE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Eagle</a:t>
            </a:r>
          </a:p>
        </p:txBody>
      </p:sp>
      <p:pic>
        <p:nvPicPr>
          <p:cNvPr id="4" name="Content Placeholder 3" descr="Native American Art of the Northwest Coast - Bureau of Indian Affairs  Museum Program — Google Arts &amp;amp; Culture">
            <a:extLst>
              <a:ext uri="{FF2B5EF4-FFF2-40B4-BE49-F238E27FC236}">
                <a16:creationId xmlns:a16="http://schemas.microsoft.com/office/drawing/2014/main" id="{65038F83-CB6B-4E0D-A199-9FA8759028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806" y1="75977" x2="21806" y2="75977"/>
                        <a14:foregroundMark x1="21806" y1="75781" x2="21806" y2="7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43" y="501445"/>
            <a:ext cx="6964649" cy="676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596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3E78-FD4F-4849-BAC5-A56E7581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Otter</a:t>
            </a:r>
          </a:p>
        </p:txBody>
      </p:sp>
      <p:pic>
        <p:nvPicPr>
          <p:cNvPr id="4" name="Content Placeholder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11E19DD-D09A-4F9C-8393-B8D3DAE03DD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21" b="89665" l="1801" r="95291">
                        <a14:foregroundMark x1="5402" y1="23184" x2="5402" y2="23184"/>
                        <a14:foregroundMark x1="1939" y1="42179" x2="1939" y2="42179"/>
                        <a14:foregroundMark x1="13989" y1="31006" x2="13989" y2="31006"/>
                        <a14:foregroundMark x1="26039" y1="67877" x2="26039" y2="67877"/>
                        <a14:foregroundMark x1="32410" y1="45810" x2="32410" y2="45810"/>
                        <a14:foregroundMark x1="33657" y1="42179" x2="33657" y2="42179"/>
                        <a14:foregroundMark x1="35873" y1="38547" x2="35873" y2="38547"/>
                        <a14:foregroundMark x1="36288" y1="88827" x2="36288" y2="88827"/>
                        <a14:foregroundMark x1="50277" y1="55866" x2="50277" y2="55866"/>
                        <a14:foregroundMark x1="78947" y1="18715" x2="78947" y2="18715"/>
                        <a14:foregroundMark x1="81994" y1="17039" x2="81994" y2="17039"/>
                        <a14:foregroundMark x1="93767" y1="35196" x2="93767" y2="35196"/>
                        <a14:foregroundMark x1="95291" y1="67598" x2="95291" y2="67598"/>
                        <a14:foregroundMark x1="76731" y1="25978" x2="76731" y2="25978"/>
                        <a14:foregroundMark x1="82271" y1="28212" x2="82271" y2="28212"/>
                        <a14:foregroundMark x1="86150" y1="34637" x2="86150" y2="34637"/>
                        <a14:foregroundMark x1="79501" y1="27933" x2="79501" y2="27933"/>
                        <a14:foregroundMark x1="74377" y1="24302" x2="74377" y2="24302"/>
                        <a14:foregroundMark x1="17452" y1="7821" x2="17452" y2="7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01" y="1927123"/>
            <a:ext cx="7997998" cy="42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36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C2742-E79E-4E0A-BE7D-55B09D04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C330B-CFE6-4FCB-831B-A777EBED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189" y="375390"/>
            <a:ext cx="4320288" cy="585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9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DF19-B863-4850-8A26-A869F0B8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Orca Whale</a:t>
            </a:r>
          </a:p>
        </p:txBody>
      </p:sp>
      <p:pic>
        <p:nvPicPr>
          <p:cNvPr id="4" name="Content Placeholder 3" descr="Orca Haida Wood Print by Fred Croydon">
            <a:extLst>
              <a:ext uri="{FF2B5EF4-FFF2-40B4-BE49-F238E27FC236}">
                <a16:creationId xmlns:a16="http://schemas.microsoft.com/office/drawing/2014/main" id="{EDEE5B08-E2A6-4FCA-B15A-F774024858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91" b="89813" l="8550" r="89924">
                        <a14:foregroundMark x1="8702" y1="72496" x2="8702" y2="72496"/>
                        <a14:foregroundMark x1="46107" y1="62479" x2="46107" y2="62479"/>
                        <a14:foregroundMark x1="50229" y1="6791" x2="50229" y2="6791"/>
                        <a14:foregroundMark x1="51450" y1="63837" x2="51450" y2="63837"/>
                        <a14:foregroundMark x1="59389" y1="44482" x2="59389" y2="44482"/>
                        <a14:foregroundMark x1="76794" y1="52122" x2="76794" y2="52122"/>
                        <a14:foregroundMark x1="76947" y1="60272" x2="76947" y2="60272"/>
                        <a14:foregroundMark x1="27328" y1="62479" x2="27328" y2="6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08" y="176981"/>
            <a:ext cx="8981511" cy="6681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39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535A-5A71-4999-B7DC-1E6F2CA8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Owl</a:t>
            </a:r>
            <a:endParaRPr lang="en-US" dirty="0"/>
          </a:p>
        </p:txBody>
      </p:sp>
      <p:pic>
        <p:nvPicPr>
          <p:cNvPr id="6" name="Picture 5" descr="Haida Owl | Native art, Haida art, Haida tattoo">
            <a:extLst>
              <a:ext uri="{FF2B5EF4-FFF2-40B4-BE49-F238E27FC236}">
                <a16:creationId xmlns:a16="http://schemas.microsoft.com/office/drawing/2014/main" id="{78993FB5-01AD-4A0E-BB85-C98C6D9BE54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5333" y1="48403" x2="15333" y2="48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-58075"/>
            <a:ext cx="10565745" cy="7609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5915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613B-296C-400C-ADBB-66A12623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Owl 2</a:t>
            </a:r>
          </a:p>
        </p:txBody>
      </p:sp>
      <p:pic>
        <p:nvPicPr>
          <p:cNvPr id="4" name="Content Placeholder 3" descr="Good Afternoon Everyone! I have a new... - Raven Haida Artist | Facebook">
            <a:extLst>
              <a:ext uri="{FF2B5EF4-FFF2-40B4-BE49-F238E27FC236}">
                <a16:creationId xmlns:a16="http://schemas.microsoft.com/office/drawing/2014/main" id="{F34A2B4D-ABFA-4860-B03D-EFA5A348B59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5" b="94118" l="4569" r="98477">
                        <a14:foregroundMark x1="5076" y1="8627" x2="5076" y2="8627"/>
                        <a14:foregroundMark x1="49746" y1="6275" x2="49746" y2="6275"/>
                        <a14:foregroundMark x1="21320" y1="43137" x2="21320" y2="43137"/>
                        <a14:foregroundMark x1="5584" y1="47843" x2="5584" y2="47843"/>
                        <a14:foregroundMark x1="60406" y1="51765" x2="60406" y2="51765"/>
                        <a14:foregroundMark x1="61929" y1="52549" x2="61929" y2="52549"/>
                        <a14:foregroundMark x1="64467" y1="58824" x2="64467" y2="58824"/>
                        <a14:foregroundMark x1="91878" y1="77255" x2="91878" y2="77255"/>
                        <a14:foregroundMark x1="92386" y1="83922" x2="92386" y2="83922"/>
                        <a14:foregroundMark x1="76142" y1="88235" x2="76142" y2="88235"/>
                        <a14:foregroundMark x1="80203" y1="89804" x2="80203" y2="89804"/>
                        <a14:foregroundMark x1="77665" y1="94118" x2="77665" y2="94118"/>
                        <a14:foregroundMark x1="54315" y1="87843" x2="54315" y2="87843"/>
                        <a14:foregroundMark x1="61421" y1="84706" x2="61421" y2="84706"/>
                        <a14:foregroundMark x1="98477" y1="76078" x2="98477" y2="76078"/>
                        <a14:foregroundMark x1="90863" y1="76863" x2="90863" y2="76863"/>
                        <a14:foregroundMark x1="83756" y1="80784" x2="83756" y2="8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8" y="484632"/>
            <a:ext cx="5456904" cy="5994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344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9410-14B0-4A72-A0CB-BA6C1850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Salmon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E423AB-FF3E-49F4-B788-71C7B9DA2E7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01" y="1780448"/>
            <a:ext cx="5772956" cy="3820058"/>
          </a:xfrm>
          <a:prstGeom prst="rect">
            <a:avLst/>
          </a:prstGeom>
        </p:spPr>
      </p:pic>
      <p:pic>
        <p:nvPicPr>
          <p:cNvPr id="5" name="Picture 4" descr="Coast Salish Salmon - Made In Canada Gifts">
            <a:extLst>
              <a:ext uri="{FF2B5EF4-FFF2-40B4-BE49-F238E27FC236}">
                <a16:creationId xmlns:a16="http://schemas.microsoft.com/office/drawing/2014/main" id="{2B7953D0-0857-4954-88FA-9F421B5A516A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0" r="94500">
                        <a14:foregroundMark x1="7500" y1="52500" x2="7500" y2="52500"/>
                        <a14:foregroundMark x1="2125" y1="53833" x2="2125" y2="53833"/>
                        <a14:foregroundMark x1="500" y1="53833" x2="500" y2="53833"/>
                        <a14:foregroundMark x1="90625" y1="53667" x2="90625" y2="53667"/>
                        <a14:foregroundMark x1="94500" y1="50500" x2="94500" y2="50500"/>
                        <a14:backgroundMark x1="62875" y1="39500" x2="62625" y2="41333"/>
                        <a14:backgroundMark x1="76000" y1="43500" x2="82250" y2="48667"/>
                        <a14:backgroundMark x1="60250" y1="40167" x2="65375" y2="41333"/>
                        <a14:backgroundMark x1="62125" y1="40667" x2="69250" y2="44000"/>
                        <a14:backgroundMark x1="76500" y1="48667" x2="82625" y2="4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25" y="1780448"/>
            <a:ext cx="5006244" cy="3820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492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D948-EA94-48F7-8B4D-1BB57AFF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63131B-5856-4DBA-8499-C8F8F03B8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002" y="1974082"/>
            <a:ext cx="5899996" cy="4022725"/>
          </a:xfrm>
        </p:spPr>
      </p:pic>
    </p:spTree>
    <p:extLst>
      <p:ext uri="{BB962C8B-B14F-4D97-AF65-F5344CB8AC3E}">
        <p14:creationId xmlns:p14="http://schemas.microsoft.com/office/powerpoint/2010/main" val="161977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57A997F-57D3-4F47-B77A-14DE76B50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304EBC-E1F0-4042-84B1-65AD44AB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F5971A-100F-43B9-AF60-FD95A592D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4AA403-A228-4305-AE48-0FF5690E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C81A8F5-59C9-487C-91CC-79BB6660B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2DF6B4-81CE-4086-A1B1-BE48BA8E2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00F3000-CB4D-4FB6-B179-7AAD84D5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totem pole with a face and a person&amp;#39;s face&#10;&#10;Description automatically generated">
            <a:extLst>
              <a:ext uri="{FF2B5EF4-FFF2-40B4-BE49-F238E27FC236}">
                <a16:creationId xmlns:a16="http://schemas.microsoft.com/office/drawing/2014/main" id="{0D1AEB42-CA39-D7CA-4AAB-864241BA4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41" r="-133" b="18488"/>
          <a:stretch/>
        </p:blipFill>
        <p:spPr>
          <a:xfrm>
            <a:off x="2" y="10"/>
            <a:ext cx="3961263" cy="426039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F217F8-3684-4D00-804B-D54A48567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59429"/>
            <a:ext cx="12192000" cy="25084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416D1-5AFD-7C3B-7BEB-A8F8D165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910" y="4804476"/>
            <a:ext cx="9081066" cy="16162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1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What do you know about Totem Poles?</a:t>
            </a:r>
          </a:p>
        </p:txBody>
      </p:sp>
      <p:pic>
        <p:nvPicPr>
          <p:cNvPr id="12" name="Picture 11" descr="A totem pole with a face painted on it&#10;&#10;Description automatically generated">
            <a:extLst>
              <a:ext uri="{FF2B5EF4-FFF2-40B4-BE49-F238E27FC236}">
                <a16:creationId xmlns:a16="http://schemas.microsoft.com/office/drawing/2014/main" id="{23A9348E-FA0F-40CB-5DB3-F9417F13B9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73" r="1" b="17149"/>
          <a:stretch/>
        </p:blipFill>
        <p:spPr>
          <a:xfrm>
            <a:off x="4108217" y="10"/>
            <a:ext cx="3973423" cy="4261094"/>
          </a:xfrm>
          <a:prstGeom prst="rect">
            <a:avLst/>
          </a:prstGeom>
        </p:spPr>
      </p:pic>
      <p:pic>
        <p:nvPicPr>
          <p:cNvPr id="13" name="Picture 12" descr="A close-up of a totem pole&#10;&#10;Description automatically generated">
            <a:extLst>
              <a:ext uri="{FF2B5EF4-FFF2-40B4-BE49-F238E27FC236}">
                <a16:creationId xmlns:a16="http://schemas.microsoft.com/office/drawing/2014/main" id="{97C5464F-BD49-022B-FFD7-2B457BED0C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30" r="-1" b="21785"/>
          <a:stretch/>
        </p:blipFill>
        <p:spPr>
          <a:xfrm>
            <a:off x="8233814" y="10"/>
            <a:ext cx="3958184" cy="426109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CEE76BF-07C6-4367-B97B-6DC934BB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479CDE-C0E3-401E-8E81-9A0A24DB6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3F6F89-8406-4140-A320-A8BA08C4C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630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41A1-A01B-40E1-8A6B-E2F2D58E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Bear</a:t>
            </a:r>
          </a:p>
        </p:txBody>
      </p:sp>
      <p:pic>
        <p:nvPicPr>
          <p:cNvPr id="4" name="Content Placeholder 3" descr="A picture containing icon&#10;&#10;Description automatically generated">
            <a:extLst>
              <a:ext uri="{FF2B5EF4-FFF2-40B4-BE49-F238E27FC236}">
                <a16:creationId xmlns:a16="http://schemas.microsoft.com/office/drawing/2014/main" id="{8BFC3E14-54BA-40CE-A819-180DDDEFBD7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09" y="758948"/>
            <a:ext cx="5909187" cy="5340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815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81E7-DC2A-4804-8D11-A1B5F15E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6" name="Picture 5" descr="A black and white paper cutout of a dolphin&#10;&#10;Description automatically generated">
            <a:extLst>
              <a:ext uri="{FF2B5EF4-FFF2-40B4-BE49-F238E27FC236}">
                <a16:creationId xmlns:a16="http://schemas.microsoft.com/office/drawing/2014/main" id="{5D25649E-642D-A9E8-56C9-1D2316DA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40" y="2092286"/>
            <a:ext cx="2095500" cy="3686175"/>
          </a:xfrm>
          <a:prstGeom prst="rect">
            <a:avLst/>
          </a:prstGeom>
        </p:spPr>
      </p:pic>
      <p:pic>
        <p:nvPicPr>
          <p:cNvPr id="7" name="Picture 6" descr="A drawing of a bird&#10;&#10;Description automatically generated">
            <a:extLst>
              <a:ext uri="{FF2B5EF4-FFF2-40B4-BE49-F238E27FC236}">
                <a16:creationId xmlns:a16="http://schemas.microsoft.com/office/drawing/2014/main" id="{34A46973-C973-30DA-2073-DA104944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879" y="2043492"/>
            <a:ext cx="30670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28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2" name="Picture 1" descr="A group of poles with pictures of animals&#10;&#10;Description automatically generated">
            <a:extLst>
              <a:ext uri="{FF2B5EF4-FFF2-40B4-BE49-F238E27FC236}">
                <a16:creationId xmlns:a16="http://schemas.microsoft.com/office/drawing/2014/main" id="{F32722A6-925D-17D8-F478-A5C35F0BF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53" r="-43" b="11832"/>
          <a:stretch/>
        </p:blipFill>
        <p:spPr>
          <a:xfrm>
            <a:off x="20" y="10"/>
            <a:ext cx="12201891" cy="686572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D60390C-0E4C-4682-8246-AFA2E4985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BA87F4-FB8A-4D91-B3F3-DFA78E0C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2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3D0E43-E2C4-6100-BFFB-BD2569B77927}"/>
              </a:ext>
            </a:extLst>
          </p:cNvPr>
          <p:cNvSpPr txBox="1">
            <a:spLocks/>
          </p:cNvSpPr>
          <p:nvPr/>
        </p:nvSpPr>
        <p:spPr>
          <a:xfrm>
            <a:off x="2844625" y="4193719"/>
            <a:ext cx="8229621" cy="1874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  <a:spcAft>
                <a:spcPts val="600"/>
              </a:spcAft>
            </a:pPr>
            <a:r>
              <a:rPr lang="en-US" sz="66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Create your classroom </a:t>
            </a:r>
            <a:r>
              <a:rPr lang="en-US" sz="6600" err="1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totel</a:t>
            </a:r>
            <a:r>
              <a:rPr lang="en-US" sz="66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 poles</a:t>
            </a:r>
            <a:endParaRPr lang="en-US" sz="660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Rockwell Condensed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012A90F-45C2-4C9B-BAF6-9CE1F546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017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314F42A0-A728-464A-8C7E-F308AEAF5FAE}"/>
              </a:ext>
            </a:extLst>
          </p:cNvPr>
          <p:cNvSpPr>
            <a:spLocks noGrp="1"/>
          </p:cNvSpPr>
          <p:nvPr/>
        </p:nvSpPr>
        <p:spPr>
          <a:xfrm>
            <a:off x="1011987" y="337077"/>
            <a:ext cx="8008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Directions to Students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19A0F9A-F201-444D-A88E-2869B9BE3813}"/>
              </a:ext>
            </a:extLst>
          </p:cNvPr>
          <p:cNvSpPr>
            <a:spLocks noGrp="1"/>
          </p:cNvSpPr>
          <p:nvPr/>
        </p:nvSpPr>
        <p:spPr>
          <a:xfrm>
            <a:off x="962083" y="1495951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Pick your totem spirit animal</a:t>
            </a:r>
          </a:p>
          <a:p>
            <a:r>
              <a:rPr lang="en-US" dirty="0"/>
              <a:t>Trace it onto the large black construction paper</a:t>
            </a:r>
          </a:p>
          <a:p>
            <a:r>
              <a:rPr lang="en-US" dirty="0"/>
              <a:t>Cut out your animal</a:t>
            </a:r>
          </a:p>
          <a:p>
            <a:r>
              <a:rPr lang="en-US" dirty="0"/>
              <a:t>Choose 2-3 colors of smaller construction paper</a:t>
            </a:r>
          </a:p>
          <a:p>
            <a:pPr lvl="1"/>
            <a:r>
              <a:rPr lang="en-US" dirty="0"/>
              <a:t>Light Blue, Teal, White, Red</a:t>
            </a:r>
          </a:p>
          <a:p>
            <a:pPr lvl="2"/>
            <a:r>
              <a:rPr lang="en-US" dirty="0"/>
              <a:t>Choose one color to be your ACCENT color (the one that POPS out)</a:t>
            </a:r>
          </a:p>
          <a:p>
            <a:r>
              <a:rPr lang="en-US" dirty="0"/>
              <a:t>Use the stencils to trace out your L, S, U, and Ovum shapes.</a:t>
            </a:r>
          </a:p>
          <a:p>
            <a:pPr lvl="1"/>
            <a:r>
              <a:rPr lang="en-US" dirty="0"/>
              <a:t>Lay out </a:t>
            </a:r>
            <a:r>
              <a:rPr lang="en-US" b="1" dirty="0">
                <a:solidFill>
                  <a:srgbClr val="C00000"/>
                </a:solidFill>
              </a:rPr>
              <a:t>ALL</a:t>
            </a:r>
            <a:r>
              <a:rPr lang="en-US" dirty="0"/>
              <a:t> your shapes </a:t>
            </a:r>
            <a:r>
              <a:rPr lang="en-US" b="1" dirty="0">
                <a:solidFill>
                  <a:srgbClr val="C00000"/>
                </a:solidFill>
              </a:rPr>
              <a:t>BEFORE</a:t>
            </a:r>
            <a:r>
              <a:rPr lang="en-US" dirty="0"/>
              <a:t> you glue them down</a:t>
            </a:r>
          </a:p>
          <a:p>
            <a:pPr lvl="1"/>
            <a:r>
              <a:rPr lang="en-US" dirty="0"/>
              <a:t>Stay symmetrical and balanced</a:t>
            </a:r>
          </a:p>
          <a:p>
            <a:r>
              <a:rPr lang="en-US" dirty="0"/>
              <a:t>Glue your shapes to your animal</a:t>
            </a:r>
          </a:p>
          <a:p>
            <a:r>
              <a:rPr lang="en-US" dirty="0"/>
              <a:t>Glue your finished animal to a large colored background paper.</a:t>
            </a:r>
          </a:p>
          <a:p>
            <a:r>
              <a:rPr lang="en-US" dirty="0"/>
              <a:t>Write your name on the Back of the colored paper</a:t>
            </a:r>
          </a:p>
        </p:txBody>
      </p:sp>
    </p:spTree>
    <p:extLst>
      <p:ext uri="{BB962C8B-B14F-4D97-AF65-F5344CB8AC3E}">
        <p14:creationId xmlns:p14="http://schemas.microsoft.com/office/powerpoint/2010/main" val="3491414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EC6766A-BD1F-4D89-881F-EC925010337A}"/>
              </a:ext>
            </a:extLst>
          </p:cNvPr>
          <p:cNvSpPr>
            <a:spLocks noGrp="1"/>
          </p:cNvSpPr>
          <p:nvPr/>
        </p:nvSpPr>
        <p:spPr>
          <a:xfrm>
            <a:off x="1096135" y="3464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Prep Materials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4DB6917-56D8-48EC-AF63-37DB0781950C}"/>
              </a:ext>
            </a:extLst>
          </p:cNvPr>
          <p:cNvSpPr>
            <a:spLocks noGrp="1"/>
          </p:cNvSpPr>
          <p:nvPr/>
        </p:nvSpPr>
        <p:spPr>
          <a:xfrm>
            <a:off x="1096135" y="18069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Pencils</a:t>
            </a:r>
          </a:p>
          <a:p>
            <a:r>
              <a:rPr lang="en-US" dirty="0"/>
              <a:t>Fine Tip Sharpie (for drawing eyes if needed)</a:t>
            </a:r>
          </a:p>
          <a:p>
            <a:r>
              <a:rPr lang="en-US" dirty="0"/>
              <a:t>Large black construction paper (for animal shapes)</a:t>
            </a:r>
          </a:p>
          <a:p>
            <a:r>
              <a:rPr lang="en-US" dirty="0"/>
              <a:t>Animal Templates</a:t>
            </a:r>
          </a:p>
          <a:p>
            <a:r>
              <a:rPr lang="en-US" dirty="0"/>
              <a:t>Form Line Shape stencils or copies of shapes</a:t>
            </a:r>
          </a:p>
          <a:p>
            <a:r>
              <a:rPr lang="en-US" dirty="0"/>
              <a:t>Colored Construction Paper for Background mounting</a:t>
            </a:r>
          </a:p>
          <a:p>
            <a:r>
              <a:rPr lang="en-US" dirty="0"/>
              <a:t>4 colors of construction paper cut into smaller squares (for making the shapes)</a:t>
            </a:r>
          </a:p>
          <a:p>
            <a:r>
              <a:rPr lang="en-US" dirty="0"/>
              <a:t>Glue sticks</a:t>
            </a:r>
          </a:p>
          <a:p>
            <a:r>
              <a:rPr lang="en-US" dirty="0"/>
              <a:t>Scissors</a:t>
            </a:r>
          </a:p>
          <a:p>
            <a:r>
              <a:rPr lang="en-US" dirty="0"/>
              <a:t>Damp paper towels (per student) to wipe hands in between gluing small shapes onto animal.</a:t>
            </a:r>
          </a:p>
          <a:p>
            <a:r>
              <a:rPr lang="en-US" dirty="0"/>
              <a:t>Finished Projects can be hung on bulletin boards or you can use the half round cement tubes (2 per “Pole”) and lean them against the corridor walls.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42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32979B-C2BF-4D3D-AACC-E24882F7F718}"/>
              </a:ext>
            </a:extLst>
          </p:cNvPr>
          <p:cNvSpPr>
            <a:spLocks noGrp="1"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Supplies needed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977117-CA2D-47C4-830C-6E895A006B04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08" y="2051719"/>
            <a:ext cx="8229600" cy="39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9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416D1-5AFD-7C3B-7BEB-A8F8D165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87" y="237775"/>
            <a:ext cx="9991736" cy="1996441"/>
          </a:xfrm>
        </p:spPr>
        <p:txBody>
          <a:bodyPr>
            <a:normAutofit/>
          </a:bodyPr>
          <a:lstStyle/>
          <a:p>
            <a:r>
              <a:rPr lang="en-US" sz="5400" dirty="0"/>
              <a:t>Totem Poles in Sammamish?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37828-7CEC-8515-8716-7FB0FAF3E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4"/>
          <a:stretch/>
        </p:blipFill>
        <p:spPr bwMode="auto">
          <a:xfrm>
            <a:off x="515023" y="1890009"/>
            <a:ext cx="3186714" cy="34090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50B16-7C79-79A3-ED7E-B3AFBD53E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74" y="2311423"/>
            <a:ext cx="3864790" cy="298505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CA18117C-4C39-CA1D-48A7-60754D9E1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/>
          <a:stretch/>
        </p:blipFill>
        <p:spPr bwMode="auto">
          <a:xfrm>
            <a:off x="8507198" y="907055"/>
            <a:ext cx="2750025" cy="441769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148DB23-7308-A78B-C1BA-D04F82B9DAB2}"/>
              </a:ext>
            </a:extLst>
          </p:cNvPr>
          <p:cNvSpPr txBox="1"/>
          <p:nvPr/>
        </p:nvSpPr>
        <p:spPr>
          <a:xfrm>
            <a:off x="803605" y="5681506"/>
            <a:ext cx="722590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Yes! </a:t>
            </a:r>
            <a:endParaRPr lang="en-US" dirty="0"/>
          </a:p>
          <a:p>
            <a:r>
              <a:rPr lang="en-US" sz="2400" dirty="0"/>
              <a:t>There’s a totem pole at Beaver Lake Park. </a:t>
            </a:r>
          </a:p>
        </p:txBody>
      </p:sp>
    </p:spTree>
    <p:extLst>
      <p:ext uri="{BB962C8B-B14F-4D97-AF65-F5344CB8AC3E}">
        <p14:creationId xmlns:p14="http://schemas.microsoft.com/office/powerpoint/2010/main" val="16581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6E56C5-F530-B205-FCAE-4E20B4521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369018"/>
            <a:ext cx="674384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History &amp; Facts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D562D07-01C0-EC81-CCD0-1E90CF2DDC1B}"/>
              </a:ext>
            </a:extLst>
          </p:cNvPr>
          <p:cNvSpPr>
            <a:spLocks noGrp="1"/>
          </p:cNvSpPr>
          <p:nvPr/>
        </p:nvSpPr>
        <p:spPr>
          <a:xfrm>
            <a:off x="424320" y="1779822"/>
            <a:ext cx="6260370" cy="5080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/>
              <a:t>Totem poles were carved as early as the 1700s, but were much smaller than what we are use to seeing today</a:t>
            </a:r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1500"/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/>
              <a:t>Totem poles were and still are made by native tribes living along the Pacific Ocean in the northwest corner of the United States, British Columbia in Canada--and some tribes of southern Alaska.</a:t>
            </a:r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1500"/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/>
              <a:t>Totem poles are carved from large tree trunks, -- mostly Western Red Cedar.  Few examples of poles carved before 1900 survived.</a:t>
            </a:r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1500"/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/>
              <a:t>Each animal on a totem pole has a specific meaning as varied as the cultures that make them. They may recount familiar legends, clan lineages, or notable events. Some poles celebrate cultural beliefs while others are mostly artistic.</a:t>
            </a:r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1500"/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1500"/>
              <a:t>Figures depicted on totem poles are very stylized.</a:t>
            </a:r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1500"/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1500"/>
          </a:p>
          <a:p>
            <a:pPr marL="0" indent="-182880" defTabSz="914400">
              <a:lnSpc>
                <a:spcPct val="9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1500"/>
          </a:p>
        </p:txBody>
      </p:sp>
      <p:pic>
        <p:nvPicPr>
          <p:cNvPr id="10" name="Picture 9" descr="A map of the northwest coast&#10;&#10;Description automatically generated">
            <a:extLst>
              <a:ext uri="{FF2B5EF4-FFF2-40B4-BE49-F238E27FC236}">
                <a16:creationId xmlns:a16="http://schemas.microsoft.com/office/drawing/2014/main" id="{61A08D04-42F6-A5D3-B9FB-6F5F744F47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3" r="1" b="1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696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363C3DA-5063-4048-965B-F5FDB35CC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E79ECB-20D1-486E-B39D-0F98D69BE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F1DBD8-7930-4EF6-AF8F-F6A67430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281E7-DC2A-4804-8D11-A1B5F15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102" y="1432223"/>
            <a:ext cx="2818417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Native NW Coastal Shapes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9044D3-8725-4D57-BD64-A96E7C271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CC089B-F750-4C12-822F-DF53F4DD3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DC7132-9021-4F21-AE5A-9B9B90C98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0D011B8-BF69-4B6B-B3D2-F1BA77108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Content Placeholder 5" descr="A different types of shapes&#10;&#10;Description automatically generated">
            <a:extLst>
              <a:ext uri="{FF2B5EF4-FFF2-40B4-BE49-F238E27FC236}">
                <a16:creationId xmlns:a16="http://schemas.microsoft.com/office/drawing/2014/main" id="{568DFF4B-2671-59E0-E7C3-F76C71A66D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/>
          <a:srcRect r="3867" b="-2"/>
          <a:stretch/>
        </p:blipFill>
        <p:spPr>
          <a:xfrm>
            <a:off x="920833" y="1328839"/>
            <a:ext cx="6647395" cy="41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C0DCE3-8753-43BB-86D2-6452D91E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BC7A6-65CA-4655-8641-7BDE9699B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55CF4-45A8-4971-A14E-D6DE02B4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1F62D5-850C-4310-A813-747E46433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D4B505-4A68-456B-9AFD-344192BE9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F9A339-5395-403B-B163-DFDDD9E0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B6BA3-E3F2-4EF6-8DB5-B93845E46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1DA3C0-5889-4E33-8B4D-268359709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241" y="653241"/>
            <a:ext cx="514807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F739B5-309A-4ADB-9473-5F734D984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281E7-DC2A-4804-8D11-A1B5F15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220" y="1054100"/>
            <a:ext cx="4615180" cy="37360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Basic Form Line Shapes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170E03-C63E-4BB7-ABDF-10F34F40B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241" y="5756954"/>
            <a:ext cx="514807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66CF5B-6743-4FEE-A9E1-9CB9EDF68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D8E135-56A6-4A95-8B1D-5DCDF22EF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64D5DC5-BB59-498D-9448-0720DE06D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16B4A06-4534-4846-85B8-87284F2F1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00" y="1273242"/>
            <a:ext cx="2563856" cy="3944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D007A1-3185-4564-AB38-058E51A55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275" y="1326195"/>
            <a:ext cx="2568608" cy="38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0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281E7-DC2A-4804-8D11-A1B5F15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/>
              <a:t>How shapes show up in art...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3" name="Picture 2" descr="Land Acknowledgement">
            <a:extLst>
              <a:ext uri="{FF2B5EF4-FFF2-40B4-BE49-F238E27FC236}">
                <a16:creationId xmlns:a16="http://schemas.microsoft.com/office/drawing/2014/main" id="{C22EDCA7-5B86-4444-94ED-91CB9680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05" y="784980"/>
            <a:ext cx="4715333" cy="31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D4D7F7C-85C2-478F-952A-1D7F3728600A}"/>
              </a:ext>
            </a:extLst>
          </p:cNvPr>
          <p:cNvCxnSpPr>
            <a:cxnSpLocks/>
          </p:cNvCxnSpPr>
          <p:nvPr/>
        </p:nvCxnSpPr>
        <p:spPr>
          <a:xfrm flipH="1">
            <a:off x="4046547" y="724597"/>
            <a:ext cx="1435708" cy="439131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3C1A3E-7AE0-4A09-AB6A-8A11BA390E05}"/>
              </a:ext>
            </a:extLst>
          </p:cNvPr>
          <p:cNvCxnSpPr>
            <a:cxnSpLocks/>
          </p:cNvCxnSpPr>
          <p:nvPr/>
        </p:nvCxnSpPr>
        <p:spPr>
          <a:xfrm>
            <a:off x="5567034" y="729884"/>
            <a:ext cx="1441277" cy="1127896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A9F7A3-3A56-415C-8C6C-0A4AA8723C29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336619" y="2046592"/>
            <a:ext cx="1137706" cy="38247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28935A-78AF-46D7-849E-BEA3AE194C73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6566914" y="2046592"/>
            <a:ext cx="1907411" cy="30203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3">
            <a:extLst>
              <a:ext uri="{FF2B5EF4-FFF2-40B4-BE49-F238E27FC236}">
                <a16:creationId xmlns:a16="http://schemas.microsoft.com/office/drawing/2014/main" id="{5ED24F76-C3D8-44E9-9F78-81C4C5164743}"/>
              </a:ext>
            </a:extLst>
          </p:cNvPr>
          <p:cNvSpPr txBox="1"/>
          <p:nvPr/>
        </p:nvSpPr>
        <p:spPr>
          <a:xfrm>
            <a:off x="3422862" y="2793363"/>
            <a:ext cx="698804" cy="2723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94360"/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Ovoid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D1F38B-ED17-4613-8CCE-766A1525DB88}"/>
              </a:ext>
            </a:extLst>
          </p:cNvPr>
          <p:cNvCxnSpPr>
            <a:cxnSpLocks/>
          </p:cNvCxnSpPr>
          <p:nvPr/>
        </p:nvCxnSpPr>
        <p:spPr>
          <a:xfrm flipV="1">
            <a:off x="3755812" y="1782934"/>
            <a:ext cx="910308" cy="101043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BBA3AA-D3A4-4697-90E7-F2FCB327B02B}"/>
              </a:ext>
            </a:extLst>
          </p:cNvPr>
          <p:cNvCxnSpPr>
            <a:cxnSpLocks/>
          </p:cNvCxnSpPr>
          <p:nvPr/>
        </p:nvCxnSpPr>
        <p:spPr>
          <a:xfrm flipV="1">
            <a:off x="3746201" y="2631668"/>
            <a:ext cx="1010769" cy="16216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9D73CA-F03E-46EF-848C-FC29A57441AB}"/>
              </a:ext>
            </a:extLst>
          </p:cNvPr>
          <p:cNvCxnSpPr>
            <a:cxnSpLocks/>
          </p:cNvCxnSpPr>
          <p:nvPr/>
        </p:nvCxnSpPr>
        <p:spPr>
          <a:xfrm flipH="1">
            <a:off x="4901397" y="650414"/>
            <a:ext cx="594657" cy="648434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5">
            <a:extLst>
              <a:ext uri="{FF2B5EF4-FFF2-40B4-BE49-F238E27FC236}">
                <a16:creationId xmlns:a16="http://schemas.microsoft.com/office/drawing/2014/main" id="{0DDA5A00-FDD6-4972-8D6B-AA1F179D05D3}"/>
              </a:ext>
            </a:extLst>
          </p:cNvPr>
          <p:cNvSpPr txBox="1"/>
          <p:nvPr/>
        </p:nvSpPr>
        <p:spPr>
          <a:xfrm>
            <a:off x="3746201" y="3190542"/>
            <a:ext cx="698804" cy="2723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94360"/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Form</a:t>
            </a:r>
            <a:endParaRPr lang="en-US"/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2B99BD43-5A27-4FE5-96F0-9AEDBAA23AD5}"/>
              </a:ext>
            </a:extLst>
          </p:cNvPr>
          <p:cNvSpPr txBox="1"/>
          <p:nvPr/>
        </p:nvSpPr>
        <p:spPr>
          <a:xfrm>
            <a:off x="4756970" y="3442840"/>
            <a:ext cx="698804" cy="2723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94360"/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 Form</a:t>
            </a: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320954-58A7-43FC-BD3E-A1FBF06E48FC}"/>
              </a:ext>
            </a:extLst>
          </p:cNvPr>
          <p:cNvCxnSpPr>
            <a:cxnSpLocks/>
          </p:cNvCxnSpPr>
          <p:nvPr/>
        </p:nvCxnSpPr>
        <p:spPr>
          <a:xfrm flipV="1">
            <a:off x="4445005" y="2172428"/>
            <a:ext cx="796612" cy="1018114"/>
          </a:xfrm>
          <a:prstGeom prst="straightConnector1">
            <a:avLst/>
          </a:prstGeom>
          <a:ln w="5715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6A07D3-58EE-481B-A1FD-36BE86F35495}"/>
              </a:ext>
            </a:extLst>
          </p:cNvPr>
          <p:cNvCxnSpPr>
            <a:cxnSpLocks/>
          </p:cNvCxnSpPr>
          <p:nvPr/>
        </p:nvCxnSpPr>
        <p:spPr>
          <a:xfrm flipV="1">
            <a:off x="5407416" y="3035211"/>
            <a:ext cx="1055021" cy="416401"/>
          </a:xfrm>
          <a:prstGeom prst="straightConnector1">
            <a:avLst/>
          </a:prstGeom>
          <a:ln w="57150">
            <a:solidFill>
              <a:srgbClr val="FF9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1B2D38-2F9F-4373-9F2A-74A43059B853}"/>
              </a:ext>
            </a:extLst>
          </p:cNvPr>
          <p:cNvCxnSpPr>
            <a:cxnSpLocks/>
            <a:stCxn id="38" idx="2"/>
          </p:cNvCxnSpPr>
          <p:nvPr/>
        </p:nvCxnSpPr>
        <p:spPr>
          <a:xfrm flipH="1">
            <a:off x="7604693" y="1932627"/>
            <a:ext cx="535909" cy="469195"/>
          </a:xfrm>
          <a:prstGeom prst="straightConnector1">
            <a:avLst/>
          </a:prstGeom>
          <a:ln w="57150">
            <a:solidFill>
              <a:srgbClr val="66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6">
            <a:extLst>
              <a:ext uri="{FF2B5EF4-FFF2-40B4-BE49-F238E27FC236}">
                <a16:creationId xmlns:a16="http://schemas.microsoft.com/office/drawing/2014/main" id="{2A131C0E-B7A9-454F-BF5E-A561819F6757}"/>
              </a:ext>
            </a:extLst>
          </p:cNvPr>
          <p:cNvSpPr txBox="1"/>
          <p:nvPr/>
        </p:nvSpPr>
        <p:spPr>
          <a:xfrm>
            <a:off x="7787911" y="3532978"/>
            <a:ext cx="1047782" cy="2723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94360"/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Crescent</a:t>
            </a:r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7328CA-32B4-496A-8310-9FD403B0BBD4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7872648" y="2768414"/>
            <a:ext cx="252421" cy="709463"/>
          </a:xfrm>
          <a:prstGeom prst="straightConnector1">
            <a:avLst/>
          </a:prstGeom>
          <a:ln w="571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1">
            <a:extLst>
              <a:ext uri="{FF2B5EF4-FFF2-40B4-BE49-F238E27FC236}">
                <a16:creationId xmlns:a16="http://schemas.microsoft.com/office/drawing/2014/main" id="{5AA069D6-FE44-4CED-BBDF-E440F18EDA7E}"/>
              </a:ext>
            </a:extLst>
          </p:cNvPr>
          <p:cNvSpPr txBox="1"/>
          <p:nvPr/>
        </p:nvSpPr>
        <p:spPr>
          <a:xfrm>
            <a:off x="5156397" y="633637"/>
            <a:ext cx="698804" cy="2723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94360"/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Circle</a:t>
            </a:r>
            <a:endParaRPr lang="en-US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8EEF15C0-1583-4870-A688-8415BE7796E0}"/>
              </a:ext>
            </a:extLst>
          </p:cNvPr>
          <p:cNvSpPr txBox="1"/>
          <p:nvPr/>
        </p:nvSpPr>
        <p:spPr>
          <a:xfrm>
            <a:off x="7405290" y="757423"/>
            <a:ext cx="698804" cy="2723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94360"/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Split U</a:t>
            </a:r>
            <a:endParaRPr lang="en-US"/>
          </a:p>
        </p:txBody>
      </p:sp>
      <p:sp>
        <p:nvSpPr>
          <p:cNvPr id="17" name="TextBox 37">
            <a:extLst>
              <a:ext uri="{FF2B5EF4-FFF2-40B4-BE49-F238E27FC236}">
                <a16:creationId xmlns:a16="http://schemas.microsoft.com/office/drawing/2014/main" id="{3258CDB9-2E2C-46DA-8837-1D067449CC3D}"/>
              </a:ext>
            </a:extLst>
          </p:cNvPr>
          <p:cNvSpPr txBox="1"/>
          <p:nvPr/>
        </p:nvSpPr>
        <p:spPr>
          <a:xfrm>
            <a:off x="7785638" y="1774210"/>
            <a:ext cx="1377373" cy="2723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94360"/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7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81E7-DC2A-4804-8D11-A1B5F15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194651"/>
          </a:xfrm>
        </p:spPr>
        <p:txBody>
          <a:bodyPr/>
          <a:lstStyle/>
          <a:p>
            <a:r>
              <a:rPr lang="en-US" dirty="0"/>
              <a:t>NW Coastal Colors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85AB0B7-D0D5-F406-CCB2-83A30EF49AA8}"/>
              </a:ext>
            </a:extLst>
          </p:cNvPr>
          <p:cNvSpPr>
            <a:spLocks noGrp="1"/>
          </p:cNvSpPr>
          <p:nvPr/>
        </p:nvSpPr>
        <p:spPr>
          <a:xfrm>
            <a:off x="1002960" y="1635496"/>
            <a:ext cx="3211130" cy="474649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Color dyes were made from natural elements ground up materials into a powder and mixed with a binding agent such as salmon eggs. </a:t>
            </a:r>
            <a:br>
              <a:rPr lang="en-US" sz="2000" dirty="0">
                <a:cs typeface="Calibri"/>
              </a:rPr>
            </a:br>
            <a:br>
              <a:rPr lang="en-US" sz="2000" dirty="0">
                <a:cs typeface="Calibri"/>
              </a:rPr>
            </a:br>
            <a:r>
              <a:rPr lang="en-US" sz="2000" dirty="0">
                <a:solidFill>
                  <a:schemeClr val="bg1"/>
                </a:solidFill>
                <a:cs typeface="Calibri"/>
              </a:rPr>
              <a:t>Colors were used to help tell a story. What colors would you pick for your story?</a:t>
            </a:r>
            <a:br>
              <a:rPr lang="en-US" sz="2000" dirty="0"/>
            </a:b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E726FA0F-8693-40E7-9843-491CCE155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231134"/>
              </p:ext>
            </p:extLst>
          </p:nvPr>
        </p:nvGraphicFramePr>
        <p:xfrm>
          <a:off x="4420411" y="1499349"/>
          <a:ext cx="5433811" cy="5038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111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281E7-DC2A-4804-8D11-A1B5F15E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Totem Animal Meanings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443FF-6C76-4F0F-885D-137740A8C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r>
              <a:rPr lang="en-US" b="0" i="0">
                <a:effectLst/>
                <a:latin typeface="Georgia" panose="02040502050405020303" pitchFamily="18" charset="0"/>
              </a:rPr>
              <a:t>OTTER                       	Trusting, inquisitive and bright – loyal friendship</a:t>
            </a:r>
          </a:p>
          <a:p>
            <a:r>
              <a:rPr lang="en-US" b="0" i="0">
                <a:effectLst/>
                <a:latin typeface="Georgia" panose="02040502050405020303" pitchFamily="18" charset="0"/>
              </a:rPr>
              <a:t>OWL                          	Wisdom</a:t>
            </a:r>
          </a:p>
          <a:p>
            <a:r>
              <a:rPr lang="en-US" b="0" i="0">
                <a:effectLst/>
                <a:latin typeface="Georgia" panose="02040502050405020303" pitchFamily="18" charset="0"/>
              </a:rPr>
              <a:t>RAVEN                     	Creation &amp; knowledge – bringer of the light, catalyst of change.</a:t>
            </a:r>
          </a:p>
          <a:p>
            <a:r>
              <a:rPr lang="en-US" b="0" i="0">
                <a:effectLst/>
                <a:latin typeface="Georgia" panose="02040502050405020303" pitchFamily="18" charset="0"/>
              </a:rPr>
              <a:t>SALMON                  	Dependability and renewal – a provider</a:t>
            </a:r>
          </a:p>
          <a:p>
            <a:r>
              <a:rPr lang="en-US" b="0" i="0">
                <a:effectLst/>
                <a:latin typeface="Georgia" panose="02040502050405020303" pitchFamily="18" charset="0"/>
              </a:rPr>
              <a:t>KILLER WHALE      	Traveler &amp; guardian – symbol of good</a:t>
            </a:r>
          </a:p>
          <a:p>
            <a:r>
              <a:rPr lang="en-US" b="0" i="0">
                <a:effectLst/>
                <a:latin typeface="Georgia" panose="02040502050405020303" pitchFamily="18" charset="0"/>
              </a:rPr>
              <a:t>BEAVER                     	Creative, artistic and determined, industrious</a:t>
            </a:r>
          </a:p>
          <a:p>
            <a:r>
              <a:rPr lang="en-US" b="0" i="0">
                <a:effectLst/>
                <a:latin typeface="Georgia" panose="02040502050405020303" pitchFamily="18" charset="0"/>
              </a:rPr>
              <a:t>BEAR                           	Strength, learned humility, teaching</a:t>
            </a:r>
          </a:p>
          <a:p>
            <a:r>
              <a:rPr lang="en-US" b="0" i="0">
                <a:effectLst/>
                <a:latin typeface="Georgia" panose="02040502050405020303" pitchFamily="18" charset="0"/>
              </a:rPr>
              <a:t>WOLF		Intelligent &amp; Leadership – Strong sense of family</a:t>
            </a:r>
          </a:p>
          <a:p>
            <a:r>
              <a:rPr lang="en-US">
                <a:latin typeface="Georgia" panose="02040502050405020303" pitchFamily="18" charset="0"/>
              </a:rPr>
              <a:t>EAGLE 		Great Strength, Leadership and Prestige</a:t>
            </a:r>
            <a:endParaRPr lang="en-US" b="0" i="0">
              <a:effectLst/>
              <a:latin typeface="Georgia" panose="02040502050405020303" pitchFamily="18" charset="0"/>
            </a:endParaRPr>
          </a:p>
          <a:p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475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12690</TotalTime>
  <Words>114</Words>
  <Application>Microsoft Office PowerPoint</Application>
  <PresentationFormat>Widescreen</PresentationFormat>
  <Paragraphs>23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Wood Type</vt:lpstr>
      <vt:lpstr>NW Native Totem Animals </vt:lpstr>
      <vt:lpstr>What do you know about Totem Poles?</vt:lpstr>
      <vt:lpstr>Totem Poles in Sammamish?</vt:lpstr>
      <vt:lpstr>History &amp; Facts</vt:lpstr>
      <vt:lpstr>Native NW Coastal Shapes</vt:lpstr>
      <vt:lpstr>Basic Form Line Shapes</vt:lpstr>
      <vt:lpstr>How shapes show up in art...</vt:lpstr>
      <vt:lpstr>NW Coastal Colors</vt:lpstr>
      <vt:lpstr>Totem Animal Meanings</vt:lpstr>
      <vt:lpstr>NW Coastal Colors</vt:lpstr>
      <vt:lpstr>PowerPoint Presentation</vt:lpstr>
      <vt:lpstr>Eagle</vt:lpstr>
      <vt:lpstr>Otter</vt:lpstr>
      <vt:lpstr>Bear</vt:lpstr>
      <vt:lpstr>Orca Whale</vt:lpstr>
      <vt:lpstr>Owl</vt:lpstr>
      <vt:lpstr>Owl 2</vt:lpstr>
      <vt:lpstr>Salmon</vt:lpstr>
      <vt:lpstr>Wolf</vt:lpstr>
      <vt:lpstr>Bear</vt:lpstr>
      <vt:lpstr>Examples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 Native Totem Animals </dc:title>
  <dc:creator>Joanne Bottenberg</dc:creator>
  <cp:lastModifiedBy>Joanne Bottenberg</cp:lastModifiedBy>
  <cp:revision>243</cp:revision>
  <dcterms:created xsi:type="dcterms:W3CDTF">2021-09-26T23:03:03Z</dcterms:created>
  <dcterms:modified xsi:type="dcterms:W3CDTF">2024-02-07T08:26:22Z</dcterms:modified>
</cp:coreProperties>
</file>