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erriweather"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3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99875"/>
            <a:ext cx="8520600" cy="3280200"/>
          </a:xfrm>
          <a:prstGeom prst="rect">
            <a:avLst/>
          </a:prstGeom>
        </p:spPr>
        <p:txBody>
          <a:bodyPr wrap="square" lIns="91425" tIns="91425" rIns="91425" bIns="91425" anchor="b" anchorCtr="0">
            <a:noAutofit/>
          </a:bodyPr>
          <a:lstStyle/>
          <a:p>
            <a:pPr lvl="0">
              <a:spcBef>
                <a:spcPts val="0"/>
              </a:spcBef>
              <a:buNone/>
            </a:pPr>
            <a:r>
              <a:rPr lang="en" sz="4400">
                <a:solidFill>
                  <a:srgbClr val="00FF00"/>
                </a:solidFill>
                <a:latin typeface="Calibri"/>
                <a:ea typeface="Calibri"/>
                <a:cs typeface="Calibri"/>
                <a:sym typeface="Calibri"/>
              </a:rPr>
              <a:t>Vincent Van Gogh Landscape Paintings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0" y="0"/>
            <a:ext cx="9144000" cy="5143500"/>
          </a:xfrm>
          <a:prstGeom prst="rect">
            <a:avLst/>
          </a:prstGeom>
        </p:spPr>
        <p:txBody>
          <a:bodyPr wrap="square" lIns="91425" tIns="91425" rIns="91425" bIns="91425" anchor="t" anchorCtr="0">
            <a:noAutofit/>
          </a:bodyPr>
          <a:lstStyle/>
          <a:p>
            <a:pPr marL="457200" lvl="0" indent="-342900" rtl="0">
              <a:spcBef>
                <a:spcPts val="0"/>
              </a:spcBef>
              <a:buClr>
                <a:srgbClr val="000000"/>
              </a:buClr>
              <a:buAutoNum type="arabicPeriod"/>
            </a:pPr>
            <a:r>
              <a:rPr lang="en">
                <a:solidFill>
                  <a:schemeClr val="dk1"/>
                </a:solidFill>
              </a:rPr>
              <a:t>Write your name and date on the back of the paper</a:t>
            </a:r>
          </a:p>
          <a:p>
            <a:pPr lvl="0" rtl="0">
              <a:spcBef>
                <a:spcPts val="0"/>
              </a:spcBef>
              <a:buNone/>
            </a:pPr>
            <a:r>
              <a:rPr lang="en">
                <a:solidFill>
                  <a:srgbClr val="000000"/>
                </a:solidFill>
              </a:rPr>
              <a:t>2.</a:t>
            </a:r>
            <a:r>
              <a:rPr lang="en"/>
              <a:t>	</a:t>
            </a:r>
            <a:r>
              <a:rPr lang="en">
                <a:solidFill>
                  <a:srgbClr val="000000"/>
                </a:solidFill>
              </a:rPr>
              <a:t>With light pencil strokes draw your scene</a:t>
            </a:r>
          </a:p>
          <a:p>
            <a:pPr marL="914400" lvl="1" indent="-317500" rtl="0">
              <a:spcBef>
                <a:spcPts val="0"/>
              </a:spcBef>
              <a:buClr>
                <a:srgbClr val="000000"/>
              </a:buClr>
              <a:buAutoNum type="alphaLcPeriod"/>
            </a:pPr>
            <a:r>
              <a:rPr lang="en">
                <a:solidFill>
                  <a:srgbClr val="000000"/>
                </a:solidFill>
              </a:rPr>
              <a:t>Only Hills, Trees, and Sun </a:t>
            </a: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endParaRPr>
              <a:solidFill>
                <a:srgbClr val="000000"/>
              </a:solidFill>
            </a:endParaRPr>
          </a:p>
          <a:p>
            <a:pPr lvl="0" rtl="0">
              <a:spcBef>
                <a:spcPts val="0"/>
              </a:spcBef>
              <a:buNone/>
            </a:pPr>
            <a:r>
              <a:rPr lang="en">
                <a:solidFill>
                  <a:srgbClr val="000000"/>
                </a:solidFill>
              </a:rPr>
              <a:t>3. 	To draw a tree remember the bottom MUST be bigger than the extensions (branches). They also get smaller the farther away from the base of the tree they go. </a:t>
            </a: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descr="IMG_4546.JPG"/>
          <p:cNvPicPr preferRelativeResize="0"/>
          <p:nvPr/>
        </p:nvPicPr>
        <p:blipFill>
          <a:blip r:embed="rId3">
            <a:alphaModFix/>
          </a:blip>
          <a:stretch>
            <a:fillRect/>
          </a:stretch>
        </p:blipFill>
        <p:spPr>
          <a:xfrm rot="-5400000">
            <a:off x="2012275" y="-2002148"/>
            <a:ext cx="5159973" cy="9164273"/>
          </a:xfrm>
          <a:prstGeom prst="rect">
            <a:avLst/>
          </a:prstGeom>
          <a:noFill/>
          <a:ln>
            <a:noFill/>
          </a:ln>
        </p:spPr>
      </p:pic>
      <p:sp>
        <p:nvSpPr>
          <p:cNvPr id="107" name="Shape 107"/>
          <p:cNvSpPr txBox="1">
            <a:spLocks noGrp="1"/>
          </p:cNvSpPr>
          <p:nvPr>
            <p:ph type="body" idx="1"/>
          </p:nvPr>
        </p:nvSpPr>
        <p:spPr>
          <a:xfrm>
            <a:off x="78550" y="4044850"/>
            <a:ext cx="8520600" cy="1020600"/>
          </a:xfrm>
          <a:prstGeom prst="rect">
            <a:avLst/>
          </a:prstGeom>
        </p:spPr>
        <p:txBody>
          <a:bodyPr wrap="square" lIns="91425" tIns="91425" rIns="91425" bIns="91425" anchor="t" anchorCtr="0">
            <a:noAutofit/>
          </a:bodyPr>
          <a:lstStyle/>
          <a:p>
            <a:pPr marL="457200" lvl="0" indent="-342900" rtl="0">
              <a:spcBef>
                <a:spcPts val="0"/>
              </a:spcBef>
              <a:buClr>
                <a:schemeClr val="dk1"/>
              </a:buClr>
              <a:buAutoNum type="arabicPeriod"/>
            </a:pPr>
            <a:r>
              <a:rPr lang="en">
                <a:solidFill>
                  <a:schemeClr val="dk1"/>
                </a:solidFill>
              </a:rPr>
              <a:t>4.	When you have your outline the way you want it use oil pastels to trace your lines </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311700" y="4019700"/>
            <a:ext cx="8520600" cy="1123800"/>
          </a:xfrm>
          <a:prstGeom prst="rect">
            <a:avLst/>
          </a:prstGeom>
        </p:spPr>
        <p:txBody>
          <a:bodyPr wrap="square" lIns="91425" tIns="91425" rIns="91425" bIns="91425" anchor="t" anchorCtr="0">
            <a:noAutofit/>
          </a:bodyPr>
          <a:lstStyle/>
          <a:p>
            <a:pPr marL="0" lvl="0" indent="0" rtl="0">
              <a:spcBef>
                <a:spcPts val="0"/>
              </a:spcBef>
              <a:buNone/>
            </a:pPr>
            <a:r>
              <a:rPr lang="en">
                <a:solidFill>
                  <a:srgbClr val="000000"/>
                </a:solidFill>
              </a:rPr>
              <a:t>5.	For the trees, you want to start thinking about what colors you want to see in the background. </a:t>
            </a:r>
          </a:p>
        </p:txBody>
      </p:sp>
      <p:pic>
        <p:nvPicPr>
          <p:cNvPr id="113" name="Shape 113" descr="IMG_4547.JPG"/>
          <p:cNvPicPr preferRelativeResize="0"/>
          <p:nvPr/>
        </p:nvPicPr>
        <p:blipFill>
          <a:blip r:embed="rId3">
            <a:alphaModFix/>
          </a:blip>
          <a:stretch>
            <a:fillRect/>
          </a:stretch>
        </p:blipFill>
        <p:spPr>
          <a:xfrm rot="-5400000">
            <a:off x="576206" y="-579468"/>
            <a:ext cx="3416287" cy="4555049"/>
          </a:xfrm>
          <a:prstGeom prst="rect">
            <a:avLst/>
          </a:prstGeom>
          <a:noFill/>
          <a:ln>
            <a:noFill/>
          </a:ln>
        </p:spPr>
      </p:pic>
      <p:pic>
        <p:nvPicPr>
          <p:cNvPr id="114" name="Shape 114" descr="IMG_4548.JPG"/>
          <p:cNvPicPr preferRelativeResize="0"/>
          <p:nvPr/>
        </p:nvPicPr>
        <p:blipFill>
          <a:blip r:embed="rId4">
            <a:alphaModFix/>
          </a:blip>
          <a:stretch>
            <a:fillRect/>
          </a:stretch>
        </p:blipFill>
        <p:spPr>
          <a:xfrm rot="-5400000">
            <a:off x="5143499" y="-571500"/>
            <a:ext cx="3429001" cy="4572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126650" y="3619075"/>
            <a:ext cx="8520600" cy="11307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6.	When you add the second layer you can see how the trees take on a new depth </a:t>
            </a:r>
          </a:p>
        </p:txBody>
      </p:sp>
      <p:pic>
        <p:nvPicPr>
          <p:cNvPr id="120" name="Shape 120" descr="IMG_4549.JPG"/>
          <p:cNvPicPr preferRelativeResize="0"/>
          <p:nvPr/>
        </p:nvPicPr>
        <p:blipFill>
          <a:blip r:embed="rId3">
            <a:alphaModFix/>
          </a:blip>
          <a:stretch>
            <a:fillRect/>
          </a:stretch>
        </p:blipFill>
        <p:spPr>
          <a:xfrm rot="-5400000">
            <a:off x="414275" y="-414275"/>
            <a:ext cx="2485705" cy="3314273"/>
          </a:xfrm>
          <a:prstGeom prst="rect">
            <a:avLst/>
          </a:prstGeom>
          <a:noFill/>
          <a:ln>
            <a:noFill/>
          </a:ln>
        </p:spPr>
      </p:pic>
      <p:pic>
        <p:nvPicPr>
          <p:cNvPr id="121" name="Shape 121" descr="IMG_4550.JPG"/>
          <p:cNvPicPr preferRelativeResize="0"/>
          <p:nvPr/>
        </p:nvPicPr>
        <p:blipFill rotWithShape="1">
          <a:blip r:embed="rId4">
            <a:alphaModFix/>
          </a:blip>
          <a:srcRect r="1127" b="1874"/>
          <a:stretch/>
        </p:blipFill>
        <p:spPr>
          <a:xfrm rot="-5400000">
            <a:off x="3158076" y="458975"/>
            <a:ext cx="2457750" cy="3252301"/>
          </a:xfrm>
          <a:prstGeom prst="rect">
            <a:avLst/>
          </a:prstGeom>
          <a:noFill/>
          <a:ln>
            <a:noFill/>
          </a:ln>
        </p:spPr>
      </p:pic>
      <p:pic>
        <p:nvPicPr>
          <p:cNvPr id="122" name="Shape 122" descr="IMG_4551.JPG"/>
          <p:cNvPicPr preferRelativeResize="0"/>
          <p:nvPr/>
        </p:nvPicPr>
        <p:blipFill>
          <a:blip r:embed="rId5">
            <a:alphaModFix/>
          </a:blip>
          <a:stretch>
            <a:fillRect/>
          </a:stretch>
        </p:blipFill>
        <p:spPr>
          <a:xfrm rot="5400000">
            <a:off x="6244010" y="-414275"/>
            <a:ext cx="2485705" cy="3314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descr="IMG_4552.JPG"/>
          <p:cNvPicPr preferRelativeResize="0"/>
          <p:nvPr/>
        </p:nvPicPr>
        <p:blipFill>
          <a:blip r:embed="rId3">
            <a:alphaModFix/>
          </a:blip>
          <a:stretch>
            <a:fillRect/>
          </a:stretch>
        </p:blipFill>
        <p:spPr>
          <a:xfrm rot="5400000">
            <a:off x="2002149" y="-1986949"/>
            <a:ext cx="5139702" cy="9113600"/>
          </a:xfrm>
          <a:prstGeom prst="rect">
            <a:avLst/>
          </a:prstGeom>
          <a:noFill/>
          <a:ln>
            <a:noFill/>
          </a:ln>
        </p:spPr>
      </p:pic>
      <p:sp>
        <p:nvSpPr>
          <p:cNvPr id="128" name="Shape 128"/>
          <p:cNvSpPr txBox="1">
            <a:spLocks noGrp="1"/>
          </p:cNvSpPr>
          <p:nvPr>
            <p:ph type="body" idx="1"/>
          </p:nvPr>
        </p:nvSpPr>
        <p:spPr>
          <a:xfrm>
            <a:off x="261850" y="3403225"/>
            <a:ext cx="8520600" cy="20040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7.	When your trees are done add the dashes</a:t>
            </a:r>
          </a:p>
          <a:p>
            <a:pPr marL="914400" lvl="1" indent="-317500" rtl="0">
              <a:spcBef>
                <a:spcPts val="0"/>
              </a:spcBef>
              <a:buClr>
                <a:srgbClr val="000000"/>
              </a:buClr>
              <a:buAutoNum type="alphaLcPeriod"/>
            </a:pPr>
            <a:r>
              <a:rPr lang="en">
                <a:solidFill>
                  <a:srgbClr val="000000"/>
                </a:solidFill>
              </a:rPr>
              <a:t>Make sure they follow a pattern. Even if it’s a random pattern.</a:t>
            </a:r>
          </a:p>
          <a:p>
            <a:pPr marL="914400" lvl="1" indent="-317500" rtl="0">
              <a:spcBef>
                <a:spcPts val="0"/>
              </a:spcBef>
              <a:buClr>
                <a:srgbClr val="000000"/>
              </a:buClr>
              <a:buAutoNum type="alphaLcPeriod"/>
            </a:pPr>
            <a:r>
              <a:rPr lang="en">
                <a:solidFill>
                  <a:srgbClr val="000000"/>
                </a:solidFill>
              </a:rPr>
              <a:t>For the sun think about what you want it to say. Is it putting off lots of heat or is there a wind? Heat may look like straight line dashes and wind swirl dashes.</a:t>
            </a:r>
          </a:p>
          <a:p>
            <a:pPr lvl="0">
              <a:spcBef>
                <a:spcPts val="0"/>
              </a:spcBef>
              <a:buNone/>
            </a:pPr>
            <a:endParaRPr>
              <a:solidFill>
                <a:srgbClr val="00FFFF"/>
              </a:solidFill>
            </a:endParaRPr>
          </a:p>
          <a:p>
            <a:pPr lvl="0">
              <a:spcBef>
                <a:spcPts val="0"/>
              </a:spcBef>
              <a:buNone/>
            </a:pPr>
            <a:r>
              <a:rPr lang="en">
                <a:solidFill>
                  <a:srgbClr val="00FFFF"/>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descr="FullSizeRender.jpg"/>
          <p:cNvPicPr preferRelativeResize="0"/>
          <p:nvPr/>
        </p:nvPicPr>
        <p:blipFill>
          <a:blip r:embed="rId3">
            <a:alphaModFix/>
          </a:blip>
          <a:stretch>
            <a:fillRect/>
          </a:stretch>
        </p:blipFill>
        <p:spPr>
          <a:xfrm>
            <a:off x="0" y="0"/>
            <a:ext cx="9143997" cy="5143500"/>
          </a:xfrm>
          <a:prstGeom prst="rect">
            <a:avLst/>
          </a:prstGeom>
          <a:noFill/>
          <a:ln>
            <a:noFill/>
          </a:ln>
        </p:spPr>
      </p:pic>
      <p:sp>
        <p:nvSpPr>
          <p:cNvPr id="134" name="Shape 134"/>
          <p:cNvSpPr txBox="1">
            <a:spLocks noGrp="1"/>
          </p:cNvSpPr>
          <p:nvPr>
            <p:ph type="body" idx="1"/>
          </p:nvPr>
        </p:nvSpPr>
        <p:spPr>
          <a:xfrm>
            <a:off x="220450" y="4250675"/>
            <a:ext cx="8520600" cy="1130700"/>
          </a:xfrm>
          <a:prstGeom prst="rect">
            <a:avLst/>
          </a:prstGeom>
        </p:spPr>
        <p:txBody>
          <a:bodyPr wrap="square" lIns="91425" tIns="91425" rIns="91425" bIns="91425" anchor="t" anchorCtr="0">
            <a:noAutofit/>
          </a:bodyPr>
          <a:lstStyle/>
          <a:p>
            <a:pPr lvl="0" rtl="0">
              <a:spcBef>
                <a:spcPts val="0"/>
              </a:spcBef>
              <a:buNone/>
            </a:pPr>
            <a:r>
              <a:rPr lang="en">
                <a:solidFill>
                  <a:srgbClr val="00FF00"/>
                </a:solidFill>
              </a:rPr>
              <a:t>8.     I have added depth by adding more colors to the hills. This sun is giving off heat. 	</a:t>
            </a:r>
          </a:p>
          <a:p>
            <a:pPr lvl="0" rtl="0">
              <a:spcBef>
                <a:spcPts val="0"/>
              </a:spcBef>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descr="IMG_4440.JPG"/>
          <p:cNvPicPr preferRelativeResize="0"/>
          <p:nvPr/>
        </p:nvPicPr>
        <p:blipFill>
          <a:blip r:embed="rId3">
            <a:alphaModFix/>
          </a:blip>
          <a:stretch>
            <a:fillRect/>
          </a:stretch>
        </p:blipFill>
        <p:spPr>
          <a:xfrm rot="-5400000">
            <a:off x="1951464" y="-1951463"/>
            <a:ext cx="5241074" cy="9144003"/>
          </a:xfrm>
          <a:prstGeom prst="rect">
            <a:avLst/>
          </a:prstGeom>
          <a:noFill/>
          <a:ln>
            <a:noFill/>
          </a:ln>
        </p:spPr>
      </p:pic>
      <p:sp>
        <p:nvSpPr>
          <p:cNvPr id="140" name="Shape 140"/>
          <p:cNvSpPr txBox="1">
            <a:spLocks noGrp="1"/>
          </p:cNvSpPr>
          <p:nvPr>
            <p:ph type="body" idx="1"/>
          </p:nvPr>
        </p:nvSpPr>
        <p:spPr>
          <a:xfrm>
            <a:off x="311700" y="4065150"/>
            <a:ext cx="8520600" cy="1571400"/>
          </a:xfrm>
          <a:prstGeom prst="rect">
            <a:avLst/>
          </a:prstGeom>
        </p:spPr>
        <p:txBody>
          <a:bodyPr wrap="square" lIns="91425" tIns="91425" rIns="91425" bIns="91425" anchor="t" anchorCtr="0">
            <a:noAutofit/>
          </a:bodyPr>
          <a:lstStyle/>
          <a:p>
            <a:pPr lvl="0" rtl="0">
              <a:spcBef>
                <a:spcPts val="0"/>
              </a:spcBef>
              <a:buNone/>
            </a:pPr>
            <a:r>
              <a:rPr lang="en">
                <a:solidFill>
                  <a:srgbClr val="00FF00"/>
                </a:solidFill>
              </a:rPr>
              <a:t>9.	Add your watercolor. I chose to use the same color for my hills as I used for my oil pastels. You can see how the oil pastels resist the watercolor. You also may blend your watercolors in the sky. </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311700" y="4359100"/>
            <a:ext cx="8520600" cy="740100"/>
          </a:xfrm>
          <a:prstGeom prst="rect">
            <a:avLst/>
          </a:prstGeom>
        </p:spPr>
        <p:txBody>
          <a:bodyPr wrap="square" lIns="91425" tIns="91425" rIns="91425" bIns="91425" anchor="t" anchorCtr="0">
            <a:noAutofit/>
          </a:bodyPr>
          <a:lstStyle/>
          <a:p>
            <a:pPr lvl="0">
              <a:spcBef>
                <a:spcPts val="0"/>
              </a:spcBef>
              <a:buNone/>
            </a:pPr>
            <a:r>
              <a:rPr lang="en">
                <a:solidFill>
                  <a:srgbClr val="00FF00"/>
                </a:solidFill>
              </a:rPr>
              <a:t>10.	After you let your art dry you can add extra touches to add depth to your art! I went back and added more gold.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descr="landscape-with-wheat-sheaves-and-rising-moon-19.jpg"/>
          <p:cNvPicPr preferRelativeResize="0"/>
          <p:nvPr/>
        </p:nvPicPr>
        <p:blipFill>
          <a:blip r:embed="rId3">
            <a:alphaModFix amt="45000"/>
          </a:blip>
          <a:stretch>
            <a:fillRect/>
          </a:stretch>
        </p:blipFill>
        <p:spPr>
          <a:xfrm>
            <a:off x="0" y="0"/>
            <a:ext cx="9144000" cy="5143500"/>
          </a:xfrm>
          <a:prstGeom prst="rect">
            <a:avLst/>
          </a:prstGeom>
          <a:noFill/>
          <a:ln>
            <a:noFill/>
          </a:ln>
        </p:spPr>
      </p:pic>
      <p:sp>
        <p:nvSpPr>
          <p:cNvPr id="60" name="Shape 60"/>
          <p:cNvSpPr txBox="1">
            <a:spLocks noGrp="1"/>
          </p:cNvSpPr>
          <p:nvPr>
            <p:ph type="title"/>
          </p:nvPr>
        </p:nvSpPr>
        <p:spPr>
          <a:xfrm>
            <a:off x="311700" y="85850"/>
            <a:ext cx="8520600" cy="600900"/>
          </a:xfrm>
          <a:prstGeom prst="rect">
            <a:avLst/>
          </a:prstGeom>
        </p:spPr>
        <p:txBody>
          <a:bodyPr wrap="square" lIns="91425" tIns="91425" rIns="91425" bIns="91425" anchor="t" anchorCtr="0">
            <a:noAutofit/>
          </a:bodyPr>
          <a:lstStyle/>
          <a:p>
            <a:pPr lvl="0">
              <a:spcBef>
                <a:spcPts val="0"/>
              </a:spcBef>
              <a:buNone/>
            </a:pPr>
            <a:r>
              <a:rPr lang="en"/>
              <a:t>About Van Gogh</a:t>
            </a:r>
          </a:p>
        </p:txBody>
      </p:sp>
      <p:sp>
        <p:nvSpPr>
          <p:cNvPr id="61" name="Shape 61"/>
          <p:cNvSpPr txBox="1">
            <a:spLocks noGrp="1"/>
          </p:cNvSpPr>
          <p:nvPr>
            <p:ph type="body" idx="1"/>
          </p:nvPr>
        </p:nvSpPr>
        <p:spPr>
          <a:xfrm>
            <a:off x="311700" y="618375"/>
            <a:ext cx="8520600" cy="4257600"/>
          </a:xfrm>
          <a:prstGeom prst="rect">
            <a:avLst/>
          </a:prstGeom>
        </p:spPr>
        <p:txBody>
          <a:bodyPr wrap="square" lIns="91425" tIns="91425" rIns="91425" bIns="91425" anchor="t" anchorCtr="0">
            <a:noAutofit/>
          </a:bodyPr>
          <a:lstStyle/>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Vincent van Gogh was one of the great Dutch painters.  He lived from 1853 to 1890.</a:t>
            </a:r>
          </a:p>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He worked as an art dealer, then a minister, and finally became a full time artist at the age of 27.  He collected Japanese prints, and was inspired by the impressionist painters that were popular at the time.</a:t>
            </a:r>
          </a:p>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Throughout his life, he was close with his younger brother, Theo.  The letters between the brothers is what allows us to know so much about Vincent’s life.</a:t>
            </a:r>
          </a:p>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Van Gogh suffered from anxiety and mental illness.  He died in France, at the age of 37.  Theo died 6 months after his brother.</a:t>
            </a:r>
          </a:p>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Even though he painted for a short time van Gogh produced over 2100 art works.  He only sold one painting in his lifetime.  However, after his death, his paintings have sold for some of the largest sums in history. His painting The Starry Night (1869) has become one of the most celebrated art masterpieces of all time. </a:t>
            </a:r>
          </a:p>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Vincent van Gogh’s sister-in-law, Theo’s wife, worked hard to edit the letters that the brothers wrote to each other, she is also the one who organized an exhibition of Vincent’s art after his untimely death.</a:t>
            </a:r>
          </a:p>
          <a:p>
            <a:pPr lvl="0" rtl="0">
              <a:spcBef>
                <a:spcPts val="0"/>
              </a:spcBef>
              <a:spcAft>
                <a:spcPts val="1900"/>
              </a:spcAft>
              <a:buClr>
                <a:schemeClr val="dk1"/>
              </a:buClr>
              <a:buSzPct val="100000"/>
              <a:buFont typeface="Arial"/>
              <a:buNone/>
            </a:pPr>
            <a:r>
              <a:rPr lang="en" sz="1100">
                <a:solidFill>
                  <a:srgbClr val="1A1A1A"/>
                </a:solidFill>
                <a:latin typeface="Merriweather"/>
                <a:ea typeface="Merriweather"/>
                <a:cs typeface="Merriweather"/>
                <a:sym typeface="Merriweather"/>
              </a:rPr>
              <a:t>* Van Gogh pioneered the art movement that came to be known as Expressionism, and dramatically influenced the art of the 20th century, and specifically the Fauves (The Wild Beasts) and German Expressionism</a:t>
            </a:r>
            <a:r>
              <a:rPr lang="en" sz="1100">
                <a:solidFill>
                  <a:schemeClr val="dk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descr="van gogh landscapes.jpg"/>
          <p:cNvPicPr preferRelativeResize="0"/>
          <p:nvPr/>
        </p:nvPicPr>
        <p:blipFill rotWithShape="1">
          <a:blip r:embed="rId3">
            <a:alphaModFix amt="44000"/>
          </a:blip>
          <a:srcRect/>
          <a:stretch/>
        </p:blipFill>
        <p:spPr>
          <a:xfrm>
            <a:off x="0" y="2"/>
            <a:ext cx="9144000" cy="5143499"/>
          </a:xfrm>
          <a:prstGeom prst="rect">
            <a:avLst/>
          </a:prstGeom>
          <a:noFill/>
          <a:ln>
            <a:noFill/>
          </a:ln>
        </p:spPr>
      </p:pic>
      <p:sp>
        <p:nvSpPr>
          <p:cNvPr id="83" name="Shape 83"/>
          <p:cNvSpPr txBox="1">
            <a:spLocks noGrp="1"/>
          </p:cNvSpPr>
          <p:nvPr>
            <p:ph type="body" idx="1"/>
          </p:nvPr>
        </p:nvSpPr>
        <p:spPr>
          <a:xfrm>
            <a:off x="113075" y="1663950"/>
            <a:ext cx="8520600" cy="1815600"/>
          </a:xfrm>
          <a:prstGeom prst="rect">
            <a:avLst/>
          </a:prstGeom>
        </p:spPr>
        <p:txBody>
          <a:bodyPr wrap="square" lIns="91425" tIns="91425" rIns="91425" bIns="91425" anchor="t" anchorCtr="0">
            <a:noAutofit/>
          </a:bodyPr>
          <a:lstStyle/>
          <a:p>
            <a:pPr lvl="0" algn="ctr">
              <a:spcBef>
                <a:spcPts val="0"/>
              </a:spcBef>
              <a:buNone/>
            </a:pPr>
            <a:r>
              <a:rPr lang="en" sz="4800">
                <a:solidFill>
                  <a:srgbClr val="000000"/>
                </a:solidFill>
              </a:rPr>
              <a:t>Today we are going to create Van Gogh like 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Vocabulary</a:t>
            </a:r>
          </a:p>
          <a:p>
            <a:pPr lvl="0">
              <a:spcBef>
                <a:spcPts val="0"/>
              </a:spcBef>
              <a:buNone/>
            </a:pPr>
            <a:endParaRPr/>
          </a:p>
        </p:txBody>
      </p:sp>
      <p:sp>
        <p:nvSpPr>
          <p:cNvPr id="89" name="Shape 89"/>
          <p:cNvSpPr txBox="1">
            <a:spLocks noGrp="1"/>
          </p:cNvSpPr>
          <p:nvPr>
            <p:ph type="body" idx="1"/>
          </p:nvPr>
        </p:nvSpPr>
        <p:spPr>
          <a:xfrm>
            <a:off x="311700" y="1152475"/>
            <a:ext cx="8520600" cy="37437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Resist- Technique that uses several layers to </a:t>
            </a:r>
            <a:r>
              <a:rPr lang="en" b="1">
                <a:solidFill>
                  <a:srgbClr val="000000"/>
                </a:solidFill>
              </a:rPr>
              <a:t>expose</a:t>
            </a:r>
            <a:r>
              <a:rPr lang="en">
                <a:solidFill>
                  <a:srgbClr val="000000"/>
                </a:solidFill>
              </a:rPr>
              <a:t> or </a:t>
            </a:r>
            <a:r>
              <a:rPr lang="en" b="1">
                <a:solidFill>
                  <a:srgbClr val="000000"/>
                </a:solidFill>
              </a:rPr>
              <a:t>define</a:t>
            </a:r>
            <a:r>
              <a:rPr lang="en">
                <a:solidFill>
                  <a:srgbClr val="000000"/>
                </a:solidFill>
              </a:rPr>
              <a:t> a design in negative space</a:t>
            </a:r>
          </a:p>
          <a:p>
            <a:pPr lvl="0">
              <a:spcBef>
                <a:spcPts val="0"/>
              </a:spcBef>
              <a:buNone/>
            </a:pPr>
            <a:r>
              <a:rPr lang="en">
                <a:solidFill>
                  <a:srgbClr val="000000"/>
                </a:solidFill>
              </a:rPr>
              <a:t>Lines/Texture- Thick, Thin, Jagged, Swirl</a:t>
            </a:r>
          </a:p>
          <a:p>
            <a:pPr lvl="0">
              <a:spcBef>
                <a:spcPts val="0"/>
              </a:spcBef>
              <a:buNone/>
            </a:pPr>
            <a:r>
              <a:rPr lang="en">
                <a:solidFill>
                  <a:srgbClr val="000000"/>
                </a:solidFill>
              </a:rPr>
              <a:t>Space- Foreground, Middleground, Background</a:t>
            </a:r>
          </a:p>
          <a:p>
            <a:pPr lvl="0">
              <a:spcBef>
                <a:spcPts val="0"/>
              </a:spcBef>
              <a:buNone/>
            </a:pPr>
            <a:r>
              <a:rPr lang="en">
                <a:solidFill>
                  <a:srgbClr val="000000"/>
                </a:solidFill>
              </a:rPr>
              <a:t>Movement- the appearance of action or motion </a:t>
            </a:r>
          </a:p>
          <a:p>
            <a:pPr lvl="0">
              <a:spcBef>
                <a:spcPts val="0"/>
              </a:spcBef>
              <a:buNone/>
            </a:pPr>
            <a:r>
              <a:rPr lang="en">
                <a:solidFill>
                  <a:srgbClr val="000000"/>
                </a:solidFill>
              </a:rPr>
              <a:t>Irregular pattern- Elements are repeated randomly </a:t>
            </a:r>
          </a:p>
          <a:p>
            <a:pPr lvl="0">
              <a:spcBef>
                <a:spcPts val="0"/>
              </a:spcBef>
              <a:buNone/>
            </a:pPr>
            <a:r>
              <a:rPr lang="en">
                <a:solidFill>
                  <a:srgbClr val="000000"/>
                </a:solidFill>
              </a:rPr>
              <a:t>Proportion- The relationship of one element to the whole composition </a:t>
            </a:r>
          </a:p>
          <a:p>
            <a:pPr lvl="0">
              <a:spcBef>
                <a:spcPts val="0"/>
              </a:spcBef>
              <a:buNone/>
            </a:pPr>
            <a:endParaRPr/>
          </a:p>
          <a:p>
            <a:pPr lvl="0">
              <a:spcBef>
                <a:spcPts val="0"/>
              </a:spcBef>
              <a:buNone/>
            </a:pPr>
            <a:r>
              <a:rPr lang="en"/>
              <a:t> </a:t>
            </a:r>
          </a:p>
          <a:p>
            <a:pPr lvl="0">
              <a:spcBef>
                <a:spcPts val="0"/>
              </a:spcBef>
              <a:buNone/>
            </a:pPr>
            <a:endParaRPr/>
          </a:p>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1000"/>
                                        <p:tgtEl>
                                          <p:spTgt spid="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Effect transition="in" filter="fade">
                                      <p:cBhvr>
                                        <p:cTn id="22" dur="1000"/>
                                        <p:tgtEl>
                                          <p:spTgt spid="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xEl>
                                              <p:pRg st="4" end="4"/>
                                            </p:txEl>
                                          </p:spTgt>
                                        </p:tgtEl>
                                        <p:attrNameLst>
                                          <p:attrName>style.visibility</p:attrName>
                                        </p:attrNameLst>
                                      </p:cBhvr>
                                      <p:to>
                                        <p:strVal val="visible"/>
                                      </p:to>
                                    </p:set>
                                    <p:animEffect transition="in" filter="fade">
                                      <p:cBhvr>
                                        <p:cTn id="27" dur="1000"/>
                                        <p:tgtEl>
                                          <p:spTgt spid="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
                                            <p:txEl>
                                              <p:pRg st="5" end="5"/>
                                            </p:txEl>
                                          </p:spTgt>
                                        </p:tgtEl>
                                        <p:attrNameLst>
                                          <p:attrName>style.visibility</p:attrName>
                                        </p:attrNameLst>
                                      </p:cBhvr>
                                      <p:to>
                                        <p:strVal val="visible"/>
                                      </p:to>
                                    </p:set>
                                    <p:animEffect transition="in" filter="fade">
                                      <p:cBhvr>
                                        <p:cTn id="32" dur="1000"/>
                                        <p:tgtEl>
                                          <p:spTgt spid="8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
                                            <p:txEl>
                                              <p:pRg st="6" end="6"/>
                                            </p:txEl>
                                          </p:spTgt>
                                        </p:tgtEl>
                                        <p:attrNameLst>
                                          <p:attrName>style.visibility</p:attrName>
                                        </p:attrNameLst>
                                      </p:cBhvr>
                                      <p:to>
                                        <p:strVal val="visible"/>
                                      </p:to>
                                    </p:set>
                                    <p:animEffect transition="in" filter="fade">
                                      <p:cBhvr>
                                        <p:cTn id="37" dur="1000"/>
                                        <p:tgtEl>
                                          <p:spTgt spid="8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9">
                                            <p:txEl>
                                              <p:pRg st="7" end="7"/>
                                            </p:txEl>
                                          </p:spTgt>
                                        </p:tgtEl>
                                        <p:attrNameLst>
                                          <p:attrName>style.visibility</p:attrName>
                                        </p:attrNameLst>
                                      </p:cBhvr>
                                      <p:to>
                                        <p:strVal val="visible"/>
                                      </p:to>
                                    </p:set>
                                    <p:animEffect transition="in" filter="fade">
                                      <p:cBhvr>
                                        <p:cTn id="42" dur="1000"/>
                                        <p:tgtEl>
                                          <p:spTgt spid="8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9">
                                            <p:txEl>
                                              <p:pRg st="8" end="8"/>
                                            </p:txEl>
                                          </p:spTgt>
                                        </p:tgtEl>
                                        <p:attrNameLst>
                                          <p:attrName>style.visibility</p:attrName>
                                        </p:attrNameLst>
                                      </p:cBhvr>
                                      <p:to>
                                        <p:strVal val="visible"/>
                                      </p:to>
                                    </p:set>
                                    <p:animEffect transition="in" filter="fade">
                                      <p:cBhvr>
                                        <p:cTn id="47" dur="1000"/>
                                        <p:tgtEl>
                                          <p:spTgt spid="8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9">
                                            <p:txEl>
                                              <p:pRg st="9" end="9"/>
                                            </p:txEl>
                                          </p:spTgt>
                                        </p:tgtEl>
                                        <p:attrNameLst>
                                          <p:attrName>style.visibility</p:attrName>
                                        </p:attrNameLst>
                                      </p:cBhvr>
                                      <p:to>
                                        <p:strVal val="visible"/>
                                      </p:to>
                                    </p:set>
                                    <p:animEffect transition="in" filter="fade">
                                      <p:cBhvr>
                                        <p:cTn id="52" dur="1000"/>
                                        <p:tgtEl>
                                          <p:spTgt spid="8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lgn="ctr">
              <a:spcBef>
                <a:spcPts val="0"/>
              </a:spcBef>
              <a:buNone/>
            </a:pPr>
            <a:r>
              <a:rPr lang="en"/>
              <a:t>Supplies</a:t>
            </a:r>
          </a:p>
          <a:p>
            <a:pPr lvl="0">
              <a:spcBef>
                <a:spcPts val="0"/>
              </a:spcBef>
              <a:buNone/>
            </a:pPr>
            <a:endParaRPr/>
          </a:p>
        </p:txBody>
      </p:sp>
      <p:sp>
        <p:nvSpPr>
          <p:cNvPr id="95" name="Shape 95"/>
          <p:cNvSpPr txBox="1">
            <a:spLocks noGrp="1"/>
          </p:cNvSpPr>
          <p:nvPr>
            <p:ph type="body" idx="1"/>
          </p:nvPr>
        </p:nvSpPr>
        <p:spPr>
          <a:xfrm>
            <a:off x="311700" y="1152475"/>
            <a:ext cx="8520600" cy="3743700"/>
          </a:xfrm>
          <a:prstGeom prst="rect">
            <a:avLst/>
          </a:prstGeom>
        </p:spPr>
        <p:txBody>
          <a:bodyPr wrap="square" lIns="91425" tIns="91425" rIns="91425" bIns="91425" anchor="t" anchorCtr="0">
            <a:noAutofit/>
          </a:bodyPr>
          <a:lstStyle/>
          <a:p>
            <a:pPr marL="457200" lvl="0" indent="-342900">
              <a:spcBef>
                <a:spcPts val="0"/>
              </a:spcBef>
              <a:buClr>
                <a:srgbClr val="000000"/>
              </a:buClr>
              <a:buChar char="➢"/>
            </a:pPr>
            <a:r>
              <a:rPr lang="en">
                <a:solidFill>
                  <a:srgbClr val="000000"/>
                </a:solidFill>
              </a:rPr>
              <a:t>Watercolors</a:t>
            </a:r>
          </a:p>
          <a:p>
            <a:pPr marL="457200" lvl="0" indent="-342900">
              <a:spcBef>
                <a:spcPts val="0"/>
              </a:spcBef>
              <a:buClr>
                <a:srgbClr val="000000"/>
              </a:buClr>
              <a:buChar char="➢"/>
            </a:pPr>
            <a:r>
              <a:rPr lang="en">
                <a:solidFill>
                  <a:srgbClr val="000000"/>
                </a:solidFill>
              </a:rPr>
              <a:t>Oil Pastels</a:t>
            </a:r>
          </a:p>
          <a:p>
            <a:pPr marL="457200" lvl="0" indent="-342900">
              <a:spcBef>
                <a:spcPts val="0"/>
              </a:spcBef>
              <a:buClr>
                <a:srgbClr val="000000"/>
              </a:buClr>
              <a:buChar char="➢"/>
            </a:pPr>
            <a:r>
              <a:rPr lang="en">
                <a:solidFill>
                  <a:srgbClr val="000000"/>
                </a:solidFill>
              </a:rPr>
              <a:t>White Cardstock</a:t>
            </a:r>
          </a:p>
          <a:p>
            <a:pPr marL="457200" lvl="0" indent="-342900">
              <a:spcBef>
                <a:spcPts val="0"/>
              </a:spcBef>
              <a:buClr>
                <a:srgbClr val="000000"/>
              </a:buClr>
              <a:buChar char="➢"/>
            </a:pPr>
            <a:r>
              <a:rPr lang="en">
                <a:solidFill>
                  <a:srgbClr val="000000"/>
                </a:solidFill>
              </a:rPr>
              <a:t>Med/Sm Brushes</a:t>
            </a:r>
          </a:p>
          <a:p>
            <a:pPr marL="457200" lvl="0" indent="-342900">
              <a:spcBef>
                <a:spcPts val="0"/>
              </a:spcBef>
              <a:buClr>
                <a:srgbClr val="000000"/>
              </a:buClr>
              <a:buChar char="➢"/>
            </a:pPr>
            <a:r>
              <a:rPr lang="en">
                <a:solidFill>
                  <a:srgbClr val="000000"/>
                </a:solidFill>
              </a:rPr>
              <a:t>Water Cups</a:t>
            </a:r>
          </a:p>
          <a:p>
            <a:pPr marL="457200" lvl="0" indent="-342900">
              <a:spcBef>
                <a:spcPts val="0"/>
              </a:spcBef>
              <a:buClr>
                <a:srgbClr val="000000"/>
              </a:buClr>
              <a:buChar char="➢"/>
            </a:pPr>
            <a:r>
              <a:rPr lang="en">
                <a:solidFill>
                  <a:srgbClr val="000000"/>
                </a:solidFill>
              </a:rPr>
              <a:t>Paper Towels </a:t>
            </a:r>
          </a:p>
          <a:p>
            <a:pPr marL="457200" lvl="0" indent="-342900">
              <a:spcBef>
                <a:spcPts val="0"/>
              </a:spcBef>
              <a:buClr>
                <a:srgbClr val="000000"/>
              </a:buClr>
              <a:buChar char="➢"/>
            </a:pPr>
            <a:r>
              <a:rPr lang="en">
                <a:solidFill>
                  <a:srgbClr val="000000"/>
                </a:solidFill>
              </a:rPr>
              <a:t>Pencils</a:t>
            </a:r>
          </a:p>
          <a:p>
            <a:pPr lvl="0">
              <a:spcBef>
                <a:spcPts val="0"/>
              </a:spcBef>
              <a:buNone/>
            </a:pPr>
            <a:endParaRPr/>
          </a:p>
          <a:p>
            <a:pPr lvl="0">
              <a:spcBef>
                <a:spcPts val="0"/>
              </a:spcBef>
              <a:buNone/>
            </a:pPr>
            <a:endParaRPr/>
          </a:p>
        </p:txBody>
      </p:sp>
      <p:pic>
        <p:nvPicPr>
          <p:cNvPr id="96" name="Shape 96" descr="IMG_4545.JPG"/>
          <p:cNvPicPr preferRelativeResize="0"/>
          <p:nvPr/>
        </p:nvPicPr>
        <p:blipFill>
          <a:blip r:embed="rId3">
            <a:alphaModFix/>
          </a:blip>
          <a:stretch>
            <a:fillRect/>
          </a:stretch>
        </p:blipFill>
        <p:spPr>
          <a:xfrm rot="-5400000">
            <a:off x="4471513" y="452575"/>
            <a:ext cx="3857626" cy="5143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On-screen Show (16:9)</PresentationFormat>
  <Paragraphs>47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Merriweather</vt:lpstr>
      <vt:lpstr>Calibri</vt:lpstr>
      <vt:lpstr>Simple Light</vt:lpstr>
      <vt:lpstr>Vincent Van Gogh Landscape Paintings</vt:lpstr>
      <vt:lpstr>About Van Gogh</vt:lpstr>
      <vt:lpstr>PowerPoint Presentation</vt:lpstr>
      <vt:lpstr>PowerPoint Presentation</vt:lpstr>
      <vt:lpstr>PowerPoint Presentation</vt:lpstr>
      <vt:lpstr>PowerPoint Presentation</vt:lpstr>
      <vt:lpstr>PowerPoint Presentation</vt:lpstr>
      <vt:lpstr>Vocabulary </vt:lpstr>
      <vt:lpstr>Supplies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Van Gogh Landscape Paintings</dc:title>
  <dc:creator>Karen Rajtar</dc:creator>
  <cp:lastModifiedBy>Karen Rajtar</cp:lastModifiedBy>
  <cp:revision>1</cp:revision>
  <dcterms:modified xsi:type="dcterms:W3CDTF">2017-11-05T17:38:39Z</dcterms:modified>
</cp:coreProperties>
</file>