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6" r:id="rId3"/>
    <p:sldId id="257" r:id="rId4"/>
    <p:sldId id="263" r:id="rId5"/>
    <p:sldId id="258" r:id="rId6"/>
    <p:sldId id="259" r:id="rId7"/>
    <p:sldId id="264" r:id="rId8"/>
    <p:sldId id="260" r:id="rId9"/>
    <p:sldId id="261" r:id="rId10"/>
    <p:sldId id="262"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p:restoredTop sz="94665"/>
  </p:normalViewPr>
  <p:slideViewPr>
    <p:cSldViewPr snapToGrid="0" snapToObjects="1">
      <p:cViewPr varScale="1">
        <p:scale>
          <a:sx n="56" d="100"/>
          <a:sy n="56" d="100"/>
        </p:scale>
        <p:origin x="134"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29BB-FD30-864B-AFF4-B1EDC425C1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3B6B20-585D-064D-84D1-707ECE3BF4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91FE4A-1452-7B42-B47B-A8795D362DA1}"/>
              </a:ext>
            </a:extLst>
          </p:cNvPr>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5" name="Footer Placeholder 4">
            <a:extLst>
              <a:ext uri="{FF2B5EF4-FFF2-40B4-BE49-F238E27FC236}">
                <a16:creationId xmlns:a16="http://schemas.microsoft.com/office/drawing/2014/main" id="{3129305B-2FD5-FC4D-ADEA-DD6123EC46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35AFD4-B700-D04C-BB50-A23F784FD23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936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A126-7A91-814C-BFBF-E73B4A0989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0FBF94-E9A9-3247-87C4-7C3174A2A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88AD6-BF1E-1E48-A709-46C38E3B2631}"/>
              </a:ext>
            </a:extLst>
          </p:cNvPr>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5" name="Footer Placeholder 4">
            <a:extLst>
              <a:ext uri="{FF2B5EF4-FFF2-40B4-BE49-F238E27FC236}">
                <a16:creationId xmlns:a16="http://schemas.microsoft.com/office/drawing/2014/main" id="{7C20DA33-2773-1A4B-BEB4-BB80F15F7D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9CF776-1669-7D4F-A658-80DDAA927C9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086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2BB6D-5BA4-E54C-BD97-FCC79F16EB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E0DAC1-10E4-BD42-950F-E7BD6ADA5F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8ACEC-8A8B-2943-8EF8-F4A4F415712A}"/>
              </a:ext>
            </a:extLst>
          </p:cNvPr>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5" name="Footer Placeholder 4">
            <a:extLst>
              <a:ext uri="{FF2B5EF4-FFF2-40B4-BE49-F238E27FC236}">
                <a16:creationId xmlns:a16="http://schemas.microsoft.com/office/drawing/2014/main" id="{E6B04839-47FF-C543-BF58-2EC22B37C8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80EE53-1975-F94D-BCFB-D4B99CDF3EB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873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2CBB-D482-7E44-9E45-1CEBCA5E8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CD1FD-3533-DC41-A5BA-F42883D9D6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B409C-E2F8-BE4D-8B08-C8B05E467824}"/>
              </a:ext>
            </a:extLst>
          </p:cNvPr>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5" name="Footer Placeholder 4">
            <a:extLst>
              <a:ext uri="{FF2B5EF4-FFF2-40B4-BE49-F238E27FC236}">
                <a16:creationId xmlns:a16="http://schemas.microsoft.com/office/drawing/2014/main" id="{7D061C96-7367-144A-9598-EC90CD9EE0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6E9365-B904-B54C-A536-682C83298A0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221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F1B8-C0D5-6A44-8168-562C9A2806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C823E9-9081-6543-81D2-A6A1B1E8A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B105A1-4C53-4045-A735-B9868C1A45FD}"/>
              </a:ext>
            </a:extLst>
          </p:cNvPr>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5" name="Footer Placeholder 4">
            <a:extLst>
              <a:ext uri="{FF2B5EF4-FFF2-40B4-BE49-F238E27FC236}">
                <a16:creationId xmlns:a16="http://schemas.microsoft.com/office/drawing/2014/main" id="{ED17F976-1720-064B-B7EC-CE249C682C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291239-C7F7-0441-8CC4-51D47DA9C1A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34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E1E7-54C8-B243-BFF9-5FF8F6668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511BC-A2A4-8C41-A0D7-BADA7C39D2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10B4E4-98D0-7E44-9ACC-48D542D007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4003C3-E9B1-C541-9866-809438031242}"/>
              </a:ext>
            </a:extLst>
          </p:cNvPr>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6" name="Footer Placeholder 5">
            <a:extLst>
              <a:ext uri="{FF2B5EF4-FFF2-40B4-BE49-F238E27FC236}">
                <a16:creationId xmlns:a16="http://schemas.microsoft.com/office/drawing/2014/main" id="{9CC3F766-CBB3-E040-854A-747E3186E2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A32BBA-05A1-F949-AB6A-BD31215B32A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294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5C9C-44D2-314A-A55F-8DA1FC9300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CC5D5C-BD94-2D44-9A61-2DE64FAFA3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60E4C-4087-A444-A045-8F398EED93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D448FC-D5C4-2045-858F-66A4A4A56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EC7A7F-03C6-EF48-9A63-78B34BAC1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AFF71A-5EB2-E24F-B446-5E2BDFF8E50C}"/>
              </a:ext>
            </a:extLst>
          </p:cNvPr>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8" name="Footer Placeholder 7">
            <a:extLst>
              <a:ext uri="{FF2B5EF4-FFF2-40B4-BE49-F238E27FC236}">
                <a16:creationId xmlns:a16="http://schemas.microsoft.com/office/drawing/2014/main" id="{D9E8C672-B7FF-FF4E-8F1D-D7AD511155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BC8E930-B337-7F42-B551-2FF1AE20FC1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128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0403-12A8-CC41-BDE9-7253DEA4DA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9B061-2B51-1242-A18A-656A4F82D1E0}"/>
              </a:ext>
            </a:extLst>
          </p:cNvPr>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4" name="Footer Placeholder 3">
            <a:extLst>
              <a:ext uri="{FF2B5EF4-FFF2-40B4-BE49-F238E27FC236}">
                <a16:creationId xmlns:a16="http://schemas.microsoft.com/office/drawing/2014/main" id="{95E43783-C77F-E945-844F-C66CF9AD80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6EB597-F565-4948-9E68-D53E9A245F1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853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49F1AE-CEE6-B848-ABD7-6CBFCDF43A42}"/>
              </a:ext>
            </a:extLst>
          </p:cNvPr>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3" name="Footer Placeholder 2">
            <a:extLst>
              <a:ext uri="{FF2B5EF4-FFF2-40B4-BE49-F238E27FC236}">
                <a16:creationId xmlns:a16="http://schemas.microsoft.com/office/drawing/2014/main" id="{2336BD88-EB1A-8C4C-9748-444CF2ECB82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0B716E-D495-864C-9EE8-BAB9B8D6213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481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0227-6EB4-0B4F-AE23-66E152D8AA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8BBBE3-59BB-B943-80E4-8D79BAE133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0A9858-DB4E-094F-A08E-47C0D9D25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24CB2-7435-624F-A6D8-A0CD9F1DB872}"/>
              </a:ext>
            </a:extLst>
          </p:cNvPr>
          <p:cNvSpPr>
            <a:spLocks noGrp="1"/>
          </p:cNvSpPr>
          <p:nvPr>
            <p:ph type="dt" sz="half" idx="10"/>
          </p:nvPr>
        </p:nvSpPr>
        <p:spPr/>
        <p:txBody>
          <a:bodyPr/>
          <a:lstStyle/>
          <a:p>
            <a:fld id="{48A87A34-81AB-432B-8DAE-1953F412C126}" type="datetimeFigureOut">
              <a:rPr lang="en-US" smtClean="0"/>
              <a:t>9/16/2022</a:t>
            </a:fld>
            <a:endParaRPr lang="en-US" dirty="0"/>
          </a:p>
        </p:txBody>
      </p:sp>
      <p:sp>
        <p:nvSpPr>
          <p:cNvPr id="6" name="Footer Placeholder 5">
            <a:extLst>
              <a:ext uri="{FF2B5EF4-FFF2-40B4-BE49-F238E27FC236}">
                <a16:creationId xmlns:a16="http://schemas.microsoft.com/office/drawing/2014/main" id="{24364F09-92BA-C84F-BC2A-B9E2007476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CD0CA1-AC42-8B45-BBC1-9EF131EDF78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319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CE73-483F-A74B-811D-60619D3D3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6C08D-5418-604C-B3D0-C597E054D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EB594F-120F-B041-BEF6-0C276472B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14E8A-AA58-B248-A784-D0B24E273437}"/>
              </a:ext>
            </a:extLst>
          </p:cNvPr>
          <p:cNvSpPr>
            <a:spLocks noGrp="1"/>
          </p:cNvSpPr>
          <p:nvPr>
            <p:ph type="dt" sz="half" idx="10"/>
          </p:nvPr>
        </p:nvSpPr>
        <p:spPr/>
        <p:txBody>
          <a:bodyPr/>
          <a:lstStyle/>
          <a:p>
            <a:fld id="{48A87A34-81AB-432B-8DAE-1953F412C126}" type="datetimeFigureOut">
              <a:rPr lang="en-US" smtClean="0"/>
              <a:pPr/>
              <a:t>9/16/2022</a:t>
            </a:fld>
            <a:endParaRPr lang="en-US" dirty="0"/>
          </a:p>
        </p:txBody>
      </p:sp>
      <p:sp>
        <p:nvSpPr>
          <p:cNvPr id="6" name="Footer Placeholder 5">
            <a:extLst>
              <a:ext uri="{FF2B5EF4-FFF2-40B4-BE49-F238E27FC236}">
                <a16:creationId xmlns:a16="http://schemas.microsoft.com/office/drawing/2014/main" id="{A605DA64-AD3C-A44C-A0B4-109D5753AD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26B49-7D34-A84A-B45A-F26865D0B5C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324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A3162-3DED-BC46-9D01-88554E2DE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C2CEC-897A-354C-9EC6-7D5AFE87D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10664-6CB8-3F44-9FB0-5F1496198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9/16/2022</a:t>
            </a:fld>
            <a:endParaRPr lang="en-US" dirty="0"/>
          </a:p>
        </p:txBody>
      </p:sp>
      <p:sp>
        <p:nvSpPr>
          <p:cNvPr id="5" name="Footer Placeholder 4">
            <a:extLst>
              <a:ext uri="{FF2B5EF4-FFF2-40B4-BE49-F238E27FC236}">
                <a16:creationId xmlns:a16="http://schemas.microsoft.com/office/drawing/2014/main" id="{6B6226FE-9806-9B4D-938F-395E77C57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7C0C497-EC72-0D43-B613-6BAEC4D08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429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12" descr="Stamp">
            <a:extLst>
              <a:ext uri="{FF2B5EF4-FFF2-40B4-BE49-F238E27FC236}">
                <a16:creationId xmlns:a16="http://schemas.microsoft.com/office/drawing/2014/main" id="{8DF36923-D2AC-6A44-AD04-3D421F082B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883938" y="549939"/>
            <a:ext cx="7150995" cy="5465128"/>
          </a:xfrm>
          <a:prstGeom prst="rect">
            <a:avLst/>
          </a:prstGeom>
        </p:spPr>
      </p:pic>
      <p:sp>
        <p:nvSpPr>
          <p:cNvPr id="2" name="Title 1">
            <a:extLst>
              <a:ext uri="{FF2B5EF4-FFF2-40B4-BE49-F238E27FC236}">
                <a16:creationId xmlns:a16="http://schemas.microsoft.com/office/drawing/2014/main" id="{3689DDF2-B887-4A41-82EF-500E6F29BEB2}"/>
              </a:ext>
            </a:extLst>
          </p:cNvPr>
          <p:cNvSpPr>
            <a:spLocks noGrp="1"/>
          </p:cNvSpPr>
          <p:nvPr>
            <p:ph type="ctrTitle"/>
          </p:nvPr>
        </p:nvSpPr>
        <p:spPr>
          <a:xfrm>
            <a:off x="1377480" y="887568"/>
            <a:ext cx="8637073" cy="2765141"/>
          </a:xfrm>
        </p:spPr>
        <p:txBody>
          <a:bodyPr/>
          <a:lstStyle/>
          <a:p>
            <a:r>
              <a:rPr lang="en-US" dirty="0">
                <a:latin typeface="Aharoni" panose="02010803020104030203" pitchFamily="2" charset="-79"/>
                <a:cs typeface="Aharoni" panose="02010803020104030203" pitchFamily="2" charset="-79"/>
              </a:rPr>
              <a:t>Chilly bears</a:t>
            </a:r>
          </a:p>
        </p:txBody>
      </p:sp>
      <p:sp>
        <p:nvSpPr>
          <p:cNvPr id="3" name="Subtitle 2">
            <a:extLst>
              <a:ext uri="{FF2B5EF4-FFF2-40B4-BE49-F238E27FC236}">
                <a16:creationId xmlns:a16="http://schemas.microsoft.com/office/drawing/2014/main" id="{03179935-9279-FB44-8B64-4437B454870A}"/>
              </a:ext>
            </a:extLst>
          </p:cNvPr>
          <p:cNvSpPr>
            <a:spLocks noGrp="1"/>
          </p:cNvSpPr>
          <p:nvPr>
            <p:ph type="subTitle" idx="1"/>
          </p:nvPr>
        </p:nvSpPr>
        <p:spPr>
          <a:xfrm>
            <a:off x="951054" y="3764158"/>
            <a:ext cx="9489923" cy="1925984"/>
          </a:xfrm>
        </p:spPr>
        <p:txBody>
          <a:bodyPr/>
          <a:lstStyle/>
          <a:p>
            <a:r>
              <a:rPr lang="en-US" dirty="0">
                <a:latin typeface="Aharoni" panose="02010803020104030203" pitchFamily="2" charset="-79"/>
                <a:cs typeface="Aharoni" panose="02010803020104030203" pitchFamily="2" charset="-79"/>
              </a:rPr>
              <a:t>Sharpie Art</a:t>
            </a:r>
          </a:p>
          <a:p>
            <a:r>
              <a:rPr lang="en-US" dirty="0">
                <a:latin typeface="Aharoni" panose="02010803020104030203" pitchFamily="2" charset="-79"/>
                <a:cs typeface="Aharoni" panose="02010803020104030203" pitchFamily="2" charset="-79"/>
              </a:rPr>
              <a:t>A lesson about texture</a:t>
            </a:r>
          </a:p>
        </p:txBody>
      </p:sp>
      <p:pic>
        <p:nvPicPr>
          <p:cNvPr id="4" name="Picture 4">
            <a:extLst>
              <a:ext uri="{FF2B5EF4-FFF2-40B4-BE49-F238E27FC236}">
                <a16:creationId xmlns:a16="http://schemas.microsoft.com/office/drawing/2014/main" id="{14F5C397-5D1F-944D-8D50-798BD9FDACC9}"/>
              </a:ext>
            </a:extLst>
          </p:cNvPr>
          <p:cNvPicPr>
            <a:picLocks noChangeAspect="1"/>
          </p:cNvPicPr>
          <p:nvPr/>
        </p:nvPicPr>
        <p:blipFill>
          <a:blip r:embed="rId4"/>
          <a:stretch>
            <a:fillRect/>
          </a:stretch>
        </p:blipFill>
        <p:spPr>
          <a:xfrm>
            <a:off x="7760359" y="1595624"/>
            <a:ext cx="3284461" cy="3284461"/>
          </a:xfrm>
          <a:prstGeom prst="rect">
            <a:avLst/>
          </a:prstGeom>
        </p:spPr>
      </p:pic>
      <p:pic>
        <p:nvPicPr>
          <p:cNvPr id="7" name="Graphic 10" descr="Fir tree">
            <a:extLst>
              <a:ext uri="{FF2B5EF4-FFF2-40B4-BE49-F238E27FC236}">
                <a16:creationId xmlns:a16="http://schemas.microsoft.com/office/drawing/2014/main" id="{01F41933-AA4F-2A4F-9AC0-2F85089992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748" y="2500567"/>
            <a:ext cx="4215188" cy="4215188"/>
          </a:xfrm>
          <a:prstGeom prst="rect">
            <a:avLst/>
          </a:prstGeom>
        </p:spPr>
      </p:pic>
      <p:pic>
        <p:nvPicPr>
          <p:cNvPr id="8" name="Graphic 11" descr="Snowflake">
            <a:extLst>
              <a:ext uri="{FF2B5EF4-FFF2-40B4-BE49-F238E27FC236}">
                <a16:creationId xmlns:a16="http://schemas.microsoft.com/office/drawing/2014/main" id="{B7D3A994-EA7C-0F47-80C0-3CB47F83FB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2847" y="106443"/>
            <a:ext cx="1612999" cy="1612999"/>
          </a:xfrm>
          <a:prstGeom prst="rect">
            <a:avLst/>
          </a:prstGeom>
        </p:spPr>
      </p:pic>
      <p:pic>
        <p:nvPicPr>
          <p:cNvPr id="16" name="Graphic 11" descr="Snowflake">
            <a:extLst>
              <a:ext uri="{FF2B5EF4-FFF2-40B4-BE49-F238E27FC236}">
                <a16:creationId xmlns:a16="http://schemas.microsoft.com/office/drawing/2014/main" id="{D572A177-8952-C54C-B412-C674B760BC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57310" y="658396"/>
            <a:ext cx="767730" cy="767730"/>
          </a:xfrm>
          <a:prstGeom prst="rect">
            <a:avLst/>
          </a:prstGeom>
        </p:spPr>
      </p:pic>
      <p:pic>
        <p:nvPicPr>
          <p:cNvPr id="18" name="Graphic 11" descr="Snowflake">
            <a:extLst>
              <a:ext uri="{FF2B5EF4-FFF2-40B4-BE49-F238E27FC236}">
                <a16:creationId xmlns:a16="http://schemas.microsoft.com/office/drawing/2014/main" id="{E9A40434-6AD0-C641-81FB-1725E26B16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flipV="1">
            <a:off x="1326282" y="1266482"/>
            <a:ext cx="1107303" cy="1107303"/>
          </a:xfrm>
          <a:prstGeom prst="rect">
            <a:avLst/>
          </a:prstGeom>
        </p:spPr>
      </p:pic>
    </p:spTree>
    <p:extLst>
      <p:ext uri="{BB962C8B-B14F-4D97-AF65-F5344CB8AC3E}">
        <p14:creationId xmlns:p14="http://schemas.microsoft.com/office/powerpoint/2010/main" val="326938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7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760D01-904F-E04E-975F-894B6284AFD3}"/>
              </a:ext>
            </a:extLst>
          </p:cNvPr>
          <p:cNvSpPr>
            <a:spLocks noGrp="1"/>
          </p:cNvSpPr>
          <p:nvPr>
            <p:ph type="title"/>
          </p:nvPr>
        </p:nvSpPr>
        <p:spPr>
          <a:xfrm>
            <a:off x="524256" y="491260"/>
            <a:ext cx="6594189" cy="1625210"/>
          </a:xfrm>
        </p:spPr>
        <p:txBody>
          <a:bodyPr>
            <a:normAutofit/>
          </a:bodyPr>
          <a:lstStyle/>
          <a:p>
            <a:r>
              <a:rPr lang="en-US">
                <a:solidFill>
                  <a:srgbClr val="FFFFFF"/>
                </a:solidFill>
                <a:latin typeface="Bernard MT Condensed" panose="02050806060905020404" pitchFamily="18" charset="77"/>
              </a:rPr>
              <a:t>Step five – colored sharpies</a:t>
            </a:r>
          </a:p>
        </p:txBody>
      </p:sp>
      <p:sp>
        <p:nvSpPr>
          <p:cNvPr id="18" name="Rectangle 12">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E6A53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8FDF7043-0707-5A4D-9498-B75AA2211C9D}"/>
              </a:ext>
            </a:extLst>
          </p:cNvPr>
          <p:cNvPicPr>
            <a:picLocks noChangeAspect="1"/>
          </p:cNvPicPr>
          <p:nvPr/>
        </p:nvPicPr>
        <p:blipFill>
          <a:blip r:embed="rId2"/>
          <a:stretch>
            <a:fillRect/>
          </a:stretch>
        </p:blipFill>
        <p:spPr>
          <a:xfrm>
            <a:off x="690155" y="2667954"/>
            <a:ext cx="2735557" cy="3635293"/>
          </a:xfrm>
          <a:prstGeom prst="rect">
            <a:avLst/>
          </a:prstGeom>
        </p:spPr>
      </p:pic>
      <p:sp>
        <p:nvSpPr>
          <p:cNvPr id="15" name="Rectangle 14">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E6A53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2A6E4AE5-67F3-A142-B7D2-244D1B0BB467}"/>
              </a:ext>
            </a:extLst>
          </p:cNvPr>
          <p:cNvPicPr>
            <a:picLocks noChangeAspect="1"/>
          </p:cNvPicPr>
          <p:nvPr/>
        </p:nvPicPr>
        <p:blipFill>
          <a:blip r:embed="rId3"/>
          <a:stretch>
            <a:fillRect/>
          </a:stretch>
        </p:blipFill>
        <p:spPr>
          <a:xfrm>
            <a:off x="4268517" y="2667953"/>
            <a:ext cx="2808264" cy="3635294"/>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EA5A12D-77CE-AB40-8829-D7EBDA10C863}"/>
              </a:ext>
            </a:extLst>
          </p:cNvPr>
          <p:cNvSpPr>
            <a:spLocks noGrp="1"/>
          </p:cNvSpPr>
          <p:nvPr>
            <p:ph idx="1"/>
          </p:nvPr>
        </p:nvSpPr>
        <p:spPr>
          <a:xfrm>
            <a:off x="7956057" y="762983"/>
            <a:ext cx="3515128" cy="5330923"/>
          </a:xfrm>
        </p:spPr>
        <p:txBody>
          <a:bodyPr anchor="ctr">
            <a:normAutofit/>
          </a:bodyPr>
          <a:lstStyle/>
          <a:p>
            <a:r>
              <a:rPr lang="en-US" sz="2400">
                <a:solidFill>
                  <a:srgbClr val="FFFFFF"/>
                </a:solidFill>
                <a:latin typeface="Britannic Bold" panose="020B0903060703020204" pitchFamily="34" charset="77"/>
              </a:rPr>
              <a:t>Now, use your colored sharpies to color in the sweater and accessories ONLY. </a:t>
            </a:r>
          </a:p>
          <a:p>
            <a:r>
              <a:rPr lang="en-US" sz="2400">
                <a:solidFill>
                  <a:srgbClr val="FFFFFF"/>
                </a:solidFill>
                <a:latin typeface="Britannic Bold" panose="020B0903060703020204" pitchFamily="34" charset="77"/>
              </a:rPr>
              <a:t>Do not color in the face, they are supposed to stay black and white.  Imagine our animals are winter foxes, polar bears, and artic hares,</a:t>
            </a:r>
          </a:p>
          <a:p>
            <a:r>
              <a:rPr lang="en-US" sz="2400">
                <a:solidFill>
                  <a:srgbClr val="FFFFFF"/>
                </a:solidFill>
                <a:latin typeface="Britannic Bold" panose="020B0903060703020204" pitchFamily="34" charset="77"/>
              </a:rPr>
              <a:t>TA-DA!</a:t>
            </a:r>
          </a:p>
        </p:txBody>
      </p:sp>
    </p:spTree>
    <p:extLst>
      <p:ext uri="{BB962C8B-B14F-4D97-AF65-F5344CB8AC3E}">
        <p14:creationId xmlns:p14="http://schemas.microsoft.com/office/powerpoint/2010/main" val="160849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7D9E-808B-054C-9413-0B5C8D9FD390}"/>
              </a:ext>
            </a:extLst>
          </p:cNvPr>
          <p:cNvSpPr>
            <a:spLocks noGrp="1"/>
          </p:cNvSpPr>
          <p:nvPr>
            <p:ph type="title"/>
          </p:nvPr>
        </p:nvSpPr>
        <p:spPr/>
        <p:txBody>
          <a:bodyPr/>
          <a:lstStyle/>
          <a:p>
            <a:r>
              <a:rPr lang="en-US" dirty="0"/>
              <a:t>Other Animals too!</a:t>
            </a:r>
          </a:p>
        </p:txBody>
      </p:sp>
      <p:sp>
        <p:nvSpPr>
          <p:cNvPr id="7" name="Content Placeholder 6">
            <a:extLst>
              <a:ext uri="{FF2B5EF4-FFF2-40B4-BE49-F238E27FC236}">
                <a16:creationId xmlns:a16="http://schemas.microsoft.com/office/drawing/2014/main" id="{48A7E686-2B03-1689-2F73-6D4132A07045}"/>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237ACF11-CF14-602F-3EF7-1E109D05790A}"/>
              </a:ext>
            </a:extLst>
          </p:cNvPr>
          <p:cNvPicPr>
            <a:picLocks noChangeAspect="1"/>
          </p:cNvPicPr>
          <p:nvPr/>
        </p:nvPicPr>
        <p:blipFill>
          <a:blip r:embed="rId2"/>
          <a:stretch>
            <a:fillRect/>
          </a:stretch>
        </p:blipFill>
        <p:spPr>
          <a:xfrm>
            <a:off x="838200" y="1928065"/>
            <a:ext cx="10053096" cy="4248898"/>
          </a:xfrm>
          <a:prstGeom prst="rect">
            <a:avLst/>
          </a:prstGeom>
        </p:spPr>
      </p:pic>
    </p:spTree>
    <p:extLst>
      <p:ext uri="{BB962C8B-B14F-4D97-AF65-F5344CB8AC3E}">
        <p14:creationId xmlns:p14="http://schemas.microsoft.com/office/powerpoint/2010/main" val="421481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8BAF-3DA6-E049-B02A-6BD5A1B11AE6}"/>
              </a:ext>
            </a:extLst>
          </p:cNvPr>
          <p:cNvSpPr>
            <a:spLocks noGrp="1"/>
          </p:cNvSpPr>
          <p:nvPr>
            <p:ph type="title"/>
          </p:nvPr>
        </p:nvSpPr>
        <p:spPr>
          <a:xfrm>
            <a:off x="1294362" y="494753"/>
            <a:ext cx="9603275" cy="1049235"/>
          </a:xfrm>
        </p:spPr>
        <p:txBody>
          <a:bodyPr>
            <a:normAutofit fontScale="90000"/>
          </a:bodyPr>
          <a:lstStyle/>
          <a:p>
            <a:r>
              <a:rPr lang="en-US" dirty="0"/>
              <a:t>TEXTURE</a:t>
            </a:r>
            <a:br>
              <a:rPr lang="en-US" dirty="0"/>
            </a:br>
            <a:endParaRPr lang="en-US" dirty="0"/>
          </a:p>
        </p:txBody>
      </p:sp>
      <p:sp>
        <p:nvSpPr>
          <p:cNvPr id="3" name="Content Placeholder 2">
            <a:extLst>
              <a:ext uri="{FF2B5EF4-FFF2-40B4-BE49-F238E27FC236}">
                <a16:creationId xmlns:a16="http://schemas.microsoft.com/office/drawing/2014/main" id="{B3C9F76C-E109-1B43-8AB5-5CF97C240B4A}"/>
              </a:ext>
            </a:extLst>
          </p:cNvPr>
          <p:cNvSpPr>
            <a:spLocks noGrp="1"/>
          </p:cNvSpPr>
          <p:nvPr>
            <p:ph idx="1"/>
          </p:nvPr>
        </p:nvSpPr>
        <p:spPr>
          <a:xfrm>
            <a:off x="1001186" y="989351"/>
            <a:ext cx="7558197" cy="5608482"/>
          </a:xfrm>
        </p:spPr>
        <p:txBody>
          <a:bodyPr>
            <a:normAutofit fontScale="85000" lnSpcReduction="10000"/>
          </a:bodyPr>
          <a:lstStyle/>
          <a:p>
            <a:r>
              <a:rPr lang="en-US" dirty="0"/>
              <a:t>Texture both tactile and visual.  (You can feel it and see it)</a:t>
            </a:r>
          </a:p>
          <a:p>
            <a:r>
              <a:rPr lang="en-US" dirty="0"/>
              <a:t>TACTILE TEXTURE is the </a:t>
            </a:r>
            <a:r>
              <a:rPr lang="en-US" i="1" dirty="0"/>
              <a:t>quality</a:t>
            </a:r>
            <a:r>
              <a:rPr lang="en-US" dirty="0"/>
              <a:t> of a surface, such as rough, smooth, sticky, fuzzy or soft.  A real texture is one you can </a:t>
            </a:r>
            <a:r>
              <a:rPr lang="en-US" i="1" dirty="0"/>
              <a:t>actually feel</a:t>
            </a:r>
            <a:r>
              <a:rPr lang="en-US" dirty="0"/>
              <a:t> with your hand, such as a piece of sandpaper, a wet glass, or animal fur. It can also be created by an artist.</a:t>
            </a:r>
            <a:br>
              <a:rPr lang="en-US" dirty="0"/>
            </a:br>
            <a:endParaRPr lang="en-US" dirty="0"/>
          </a:p>
          <a:p>
            <a:r>
              <a:rPr lang="en-US" dirty="0"/>
              <a:t>VISUAL TEXTURE is the </a:t>
            </a:r>
            <a:r>
              <a:rPr lang="en-US" i="1" dirty="0"/>
              <a:t>visual quality </a:t>
            </a:r>
            <a:r>
              <a:rPr lang="en-US" dirty="0"/>
              <a:t>of a surface.  It is the result from painting or drawing as the real texture.  Visual texture is the illusion of texture created by an artist. </a:t>
            </a:r>
          </a:p>
          <a:p>
            <a:endParaRPr lang="en-US" dirty="0"/>
          </a:p>
          <a:p>
            <a:r>
              <a:rPr lang="en-US" dirty="0"/>
              <a:t>Today we will be creating an illusion of fur on our animals.  What will your fur feel like?  Bristly and rough, or soft and fluffy?  You will use different lines and shapes to create the way you would like your animal to feel.</a:t>
            </a:r>
          </a:p>
        </p:txBody>
      </p:sp>
      <p:pic>
        <p:nvPicPr>
          <p:cNvPr id="5" name="Picture 4">
            <a:extLst>
              <a:ext uri="{FF2B5EF4-FFF2-40B4-BE49-F238E27FC236}">
                <a16:creationId xmlns:a16="http://schemas.microsoft.com/office/drawing/2014/main" id="{D1BBDAD2-4F50-4E49-897C-A53CF831924C}"/>
              </a:ext>
            </a:extLst>
          </p:cNvPr>
          <p:cNvPicPr>
            <a:picLocks noChangeAspect="1"/>
          </p:cNvPicPr>
          <p:nvPr/>
        </p:nvPicPr>
        <p:blipFill>
          <a:blip r:embed="rId2"/>
          <a:stretch>
            <a:fillRect/>
          </a:stretch>
        </p:blipFill>
        <p:spPr>
          <a:xfrm>
            <a:off x="8691141" y="1543988"/>
            <a:ext cx="3118025" cy="3450614"/>
          </a:xfrm>
          <a:prstGeom prst="rect">
            <a:avLst/>
          </a:prstGeom>
        </p:spPr>
      </p:pic>
      <p:sp>
        <p:nvSpPr>
          <p:cNvPr id="6" name="TextBox 5">
            <a:extLst>
              <a:ext uri="{FF2B5EF4-FFF2-40B4-BE49-F238E27FC236}">
                <a16:creationId xmlns:a16="http://schemas.microsoft.com/office/drawing/2014/main" id="{485474A1-6026-3A44-9577-AE2778D82E68}"/>
              </a:ext>
            </a:extLst>
          </p:cNvPr>
          <p:cNvSpPr txBox="1"/>
          <p:nvPr/>
        </p:nvSpPr>
        <p:spPr>
          <a:xfrm>
            <a:off x="8559382" y="4935842"/>
            <a:ext cx="3632617" cy="16619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ill Sans"/>
                <a:ea typeface="Gill Sans"/>
                <a:cs typeface="Gill Sans"/>
                <a:sym typeface="Gill Sans"/>
              </a:rPr>
              <a:t>“Durer Hare Engraving”</a:t>
            </a:r>
          </a:p>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ill Sans"/>
                <a:ea typeface="Gill Sans"/>
                <a:cs typeface="Gill Sans"/>
                <a:sym typeface="Gill Sans"/>
              </a:rPr>
              <a:t>How do you think it woul</a:t>
            </a:r>
            <a:r>
              <a:rPr lang="en-US" sz="1800" dirty="0">
                <a:solidFill>
                  <a:srgbClr val="000000"/>
                </a:solidFill>
              </a:rPr>
              <a:t>d feel if you touched this rabbit?</a:t>
            </a:r>
          </a:p>
          <a:p>
            <a:pPr marL="0" marR="0" indent="0" algn="ctr" defTabSz="914400" rtl="0" fontAlgn="auto" latinLnBrk="1" hangingPunct="0">
              <a:lnSpc>
                <a:spcPct val="100000"/>
              </a:lnSpc>
              <a:spcBef>
                <a:spcPts val="0"/>
              </a:spcBef>
              <a:spcAft>
                <a:spcPts val="0"/>
              </a:spcAft>
              <a:buClrTx/>
              <a:buSzTx/>
              <a:buFontTx/>
              <a:buNone/>
              <a:tabLst/>
            </a:pPr>
            <a:r>
              <a:rPr lang="en-US" sz="1800" dirty="0">
                <a:solidFill>
                  <a:srgbClr val="000000"/>
                </a:solidFill>
              </a:rPr>
              <a:t>How long do you think it took him to create the fur?  </a:t>
            </a:r>
          </a:p>
          <a:p>
            <a:pPr marL="0" marR="0" indent="0" algn="l" defTabSz="914400" rtl="0" fontAlgn="auto" latinLnBrk="1"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19816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9ECF-ACDE-4F45-A70F-076F11477ECA}"/>
              </a:ext>
            </a:extLst>
          </p:cNvPr>
          <p:cNvSpPr>
            <a:spLocks noGrp="1"/>
          </p:cNvSpPr>
          <p:nvPr>
            <p:ph type="title"/>
          </p:nvPr>
        </p:nvSpPr>
        <p:spPr/>
        <p:txBody>
          <a:bodyPr>
            <a:normAutofit fontScale="90000"/>
          </a:bodyPr>
          <a:lstStyle/>
          <a:p>
            <a:r>
              <a:rPr lang="en-US" dirty="0">
                <a:latin typeface="Bernard MT Condensed" panose="02050806060905020404" pitchFamily="18" charset="77"/>
              </a:rPr>
              <a:t>TODAY, WE WILL MAKE OUR OWN VERSION OF THESE CHILLY ANIMALS IN THEIR WINTER SWEATERS.</a:t>
            </a:r>
            <a:br>
              <a:rPr lang="en-US" dirty="0">
                <a:latin typeface="Bernard MT Condensed" panose="02050806060905020404" pitchFamily="18" charset="77"/>
              </a:rPr>
            </a:br>
            <a:endParaRPr lang="en-US" dirty="0">
              <a:latin typeface="Bernard MT Condensed" panose="02050806060905020404" pitchFamily="18" charset="77"/>
            </a:endParaRPr>
          </a:p>
        </p:txBody>
      </p:sp>
      <p:sp>
        <p:nvSpPr>
          <p:cNvPr id="3" name="Content Placeholder 2">
            <a:extLst>
              <a:ext uri="{FF2B5EF4-FFF2-40B4-BE49-F238E27FC236}">
                <a16:creationId xmlns:a16="http://schemas.microsoft.com/office/drawing/2014/main" id="{25C519FB-35C9-3B48-B9FD-EEDEF812828F}"/>
              </a:ext>
            </a:extLst>
          </p:cNvPr>
          <p:cNvSpPr>
            <a:spLocks noGrp="1"/>
          </p:cNvSpPr>
          <p:nvPr>
            <p:ph idx="1"/>
          </p:nvPr>
        </p:nvSpPr>
        <p:spPr/>
        <p:txBody>
          <a:bodyPr/>
          <a:lstStyle/>
          <a:p>
            <a:r>
              <a:rPr lang="en-US" dirty="0">
                <a:latin typeface="Britannic Bold" panose="020F0502020204030204" pitchFamily="34" charset="0"/>
              </a:rPr>
              <a:t>Remember, all classroom rules apply during art class.</a:t>
            </a:r>
          </a:p>
          <a:p>
            <a:r>
              <a:rPr lang="en-US" dirty="0">
                <a:latin typeface="Britannic Bold" panose="020F0502020204030204" pitchFamily="34" charset="0"/>
              </a:rPr>
              <a:t>If you need some help, raise your hand before you get too frustrated, don’t wait – we are here to help you out!</a:t>
            </a:r>
          </a:p>
          <a:p>
            <a:r>
              <a:rPr lang="en-US" dirty="0">
                <a:latin typeface="Britannic Bold" panose="020F0502020204030204" pitchFamily="34" charset="0"/>
              </a:rPr>
              <a:t>Be kind to yourself and others when you talk about our art.</a:t>
            </a:r>
          </a:p>
          <a:p>
            <a:r>
              <a:rPr lang="en-US" dirty="0">
                <a:latin typeface="Britannic Bold" panose="020F0502020204030204" pitchFamily="34" charset="0"/>
              </a:rPr>
              <a:t>Sit back, relax and enjoy this time to get creative.</a:t>
            </a:r>
          </a:p>
          <a:p>
            <a:r>
              <a:rPr lang="en-US" dirty="0">
                <a:latin typeface="Britannic Bold" panose="020F0502020204030204" pitchFamily="34" charset="0"/>
              </a:rPr>
              <a:t>Watch how everyone’s art will turn out differently.</a:t>
            </a:r>
          </a:p>
          <a:p>
            <a:r>
              <a:rPr lang="en-US" dirty="0">
                <a:latin typeface="Britannic Bold" panose="020F0502020204030204" pitchFamily="34" charset="0"/>
              </a:rPr>
              <a:t>HAVE FUN!!!</a:t>
            </a:r>
          </a:p>
        </p:txBody>
      </p:sp>
    </p:spTree>
    <p:extLst>
      <p:ext uri="{BB962C8B-B14F-4D97-AF65-F5344CB8AC3E}">
        <p14:creationId xmlns:p14="http://schemas.microsoft.com/office/powerpoint/2010/main" val="146024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C017-1381-524B-ABFC-4F3B45362128}"/>
              </a:ext>
            </a:extLst>
          </p:cNvPr>
          <p:cNvSpPr>
            <a:spLocks noGrp="1"/>
          </p:cNvSpPr>
          <p:nvPr>
            <p:ph type="title"/>
          </p:nvPr>
        </p:nvSpPr>
        <p:spPr/>
        <p:txBody>
          <a:bodyPr>
            <a:normAutofit/>
          </a:bodyPr>
          <a:lstStyle/>
          <a:p>
            <a:r>
              <a:rPr lang="en-US" sz="3600" dirty="0">
                <a:latin typeface="Bernard MT Condensed" panose="02050806060905020404" pitchFamily="18" charset="77"/>
              </a:rPr>
              <a:t>Here are some examples of what you could make today</a:t>
            </a:r>
          </a:p>
        </p:txBody>
      </p:sp>
      <p:pic>
        <p:nvPicPr>
          <p:cNvPr id="8" name="Picture 7">
            <a:extLst>
              <a:ext uri="{FF2B5EF4-FFF2-40B4-BE49-F238E27FC236}">
                <a16:creationId xmlns:a16="http://schemas.microsoft.com/office/drawing/2014/main" id="{30D6AC48-FA25-8F78-549C-DE96C5D99978}"/>
              </a:ext>
            </a:extLst>
          </p:cNvPr>
          <p:cNvPicPr>
            <a:picLocks noChangeAspect="1"/>
          </p:cNvPicPr>
          <p:nvPr/>
        </p:nvPicPr>
        <p:blipFill>
          <a:blip r:embed="rId2"/>
          <a:stretch>
            <a:fillRect/>
          </a:stretch>
        </p:blipFill>
        <p:spPr>
          <a:xfrm>
            <a:off x="1539188" y="1690688"/>
            <a:ext cx="9113624" cy="4601300"/>
          </a:xfrm>
          <a:prstGeom prst="rect">
            <a:avLst/>
          </a:prstGeom>
        </p:spPr>
      </p:pic>
    </p:spTree>
    <p:extLst>
      <p:ext uri="{BB962C8B-B14F-4D97-AF65-F5344CB8AC3E}">
        <p14:creationId xmlns:p14="http://schemas.microsoft.com/office/powerpoint/2010/main" val="390979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92C2-3944-0E46-A232-C035285D4AFA}"/>
              </a:ext>
            </a:extLst>
          </p:cNvPr>
          <p:cNvSpPr>
            <a:spLocks noGrp="1"/>
          </p:cNvSpPr>
          <p:nvPr>
            <p:ph type="title"/>
          </p:nvPr>
        </p:nvSpPr>
        <p:spPr/>
        <p:txBody>
          <a:bodyPr/>
          <a:lstStyle/>
          <a:p>
            <a:r>
              <a:rPr lang="en-US" dirty="0">
                <a:latin typeface="Bernard MT Condensed" panose="02050806060905020404" pitchFamily="18" charset="77"/>
              </a:rPr>
              <a:t>Step one - pencil</a:t>
            </a:r>
          </a:p>
        </p:txBody>
      </p:sp>
      <p:sp>
        <p:nvSpPr>
          <p:cNvPr id="3" name="Content Placeholder 2">
            <a:extLst>
              <a:ext uri="{FF2B5EF4-FFF2-40B4-BE49-F238E27FC236}">
                <a16:creationId xmlns:a16="http://schemas.microsoft.com/office/drawing/2014/main" id="{6165135E-1A8E-994F-8B9C-C265E7925CE9}"/>
              </a:ext>
            </a:extLst>
          </p:cNvPr>
          <p:cNvSpPr>
            <a:spLocks noGrp="1"/>
          </p:cNvSpPr>
          <p:nvPr>
            <p:ph idx="1"/>
          </p:nvPr>
        </p:nvSpPr>
        <p:spPr>
          <a:xfrm>
            <a:off x="0" y="2099390"/>
            <a:ext cx="9603275" cy="3450613"/>
          </a:xfrm>
        </p:spPr>
        <p:txBody>
          <a:bodyPr>
            <a:normAutofit fontScale="92500" lnSpcReduction="20000"/>
          </a:bodyPr>
          <a:lstStyle/>
          <a:p>
            <a:r>
              <a:rPr lang="en-US" dirty="0">
                <a:latin typeface="Britannic Bold" panose="020B0903060703020204" pitchFamily="34" charset="77"/>
              </a:rPr>
              <a:t>Start by using your pencil VERY LIGHTLY to</a:t>
            </a:r>
          </a:p>
          <a:p>
            <a:pPr marL="0" indent="0">
              <a:buNone/>
            </a:pPr>
            <a:r>
              <a:rPr lang="en-US" dirty="0">
                <a:latin typeface="Britannic Bold" panose="020B0903060703020204" pitchFamily="34" charset="77"/>
              </a:rPr>
              <a:t>   draw out the shape of the face</a:t>
            </a:r>
          </a:p>
          <a:p>
            <a:r>
              <a:rPr lang="en-US" dirty="0">
                <a:latin typeface="Britannic Bold" panose="020B0903060703020204" pitchFamily="34" charset="77"/>
              </a:rPr>
              <a:t>Use the WHOLE paper – take up space!</a:t>
            </a:r>
          </a:p>
          <a:p>
            <a:r>
              <a:rPr lang="en-US" dirty="0">
                <a:latin typeface="Britannic Bold" panose="020B0903060703020204" pitchFamily="34" charset="77"/>
              </a:rPr>
              <a:t>Draw the ears and the body </a:t>
            </a:r>
          </a:p>
          <a:p>
            <a:r>
              <a:rPr lang="en-US" dirty="0">
                <a:latin typeface="Britannic Bold" panose="020B0903060703020204" pitchFamily="34" charset="77"/>
              </a:rPr>
              <a:t>Draw the snout, and ears. Think about where they </a:t>
            </a:r>
          </a:p>
          <a:p>
            <a:pPr marL="0" indent="0">
              <a:buNone/>
            </a:pPr>
            <a:r>
              <a:rPr lang="en-US" dirty="0">
                <a:latin typeface="Britannic Bold" panose="020B0903060703020204" pitchFamily="34" charset="77"/>
              </a:rPr>
              <a:t>   should be on the face</a:t>
            </a:r>
          </a:p>
          <a:p>
            <a:r>
              <a:rPr lang="en-US" dirty="0">
                <a:latin typeface="Britannic Bold" panose="020B0903060703020204" pitchFamily="34" charset="77"/>
              </a:rPr>
              <a:t>Draw the eyes, nose and mouth</a:t>
            </a:r>
          </a:p>
          <a:p>
            <a:r>
              <a:rPr lang="en-US" dirty="0">
                <a:latin typeface="Britannic Bold" panose="020B0903060703020204" pitchFamily="34" charset="77"/>
              </a:rPr>
              <a:t>Make your animal your own!</a:t>
            </a:r>
          </a:p>
        </p:txBody>
      </p:sp>
      <p:pic>
        <p:nvPicPr>
          <p:cNvPr id="7" name="Picture 6">
            <a:extLst>
              <a:ext uri="{FF2B5EF4-FFF2-40B4-BE49-F238E27FC236}">
                <a16:creationId xmlns:a16="http://schemas.microsoft.com/office/drawing/2014/main" id="{8231CEA8-1594-12A6-EA2C-4560FD5EFDA1}"/>
              </a:ext>
            </a:extLst>
          </p:cNvPr>
          <p:cNvPicPr>
            <a:picLocks noChangeAspect="1"/>
          </p:cNvPicPr>
          <p:nvPr/>
        </p:nvPicPr>
        <p:blipFill>
          <a:blip r:embed="rId2"/>
          <a:stretch>
            <a:fillRect/>
          </a:stretch>
        </p:blipFill>
        <p:spPr>
          <a:xfrm>
            <a:off x="8088916" y="1690688"/>
            <a:ext cx="3264884" cy="3554979"/>
          </a:xfrm>
          <a:prstGeom prst="rect">
            <a:avLst/>
          </a:prstGeom>
        </p:spPr>
      </p:pic>
    </p:spTree>
    <p:extLst>
      <p:ext uri="{BB962C8B-B14F-4D97-AF65-F5344CB8AC3E}">
        <p14:creationId xmlns:p14="http://schemas.microsoft.com/office/powerpoint/2010/main" val="1387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6F041-50E3-E54C-99DE-A0F057871A87}"/>
              </a:ext>
            </a:extLst>
          </p:cNvPr>
          <p:cNvSpPr>
            <a:spLocks noGrp="1"/>
          </p:cNvSpPr>
          <p:nvPr>
            <p:ph type="title"/>
          </p:nvPr>
        </p:nvSpPr>
        <p:spPr/>
        <p:txBody>
          <a:bodyPr/>
          <a:lstStyle/>
          <a:p>
            <a:r>
              <a:rPr lang="en-US" dirty="0">
                <a:latin typeface="Bernard MT Condensed" panose="02050806060905020404" pitchFamily="18" charset="77"/>
              </a:rPr>
              <a:t>Step two – give your bear some personality</a:t>
            </a:r>
          </a:p>
        </p:txBody>
      </p:sp>
      <p:sp>
        <p:nvSpPr>
          <p:cNvPr id="3" name="Content Placeholder 2">
            <a:extLst>
              <a:ext uri="{FF2B5EF4-FFF2-40B4-BE49-F238E27FC236}">
                <a16:creationId xmlns:a16="http://schemas.microsoft.com/office/drawing/2014/main" id="{E63B3A62-E98A-584C-AB9F-DCE32A03988A}"/>
              </a:ext>
            </a:extLst>
          </p:cNvPr>
          <p:cNvSpPr>
            <a:spLocks noGrp="1"/>
          </p:cNvSpPr>
          <p:nvPr>
            <p:ph idx="1"/>
          </p:nvPr>
        </p:nvSpPr>
        <p:spPr>
          <a:xfrm>
            <a:off x="838200" y="1338737"/>
            <a:ext cx="10515600" cy="4351338"/>
          </a:xfrm>
        </p:spPr>
        <p:txBody>
          <a:bodyPr/>
          <a:lstStyle/>
          <a:p>
            <a:r>
              <a:rPr lang="en-US" dirty="0">
                <a:latin typeface="Britannic Bold" panose="020B0903060703020204" pitchFamily="34" charset="77"/>
              </a:rPr>
              <a:t>Add some fun things to make your bear original</a:t>
            </a:r>
          </a:p>
          <a:p>
            <a:r>
              <a:rPr lang="en-US" dirty="0">
                <a:latin typeface="Britannic Bold" panose="020B0903060703020204" pitchFamily="34" charset="77"/>
              </a:rPr>
              <a:t>Don’t overdo it, less is more!</a:t>
            </a:r>
          </a:p>
          <a:p>
            <a:r>
              <a:rPr lang="en-US" dirty="0">
                <a:latin typeface="Britannic Bold" panose="020B0903060703020204" pitchFamily="34" charset="77"/>
              </a:rPr>
              <a:t>Here are some ideas but there are MANY more.</a:t>
            </a:r>
          </a:p>
        </p:txBody>
      </p:sp>
      <p:pic>
        <p:nvPicPr>
          <p:cNvPr id="4" name="Picture 4">
            <a:extLst>
              <a:ext uri="{FF2B5EF4-FFF2-40B4-BE49-F238E27FC236}">
                <a16:creationId xmlns:a16="http://schemas.microsoft.com/office/drawing/2014/main" id="{8F56E0DD-79AE-244B-93A2-345017654C59}"/>
              </a:ext>
            </a:extLst>
          </p:cNvPr>
          <p:cNvPicPr>
            <a:picLocks noChangeAspect="1"/>
          </p:cNvPicPr>
          <p:nvPr/>
        </p:nvPicPr>
        <p:blipFill>
          <a:blip r:embed="rId2"/>
          <a:stretch>
            <a:fillRect/>
          </a:stretch>
        </p:blipFill>
        <p:spPr>
          <a:xfrm>
            <a:off x="4064000" y="3167743"/>
            <a:ext cx="4064000" cy="31877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7336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7E39DE-9097-F7E7-108B-1E1723695B38}"/>
              </a:ext>
            </a:extLst>
          </p:cNvPr>
          <p:cNvPicPr>
            <a:picLocks noChangeAspect="1"/>
          </p:cNvPicPr>
          <p:nvPr/>
        </p:nvPicPr>
        <p:blipFill>
          <a:blip r:embed="rId2"/>
          <a:stretch>
            <a:fillRect/>
          </a:stretch>
        </p:blipFill>
        <p:spPr>
          <a:xfrm>
            <a:off x="337871" y="777922"/>
            <a:ext cx="11516258" cy="5834904"/>
          </a:xfrm>
          <a:prstGeom prst="rect">
            <a:avLst/>
          </a:prstGeom>
        </p:spPr>
      </p:pic>
    </p:spTree>
    <p:extLst>
      <p:ext uri="{BB962C8B-B14F-4D97-AF65-F5344CB8AC3E}">
        <p14:creationId xmlns:p14="http://schemas.microsoft.com/office/powerpoint/2010/main" val="358213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E161-0F61-5C49-BF4E-86AB989AEF20}"/>
              </a:ext>
            </a:extLst>
          </p:cNvPr>
          <p:cNvSpPr>
            <a:spLocks noGrp="1"/>
          </p:cNvSpPr>
          <p:nvPr>
            <p:ph type="title"/>
          </p:nvPr>
        </p:nvSpPr>
        <p:spPr/>
        <p:txBody>
          <a:bodyPr/>
          <a:lstStyle/>
          <a:p>
            <a:r>
              <a:rPr lang="en-US" dirty="0">
                <a:latin typeface="Bernard MT Condensed" panose="02050806060905020404" pitchFamily="18" charset="77"/>
                <a:cs typeface="Aharoni" panose="02010803020104030203" pitchFamily="2" charset="-79"/>
              </a:rPr>
              <a:t>Step three – black sharpie</a:t>
            </a:r>
          </a:p>
        </p:txBody>
      </p:sp>
      <p:sp>
        <p:nvSpPr>
          <p:cNvPr id="3" name="Content Placeholder 2">
            <a:extLst>
              <a:ext uri="{FF2B5EF4-FFF2-40B4-BE49-F238E27FC236}">
                <a16:creationId xmlns:a16="http://schemas.microsoft.com/office/drawing/2014/main" id="{37C35908-9969-2548-A6A8-A9BFF352CE44}"/>
              </a:ext>
            </a:extLst>
          </p:cNvPr>
          <p:cNvSpPr>
            <a:spLocks noGrp="1"/>
          </p:cNvSpPr>
          <p:nvPr>
            <p:ph idx="1"/>
          </p:nvPr>
        </p:nvSpPr>
        <p:spPr>
          <a:xfrm>
            <a:off x="264047" y="1613240"/>
            <a:ext cx="8981791" cy="4469739"/>
          </a:xfrm>
        </p:spPr>
        <p:txBody>
          <a:bodyPr>
            <a:normAutofit/>
          </a:bodyPr>
          <a:lstStyle/>
          <a:p>
            <a:r>
              <a:rPr lang="en-US" dirty="0">
                <a:latin typeface="Britannic Bold" panose="020B0903060703020204" pitchFamily="34" charset="77"/>
              </a:rPr>
              <a:t>Use your black sharpie to outline the </a:t>
            </a:r>
          </a:p>
          <a:p>
            <a:pPr marL="0" indent="0">
              <a:buNone/>
            </a:pPr>
            <a:r>
              <a:rPr lang="en-US" dirty="0">
                <a:latin typeface="Britannic Bold" panose="020B0903060703020204" pitchFamily="34" charset="77"/>
              </a:rPr>
              <a:t>   EYES, NOSE and MOUTH only – do not outline </a:t>
            </a:r>
          </a:p>
          <a:p>
            <a:pPr marL="0" indent="0">
              <a:buNone/>
            </a:pPr>
            <a:r>
              <a:rPr lang="en-US" dirty="0">
                <a:latin typeface="Britannic Bold" panose="020B0903060703020204" pitchFamily="34" charset="77"/>
              </a:rPr>
              <a:t>   the bears head or ears</a:t>
            </a:r>
          </a:p>
          <a:p>
            <a:r>
              <a:rPr lang="en-US" dirty="0">
                <a:latin typeface="Britannic Bold" panose="020B0903060703020204" pitchFamily="34" charset="77"/>
              </a:rPr>
              <a:t>Trace over your sweater and accessories </a:t>
            </a:r>
          </a:p>
          <a:p>
            <a:pPr marL="0" indent="0">
              <a:buNone/>
            </a:pPr>
            <a:r>
              <a:rPr lang="en-US" dirty="0">
                <a:latin typeface="Britannic Bold" panose="020B0903060703020204" pitchFamily="34" charset="77"/>
              </a:rPr>
              <a:t>   with the black sharpie too.  Erase any visible pencil</a:t>
            </a:r>
          </a:p>
          <a:p>
            <a:pPr marL="0" indent="0">
              <a:buNone/>
            </a:pPr>
            <a:r>
              <a:rPr lang="en-US" dirty="0">
                <a:latin typeface="Britannic Bold" panose="020B0903060703020204" pitchFamily="34" charset="77"/>
              </a:rPr>
              <a:t>Lines </a:t>
            </a:r>
            <a:r>
              <a:rPr lang="en-US" i="1" u="sng" dirty="0">
                <a:latin typeface="Britannic Bold" panose="020B0903060703020204" pitchFamily="34" charset="77"/>
              </a:rPr>
              <a:t>from under your sharpie line. </a:t>
            </a:r>
          </a:p>
          <a:p>
            <a:pPr marL="0" indent="0">
              <a:buNone/>
            </a:pPr>
            <a:r>
              <a:rPr lang="en-US" dirty="0">
                <a:latin typeface="Britannic Bold" panose="020B0903060703020204" pitchFamily="34" charset="77"/>
              </a:rPr>
              <a:t>Leave the head ears alone for now.</a:t>
            </a:r>
          </a:p>
          <a:p>
            <a:r>
              <a:rPr lang="en-US" dirty="0">
                <a:latin typeface="Britannic Bold" panose="020B0903060703020204" pitchFamily="34" charset="77"/>
              </a:rPr>
              <a:t>Add patterns and designs to their clothing</a:t>
            </a:r>
          </a:p>
        </p:txBody>
      </p:sp>
      <p:pic>
        <p:nvPicPr>
          <p:cNvPr id="5" name="Picture 4">
            <a:extLst>
              <a:ext uri="{FF2B5EF4-FFF2-40B4-BE49-F238E27FC236}">
                <a16:creationId xmlns:a16="http://schemas.microsoft.com/office/drawing/2014/main" id="{7B689CC0-A727-7C25-2E28-D2B6AD3CE382}"/>
              </a:ext>
            </a:extLst>
          </p:cNvPr>
          <p:cNvPicPr>
            <a:picLocks noChangeAspect="1"/>
          </p:cNvPicPr>
          <p:nvPr/>
        </p:nvPicPr>
        <p:blipFill>
          <a:blip r:embed="rId2"/>
          <a:stretch>
            <a:fillRect/>
          </a:stretch>
        </p:blipFill>
        <p:spPr>
          <a:xfrm>
            <a:off x="8962410" y="217956"/>
            <a:ext cx="2674818" cy="6422088"/>
          </a:xfrm>
          <a:prstGeom prst="rect">
            <a:avLst/>
          </a:prstGeom>
        </p:spPr>
      </p:pic>
    </p:spTree>
    <p:extLst>
      <p:ext uri="{BB962C8B-B14F-4D97-AF65-F5344CB8AC3E}">
        <p14:creationId xmlns:p14="http://schemas.microsoft.com/office/powerpoint/2010/main" val="314268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7ECF-79CF-5943-ACEF-19F1B29CA01E}"/>
              </a:ext>
            </a:extLst>
          </p:cNvPr>
          <p:cNvSpPr>
            <a:spLocks noGrp="1"/>
          </p:cNvSpPr>
          <p:nvPr>
            <p:ph type="title"/>
          </p:nvPr>
        </p:nvSpPr>
        <p:spPr/>
        <p:txBody>
          <a:bodyPr/>
          <a:lstStyle/>
          <a:p>
            <a:r>
              <a:rPr lang="en-US" dirty="0">
                <a:latin typeface="Bernard MT Condensed" panose="02050806060905020404" pitchFamily="18" charset="77"/>
              </a:rPr>
              <a:t>Step four – fluffy!!!!!!!</a:t>
            </a:r>
          </a:p>
        </p:txBody>
      </p:sp>
      <p:sp>
        <p:nvSpPr>
          <p:cNvPr id="3" name="Content Placeholder 2">
            <a:extLst>
              <a:ext uri="{FF2B5EF4-FFF2-40B4-BE49-F238E27FC236}">
                <a16:creationId xmlns:a16="http://schemas.microsoft.com/office/drawing/2014/main" id="{1507678F-3947-2640-BD0C-0CF5DA937258}"/>
              </a:ext>
            </a:extLst>
          </p:cNvPr>
          <p:cNvSpPr>
            <a:spLocks noGrp="1"/>
          </p:cNvSpPr>
          <p:nvPr>
            <p:ph idx="1"/>
          </p:nvPr>
        </p:nvSpPr>
        <p:spPr>
          <a:xfrm>
            <a:off x="356212" y="1475247"/>
            <a:ext cx="9603275" cy="4697125"/>
          </a:xfrm>
        </p:spPr>
        <p:txBody>
          <a:bodyPr>
            <a:noAutofit/>
          </a:bodyPr>
          <a:lstStyle/>
          <a:p>
            <a:r>
              <a:rPr lang="en-US" dirty="0">
                <a:latin typeface="Britannic Bold" panose="020B0903060703020204" pitchFamily="34" charset="77"/>
              </a:rPr>
              <a:t>Using your black sharpie, start using little lines </a:t>
            </a:r>
          </a:p>
          <a:p>
            <a:pPr marL="0" indent="0">
              <a:buNone/>
            </a:pPr>
            <a:r>
              <a:rPr lang="en-US" dirty="0">
                <a:latin typeface="Britannic Bold" panose="020B0903060703020204" pitchFamily="34" charset="77"/>
              </a:rPr>
              <a:t>   to create the fur on the bear’s face.</a:t>
            </a:r>
          </a:p>
          <a:p>
            <a:r>
              <a:rPr lang="en-US" dirty="0">
                <a:latin typeface="Britannic Bold" panose="020B0903060703020204" pitchFamily="34" charset="77"/>
              </a:rPr>
              <a:t>Start around the eyes and move out around the </a:t>
            </a:r>
          </a:p>
          <a:p>
            <a:pPr marL="0" indent="0">
              <a:buNone/>
            </a:pPr>
            <a:r>
              <a:rPr lang="en-US" dirty="0">
                <a:latin typeface="Britannic Bold" panose="020B0903060703020204" pitchFamily="34" charset="77"/>
              </a:rPr>
              <a:t>   nose and towards the outside of the face</a:t>
            </a:r>
          </a:p>
          <a:p>
            <a:r>
              <a:rPr lang="en-US" dirty="0">
                <a:latin typeface="Britannic Bold" panose="020B0903060703020204" pitchFamily="34" charset="77"/>
              </a:rPr>
              <a:t>You can use short straight lines or soft flicked lines </a:t>
            </a:r>
          </a:p>
          <a:p>
            <a:r>
              <a:rPr lang="en-US" dirty="0">
                <a:latin typeface="Britannic Bold" panose="020B0903060703020204" pitchFamily="34" charset="77"/>
              </a:rPr>
              <a:t>Keep going until you fill in the whole face and neck</a:t>
            </a:r>
          </a:p>
          <a:p>
            <a:r>
              <a:rPr lang="en-US" dirty="0">
                <a:latin typeface="Britannic Bold" panose="020B0903060703020204" pitchFamily="34" charset="77"/>
              </a:rPr>
              <a:t>Remember, there are no mistakes – trust yourself!</a:t>
            </a:r>
          </a:p>
          <a:p>
            <a:r>
              <a:rPr lang="en-US" dirty="0">
                <a:latin typeface="Britannic Bold" panose="020B0903060703020204" pitchFamily="34" charset="77"/>
              </a:rPr>
              <a:t>Look around, everyone’s Chilly Bear is different. </a:t>
            </a:r>
          </a:p>
          <a:p>
            <a:r>
              <a:rPr lang="en-US" dirty="0">
                <a:latin typeface="Britannic Bold" panose="020B0903060703020204" pitchFamily="34" charset="77"/>
              </a:rPr>
              <a:t>OPTION Outline bear’s face and ears, consider using dotted line.</a:t>
            </a:r>
          </a:p>
        </p:txBody>
      </p:sp>
      <p:pic>
        <p:nvPicPr>
          <p:cNvPr id="7" name="Picture 6">
            <a:extLst>
              <a:ext uri="{FF2B5EF4-FFF2-40B4-BE49-F238E27FC236}">
                <a16:creationId xmlns:a16="http://schemas.microsoft.com/office/drawing/2014/main" id="{9ECF1B9E-D011-0595-3DE4-8D70D480D6B5}"/>
              </a:ext>
            </a:extLst>
          </p:cNvPr>
          <p:cNvPicPr>
            <a:picLocks noChangeAspect="1"/>
          </p:cNvPicPr>
          <p:nvPr/>
        </p:nvPicPr>
        <p:blipFill>
          <a:blip r:embed="rId2"/>
          <a:stretch>
            <a:fillRect/>
          </a:stretch>
        </p:blipFill>
        <p:spPr>
          <a:xfrm>
            <a:off x="9435549" y="685627"/>
            <a:ext cx="2400239" cy="5951107"/>
          </a:xfrm>
          <a:prstGeom prst="rect">
            <a:avLst/>
          </a:prstGeom>
        </p:spPr>
      </p:pic>
    </p:spTree>
    <p:extLst>
      <p:ext uri="{BB962C8B-B14F-4D97-AF65-F5344CB8AC3E}">
        <p14:creationId xmlns:p14="http://schemas.microsoft.com/office/powerpoint/2010/main" val="3628335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TotalTime>
  <Words>617</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Aharoni</vt:lpstr>
      <vt:lpstr>Arial</vt:lpstr>
      <vt:lpstr>Bernard MT Condensed</vt:lpstr>
      <vt:lpstr>Britannic Bold</vt:lpstr>
      <vt:lpstr>Calibri</vt:lpstr>
      <vt:lpstr>Calibri Light</vt:lpstr>
      <vt:lpstr>Gill Sans</vt:lpstr>
      <vt:lpstr>Office Theme</vt:lpstr>
      <vt:lpstr>Chilly bears</vt:lpstr>
      <vt:lpstr>TEXTURE </vt:lpstr>
      <vt:lpstr>TODAY, WE WILL MAKE OUR OWN VERSION OF THESE CHILLY ANIMALS IN THEIR WINTER SWEATERS. </vt:lpstr>
      <vt:lpstr>Here are some examples of what you could make today</vt:lpstr>
      <vt:lpstr>Step one - pencil</vt:lpstr>
      <vt:lpstr>Step two – give your bear some personality</vt:lpstr>
      <vt:lpstr>PowerPoint Presentation</vt:lpstr>
      <vt:lpstr>Step three – black sharpie</vt:lpstr>
      <vt:lpstr>Step four – fluffy!!!!!!!</vt:lpstr>
      <vt:lpstr>Step five – colored sharpies</vt:lpstr>
      <vt:lpstr>Other Animals too!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Chilly bears</dc:title>
  <dc:creator>Mark O'Connor</dc:creator>
  <cp:lastModifiedBy>Joanne Bottenberg</cp:lastModifiedBy>
  <cp:revision>14</cp:revision>
  <cp:lastPrinted>2019-12-04T18:59:00Z</cp:lastPrinted>
  <dcterms:created xsi:type="dcterms:W3CDTF">2019-01-06T22:31:02Z</dcterms:created>
  <dcterms:modified xsi:type="dcterms:W3CDTF">2022-09-16T11:26:11Z</dcterms:modified>
</cp:coreProperties>
</file>