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60" r:id="rId2"/>
    <p:sldId id="261" r:id="rId3"/>
    <p:sldId id="262" r:id="rId4"/>
    <p:sldId id="263" r:id="rId5"/>
    <p:sldId id="264" r:id="rId6"/>
    <p:sldId id="273" r:id="rId7"/>
    <p:sldId id="271" r:id="rId8"/>
    <p:sldId id="270" r:id="rId9"/>
    <p:sldId id="267" r:id="rId10"/>
    <p:sldId id="268" r:id="rId11"/>
    <p:sldId id="266" r:id="rId12"/>
    <p:sldId id="258" r:id="rId13"/>
    <p:sldId id="257" r:id="rId14"/>
    <p:sldId id="274" r:id="rId1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0718D5F-13ED-46F0-85C6-99426A3ABF72}">
          <p14:sldIdLst>
            <p14:sldId id="260"/>
            <p14:sldId id="261"/>
            <p14:sldId id="262"/>
            <p14:sldId id="263"/>
            <p14:sldId id="264"/>
            <p14:sldId id="273"/>
            <p14:sldId id="271"/>
            <p14:sldId id="270"/>
            <p14:sldId id="267"/>
            <p14:sldId id="268"/>
            <p14:sldId id="266"/>
            <p14:sldId id="258"/>
            <p14:sldId id="257"/>
            <p14:sldId id="274"/>
          </p14:sldIdLst>
        </p14:section>
        <p14:section name="Untitled Section" id="{F3C0B5ED-B4A5-4852-9330-D929A9679E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74070E-35E2-4FB8-8968-09AA64937459}" v="560" dt="2020-01-07T07:27:22.4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1" autoAdjust="0"/>
    <p:restoredTop sz="73747" autoAdjust="0"/>
  </p:normalViewPr>
  <p:slideViewPr>
    <p:cSldViewPr snapToGrid="0">
      <p:cViewPr varScale="1">
        <p:scale>
          <a:sx n="71" d="100"/>
          <a:sy n="71" d="100"/>
        </p:scale>
        <p:origin x="29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3A38018B-CCC4-42C2-930D-5289D98120FA}" type="datetimeFigureOut">
              <a:rPr lang="en-US" smtClean="0"/>
              <a:t>9/1/2022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F2C5AD3F-FB61-424F-BE25-FFE174745772}" type="slidenum">
              <a:rPr lang="en-US" smtClean="0"/>
              <a:t>‹#›</a:t>
            </a:fld>
            <a:endParaRPr lang="en-US"/>
          </a:p>
        </p:txBody>
      </p:sp>
    </p:spTree>
    <p:extLst>
      <p:ext uri="{BB962C8B-B14F-4D97-AF65-F5344CB8AC3E}">
        <p14:creationId xmlns:p14="http://schemas.microsoft.com/office/powerpoint/2010/main" val="57992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wisegeek.com/what-is-gilding.htm"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www.pablopicasso.org/boy-with-pipe.jsp" TargetMode="External"/><Relationship Id="rId5" Type="http://schemas.openxmlformats.org/officeDocument/2006/relationships/hyperlink" Target="http://www.pablopicasso.org/" TargetMode="External"/><Relationship Id="rId4" Type="http://schemas.openxmlformats.org/officeDocument/2006/relationships/hyperlink" Target="http://www.gustav-klimt.com/Portrait-Of-Adele-Bloch-Bauer-1.jsp"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 Artwork: Tree of Life:</a:t>
            </a:r>
            <a:r>
              <a:rPr lang="en-US" sz="1200" kern="1200" dirty="0">
                <a:solidFill>
                  <a:schemeClr val="tx1"/>
                </a:solidFill>
                <a:effectLst/>
                <a:latin typeface="+mn-lt"/>
                <a:ea typeface="+mn-ea"/>
                <a:cs typeface="+mn-cs"/>
              </a:rPr>
              <a:t> Is a</a:t>
            </a:r>
            <a:r>
              <a:rPr lang="en-US" sz="1200" b="1" kern="1200" dirty="0">
                <a:solidFill>
                  <a:schemeClr val="tx1"/>
                </a:solidFill>
                <a:effectLst/>
                <a:latin typeface="+mn-lt"/>
                <a:ea typeface="+mn-ea"/>
                <a:cs typeface="+mn-cs"/>
              </a:rPr>
              <a:t> symbol</a:t>
            </a:r>
            <a:r>
              <a:rPr lang="en-US" sz="1200" kern="1200" dirty="0">
                <a:solidFill>
                  <a:schemeClr val="tx1"/>
                </a:solidFill>
                <a:effectLst/>
                <a:latin typeface="+mn-lt"/>
                <a:ea typeface="+mn-ea"/>
                <a:cs typeface="+mn-cs"/>
              </a:rPr>
              <a:t> used in many artworks and many religions . In most cases, The Tree of Life is used to signify </a:t>
            </a:r>
            <a:r>
              <a:rPr lang="en-US" sz="1200" b="1" kern="1200" dirty="0">
                <a:solidFill>
                  <a:schemeClr val="tx1"/>
                </a:solidFill>
                <a:effectLst/>
                <a:latin typeface="+mn-lt"/>
                <a:ea typeface="+mn-ea"/>
                <a:cs typeface="+mn-cs"/>
              </a:rPr>
              <a:t>health and longevity. </a:t>
            </a:r>
            <a:r>
              <a:rPr lang="en-US" sz="1200" kern="1200" dirty="0">
                <a:solidFill>
                  <a:schemeClr val="tx1"/>
                </a:solidFill>
                <a:effectLst/>
                <a:latin typeface="+mn-lt"/>
                <a:ea typeface="+mn-ea"/>
                <a:cs typeface="+mn-cs"/>
              </a:rPr>
              <a:t>Gustav Klimt painted with </a:t>
            </a:r>
            <a:r>
              <a:rPr lang="en-US" sz="1200" b="1" kern="1200" dirty="0">
                <a:solidFill>
                  <a:schemeClr val="tx1"/>
                </a:solidFill>
                <a:effectLst/>
                <a:latin typeface="+mn-lt"/>
                <a:ea typeface="+mn-ea"/>
                <a:cs typeface="+mn-cs"/>
              </a:rPr>
              <a:t>brightness and boldness</a:t>
            </a:r>
            <a:r>
              <a:rPr lang="en-US" sz="1200" kern="1200" dirty="0">
                <a:solidFill>
                  <a:schemeClr val="tx1"/>
                </a:solidFill>
                <a:effectLst/>
                <a:latin typeface="+mn-lt"/>
                <a:ea typeface="+mn-ea"/>
                <a:cs typeface="+mn-cs"/>
              </a:rPr>
              <a:t> and this is what he has shown in this painting . A large canvas is used to make this painting and detail is filled in every corner. To give a wonderful grand finish to this artwork, Klimt used </a:t>
            </a:r>
            <a:r>
              <a:rPr lang="en-US" sz="1200" b="1" kern="1200" dirty="0">
                <a:solidFill>
                  <a:schemeClr val="tx1"/>
                </a:solidFill>
                <a:effectLst/>
                <a:latin typeface="+mn-lt"/>
                <a:ea typeface="+mn-ea"/>
                <a:cs typeface="+mn-cs"/>
              </a:rPr>
              <a:t>gold leaf paint</a:t>
            </a:r>
            <a:r>
              <a:rPr lang="en-US" sz="1200" kern="1200" dirty="0">
                <a:solidFill>
                  <a:schemeClr val="tx1"/>
                </a:solidFill>
                <a:effectLst/>
                <a:latin typeface="+mn-lt"/>
                <a:ea typeface="+mn-ea"/>
                <a:cs typeface="+mn-cs"/>
              </a:rPr>
              <a:t>. There's a lot of symbolism behind the Tree of Life . The symbolism is really located in most cultures, all over the globe and is located in each and every aspect with the paintings. </a:t>
            </a:r>
          </a:p>
          <a:p>
            <a:endParaRPr lang="en-US" dirty="0"/>
          </a:p>
        </p:txBody>
      </p:sp>
      <p:sp>
        <p:nvSpPr>
          <p:cNvPr id="4" name="Slide Number Placeholder 3"/>
          <p:cNvSpPr>
            <a:spLocks noGrp="1"/>
          </p:cNvSpPr>
          <p:nvPr>
            <p:ph type="sldNum" sz="quarter" idx="5"/>
          </p:nvPr>
        </p:nvSpPr>
        <p:spPr/>
        <p:txBody>
          <a:bodyPr/>
          <a:lstStyle/>
          <a:p>
            <a:fld id="{F2C5AD3F-FB61-424F-BE25-FFE174745772}" type="slidenum">
              <a:rPr lang="en-US" smtClean="0"/>
              <a:t>1</a:t>
            </a:fld>
            <a:endParaRPr lang="en-US"/>
          </a:p>
        </p:txBody>
      </p:sp>
    </p:spTree>
    <p:extLst>
      <p:ext uri="{BB962C8B-B14F-4D97-AF65-F5344CB8AC3E}">
        <p14:creationId xmlns:p14="http://schemas.microsoft.com/office/powerpoint/2010/main" val="1606221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Background</a:t>
            </a:r>
            <a:r>
              <a:rPr lang="en-US" sz="1200" b="1" kern="1200" baseline="0" dirty="0">
                <a:solidFill>
                  <a:schemeClr val="tx1"/>
                </a:solidFill>
                <a:latin typeface="+mn-lt"/>
                <a:ea typeface="+mn-ea"/>
                <a:cs typeface="+mn-cs"/>
              </a:rPr>
              <a:t> notes for the art docent  (</a:t>
            </a:r>
            <a:r>
              <a:rPr lang="en-US" sz="1200" kern="1200" dirty="0">
                <a:solidFill>
                  <a:schemeClr val="tx1"/>
                </a:solidFill>
                <a:effectLst/>
                <a:latin typeface="+mn-lt"/>
                <a:ea typeface="+mn-ea"/>
                <a:cs typeface="+mn-cs"/>
              </a:rPr>
              <a:t>From</a:t>
            </a:r>
            <a:r>
              <a:rPr lang="en-US" sz="1200" kern="1200" baseline="0" dirty="0">
                <a:solidFill>
                  <a:schemeClr val="tx1"/>
                </a:solidFill>
                <a:effectLst/>
                <a:latin typeface="+mn-lt"/>
                <a:ea typeface="+mn-ea"/>
                <a:cs typeface="+mn-cs"/>
              </a:rPr>
              <a:t> Blick.com and</a:t>
            </a:r>
            <a:r>
              <a:rPr lang="en-US" sz="1200" b="0" kern="1200" dirty="0">
                <a:solidFill>
                  <a:schemeClr val="tx1"/>
                </a:solidFill>
                <a:latin typeface="+mn-lt"/>
                <a:ea typeface="+mn-ea"/>
                <a:cs typeface="+mn-cs"/>
              </a:rPr>
              <a:t> gustav-klimt.com):</a:t>
            </a:r>
            <a:endParaRPr lang="en-US" sz="1200" b="1" kern="1200" baseline="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Gold leaf </a:t>
            </a:r>
            <a:r>
              <a:rPr lang="en-US" sz="1200" kern="1200" dirty="0">
                <a:solidFill>
                  <a:schemeClr val="tx1"/>
                </a:solidFill>
                <a:latin typeface="+mn-lt"/>
                <a:ea typeface="+mn-ea"/>
                <a:cs typeface="+mn-cs"/>
              </a:rPr>
              <a:t>is an ultra-thin layer of pure gold used by crafters to create a gilded appearance on projects such as picture frames, sculptures and book bindings. Applying it can be can be very labor-intensive and challenging for beginners. It is extremely fragile by nature, and will adhere to almost any moistened surface. Professional gilders suggest it could take months of practice to become proficient at </a:t>
            </a:r>
            <a:r>
              <a:rPr lang="en-US" sz="1200" u="sng" kern="1200" dirty="0">
                <a:solidFill>
                  <a:schemeClr val="tx1"/>
                </a:solidFill>
                <a:latin typeface="+mn-lt"/>
                <a:ea typeface="+mn-ea"/>
                <a:cs typeface="+mn-cs"/>
                <a:hlinkClick r:id="rId3"/>
              </a:rPr>
              <a:t>gilding.</a:t>
            </a:r>
            <a:endParaRPr lang="en-US" sz="1200" u="sng" kern="1200" dirty="0">
              <a:solidFill>
                <a:schemeClr val="tx1"/>
              </a:solidFill>
              <a:latin typeface="+mn-lt"/>
              <a:ea typeface="+mn-ea"/>
              <a:cs typeface="+mn-cs"/>
            </a:endParaRPr>
          </a:p>
          <a:p>
            <a:endParaRPr lang="en-US" sz="1200" b="1" u="sng" kern="1200" dirty="0">
              <a:solidFill>
                <a:schemeClr val="tx1"/>
              </a:solidFill>
              <a:latin typeface="+mn-lt"/>
              <a:ea typeface="+mn-ea"/>
              <a:cs typeface="+mn-cs"/>
            </a:endParaRPr>
          </a:p>
          <a:p>
            <a:r>
              <a:rPr lang="en-US" sz="1200" b="1" kern="1200" dirty="0">
                <a:solidFill>
                  <a:schemeClr val="tx1"/>
                </a:solidFill>
                <a:effectLst/>
                <a:latin typeface="+mn-lt"/>
                <a:ea typeface="+mn-ea"/>
                <a:cs typeface="+mn-cs"/>
              </a:rPr>
              <a:t>Gustav Klimt</a:t>
            </a:r>
            <a:r>
              <a:rPr lang="en-US" sz="1200" kern="1200" dirty="0">
                <a:solidFill>
                  <a:schemeClr val="tx1"/>
                </a:solidFill>
                <a:effectLst/>
                <a:latin typeface="+mn-lt"/>
                <a:ea typeface="+mn-ea"/>
                <a:cs typeface="+mn-cs"/>
              </a:rPr>
              <a:t> (1862- 1918) was an Austrian Symbolist painter and a member of the Vienna </a:t>
            </a:r>
            <a:r>
              <a:rPr lang="en-US" sz="1200" b="1" kern="1200" dirty="0">
                <a:solidFill>
                  <a:schemeClr val="tx1"/>
                </a:solidFill>
                <a:effectLst/>
                <a:latin typeface="+mn-lt"/>
                <a:ea typeface="+mn-ea"/>
                <a:cs typeface="+mn-cs"/>
              </a:rPr>
              <a:t>Art Nouveau</a:t>
            </a:r>
            <a:r>
              <a:rPr lang="en-US" sz="1200" kern="1200" dirty="0">
                <a:solidFill>
                  <a:schemeClr val="tx1"/>
                </a:solidFill>
                <a:effectLst/>
                <a:latin typeface="+mn-lt"/>
                <a:ea typeface="+mn-ea"/>
                <a:cs typeface="+mn-cs"/>
              </a:rPr>
              <a:t> movement. </a:t>
            </a:r>
          </a:p>
          <a:p>
            <a:pPr lvl="0"/>
            <a:r>
              <a:rPr lang="en-US" sz="1200" kern="1200" dirty="0">
                <a:solidFill>
                  <a:schemeClr val="tx1"/>
                </a:solidFill>
                <a:effectLst/>
                <a:latin typeface="+mn-lt"/>
                <a:ea typeface="+mn-ea"/>
                <a:cs typeface="+mn-cs"/>
              </a:rPr>
              <a:t>His major works include paintings, murals, sketches and other art objects. Klimt's primary subject was the female body. He also painted landscapes.</a:t>
            </a:r>
          </a:p>
          <a:p>
            <a:pPr lvl="0"/>
            <a:r>
              <a:rPr lang="en-US" sz="1200" kern="1200" dirty="0">
                <a:solidFill>
                  <a:schemeClr val="tx1"/>
                </a:solidFill>
                <a:effectLst/>
                <a:latin typeface="+mn-lt"/>
                <a:ea typeface="+mn-ea"/>
                <a:cs typeface="+mn-cs"/>
              </a:rPr>
              <a:t>Gustav Klimt was born in Austria, the second of seven children-- three boys and four girls. His father, Ernst Klimt, was a gold engraver, who earned very little. Klimt lived in poverty for most of his childhood. </a:t>
            </a:r>
          </a:p>
          <a:p>
            <a:pPr lvl="0"/>
            <a:endParaRPr lang="en-US" sz="1200" kern="1200" dirty="0">
              <a:solidFill>
                <a:schemeClr val="tx1"/>
              </a:solidFill>
              <a:effectLst/>
              <a:latin typeface="+mn-lt"/>
              <a:ea typeface="+mn-ea"/>
              <a:cs typeface="+mn-cs"/>
            </a:endParaRPr>
          </a:p>
          <a:p>
            <a:pPr lvl="0"/>
            <a:r>
              <a:rPr lang="en-US" sz="1200" b="0" kern="1200" dirty="0">
                <a:solidFill>
                  <a:schemeClr val="tx1"/>
                </a:solidFill>
                <a:latin typeface="+mn-lt"/>
                <a:ea typeface="+mn-ea"/>
                <a:cs typeface="+mn-cs"/>
              </a:rPr>
              <a:t>In 1876, at age 14, Klimt was awarded a scholarship to</a:t>
            </a:r>
            <a:r>
              <a:rPr lang="en-US" sz="1200" kern="1200" dirty="0">
                <a:solidFill>
                  <a:schemeClr val="tx1"/>
                </a:solidFill>
                <a:effectLst/>
                <a:latin typeface="+mn-lt"/>
                <a:ea typeface="+mn-ea"/>
                <a:cs typeface="+mn-cs"/>
              </a:rPr>
              <a:t> the Vienna School of Arts and Crafts, where he studied until 1883, and received training as an architectural decorator. His brother Ernst, who, like his father, was an engraver, also enrolled in the school. Klimt began a career painting interior murals in large public buildings.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1897, Klimt was the leader of the Secession. This was a group of Austrian artists dedicated to artistic freedom and a style of art known as </a:t>
            </a:r>
            <a:r>
              <a:rPr lang="en-US" sz="1200" b="1" u="sng" kern="1200" dirty="0">
                <a:solidFill>
                  <a:schemeClr val="tx1"/>
                </a:solidFill>
                <a:effectLst/>
                <a:latin typeface="+mn-lt"/>
                <a:ea typeface="+mn-ea"/>
                <a:cs typeface="+mn-cs"/>
              </a:rPr>
              <a:t>art nouveau</a:t>
            </a:r>
            <a:r>
              <a:rPr lang="en-US" sz="1200" kern="1200" dirty="0">
                <a:solidFill>
                  <a:schemeClr val="tx1"/>
                </a:solidFill>
                <a:effectLst/>
                <a:latin typeface="+mn-lt"/>
                <a:ea typeface="+mn-ea"/>
                <a:cs typeface="+mn-cs"/>
              </a:rPr>
              <a:t>. He began painting </a:t>
            </a:r>
            <a:r>
              <a:rPr lang="en-US" sz="1200" b="1" kern="1200" dirty="0">
                <a:solidFill>
                  <a:schemeClr val="tx1"/>
                </a:solidFill>
                <a:effectLst/>
                <a:latin typeface="+mn-lt"/>
                <a:ea typeface="+mn-ea"/>
                <a:cs typeface="+mn-cs"/>
              </a:rPr>
              <a:t>landscapes and portraits</a:t>
            </a:r>
            <a:r>
              <a:rPr lang="en-US" sz="1200" kern="1200" dirty="0">
                <a:solidFill>
                  <a:schemeClr val="tx1"/>
                </a:solidFill>
                <a:effectLst/>
                <a:latin typeface="+mn-lt"/>
                <a:ea typeface="+mn-ea"/>
                <a:cs typeface="+mn-cs"/>
              </a:rPr>
              <a:t> of wealthy Viennese ladies, receiving the support of loyal patrons. The radiant women in his portraits seem to appear in a kaleidoscope of </a:t>
            </a:r>
            <a:r>
              <a:rPr lang="en-US" sz="1200" b="1" kern="1200" dirty="0">
                <a:solidFill>
                  <a:schemeClr val="tx1"/>
                </a:solidFill>
                <a:effectLst/>
                <a:latin typeface="+mn-lt"/>
                <a:ea typeface="+mn-ea"/>
                <a:cs typeface="+mn-cs"/>
              </a:rPr>
              <a:t>geometric shapes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spirals,</a:t>
            </a:r>
            <a:r>
              <a:rPr lang="en-US" sz="1200" kern="1200" dirty="0">
                <a:solidFill>
                  <a:schemeClr val="tx1"/>
                </a:solidFill>
                <a:effectLst/>
                <a:latin typeface="+mn-lt"/>
                <a:ea typeface="+mn-ea"/>
                <a:cs typeface="+mn-cs"/>
              </a:rPr>
              <a:t> flowers, and </a:t>
            </a:r>
            <a:r>
              <a:rPr lang="en-US" sz="1200" b="1" kern="1200" dirty="0">
                <a:solidFill>
                  <a:schemeClr val="tx1"/>
                </a:solidFill>
                <a:effectLst/>
                <a:latin typeface="+mn-lt"/>
                <a:ea typeface="+mn-ea"/>
                <a:cs typeface="+mn-cs"/>
              </a:rPr>
              <a:t>golden decorations</a:t>
            </a:r>
            <a:r>
              <a:rPr lang="en-US" sz="1200" kern="1200" dirty="0">
                <a:solidFill>
                  <a:schemeClr val="tx1"/>
                </a:solidFill>
                <a:effectLst/>
                <a:latin typeface="+mn-lt"/>
                <a:ea typeface="+mn-ea"/>
                <a:cs typeface="+mn-cs"/>
              </a:rPr>
              <a:t>. Klimt also painted pictures of women that symbolized the cycles of life and death. His art celebrated love, beauty, and motherhood.  Two of his most famous paintings are </a:t>
            </a:r>
            <a:r>
              <a:rPr lang="en-US" sz="1200" i="1" kern="1200" dirty="0">
                <a:solidFill>
                  <a:schemeClr val="tx1"/>
                </a:solidFill>
                <a:effectLst/>
                <a:latin typeface="+mn-lt"/>
                <a:ea typeface="+mn-ea"/>
                <a:cs typeface="+mn-cs"/>
              </a:rPr>
              <a:t>Portrait of Adele Bloch-Bauer I</a:t>
            </a:r>
            <a:r>
              <a:rPr lang="en-US" sz="1200" kern="1200" dirty="0">
                <a:solidFill>
                  <a:schemeClr val="tx1"/>
                </a:solidFill>
                <a:effectLst/>
                <a:latin typeface="+mn-lt"/>
                <a:ea typeface="+mn-ea"/>
                <a:cs typeface="+mn-cs"/>
              </a:rPr>
              <a:t> (1907) and </a:t>
            </a:r>
            <a:r>
              <a:rPr lang="en-US" sz="1200" i="1" kern="1200" dirty="0">
                <a:solidFill>
                  <a:schemeClr val="tx1"/>
                </a:solidFill>
                <a:effectLst/>
                <a:latin typeface="+mn-lt"/>
                <a:ea typeface="+mn-ea"/>
                <a:cs typeface="+mn-cs"/>
              </a:rPr>
              <a:t>The Kiss</a:t>
            </a:r>
            <a:r>
              <a:rPr lang="en-US" sz="1200" kern="1200" dirty="0">
                <a:solidFill>
                  <a:schemeClr val="tx1"/>
                </a:solidFill>
                <a:effectLst/>
                <a:latin typeface="+mn-lt"/>
                <a:ea typeface="+mn-ea"/>
                <a:cs typeface="+mn-cs"/>
              </a:rPr>
              <a:t> (1907-08;).</a:t>
            </a:r>
          </a:p>
          <a:p>
            <a:pPr lvl="0"/>
            <a:r>
              <a:rPr lang="en-US" sz="1200" kern="1200" dirty="0">
                <a:solidFill>
                  <a:schemeClr val="tx1"/>
                </a:solidFill>
                <a:effectLst/>
                <a:latin typeface="+mn-lt"/>
                <a:ea typeface="+mn-ea"/>
                <a:cs typeface="+mn-cs"/>
              </a:rPr>
              <a:t>Klimt died on February 6, 1918, in Vienna. </a:t>
            </a:r>
          </a:p>
          <a:p>
            <a:endParaRPr lang="en-US" sz="1200" b="1" kern="1200" dirty="0">
              <a:solidFill>
                <a:schemeClr val="tx1"/>
              </a:solidFill>
              <a:latin typeface="+mn-lt"/>
              <a:ea typeface="+mn-ea"/>
              <a:cs typeface="+mn-cs"/>
            </a:endParaRPr>
          </a:p>
          <a:p>
            <a:endParaRPr lang="en-US" sz="1200" b="0" kern="1200" dirty="0">
              <a:solidFill>
                <a:schemeClr val="tx1"/>
              </a:solidFill>
              <a:latin typeface="+mn-lt"/>
              <a:ea typeface="+mn-ea"/>
              <a:cs typeface="+mn-cs"/>
            </a:endParaRPr>
          </a:p>
          <a:p>
            <a:r>
              <a:rPr lang="en-US" sz="1200" b="0" kern="1200" dirty="0">
                <a:solidFill>
                  <a:schemeClr val="tx1"/>
                </a:solidFill>
                <a:latin typeface="+mn-lt"/>
                <a:ea typeface="+mn-ea"/>
                <a:cs typeface="+mn-cs"/>
              </a:rPr>
              <a:t>As he worked and relaxed in his home, Klimt normally wore sandals and a long robe with no undergarments. His simple life was somewhat cloistered, devoted to his art and family and little else except the Secessionist Movement, and he avoided café society and other artists socially. Klimt's fame usually brought patrons to his door, and he could afford to be highly selective. His painting method was very deliberate and painstaking at times and he required lengthy sittings by his subjects. </a:t>
            </a:r>
          </a:p>
          <a:p>
            <a:endParaRPr lang="en-US" sz="1200" b="0" kern="1200" dirty="0">
              <a:solidFill>
                <a:schemeClr val="tx1"/>
              </a:solidFill>
              <a:latin typeface="+mn-lt"/>
              <a:ea typeface="+mn-ea"/>
              <a:cs typeface="+mn-cs"/>
            </a:endParaRPr>
          </a:p>
          <a:p>
            <a:r>
              <a:rPr lang="en-US" sz="1200" b="0" kern="1200" dirty="0">
                <a:solidFill>
                  <a:schemeClr val="tx1"/>
                </a:solidFill>
                <a:latin typeface="+mn-lt"/>
                <a:ea typeface="+mn-ea"/>
                <a:cs typeface="+mn-cs"/>
              </a:rPr>
              <a:t>Klimt's paintings have brought some of the highest prices recorded for individual works of art. In 2006, the 1907 portrait, </a:t>
            </a:r>
            <a:r>
              <a:rPr lang="en-US" sz="1200" b="0" u="sng" kern="1200" dirty="0">
                <a:solidFill>
                  <a:schemeClr val="tx1"/>
                </a:solidFill>
                <a:latin typeface="+mn-lt"/>
                <a:ea typeface="+mn-ea"/>
                <a:cs typeface="+mn-cs"/>
                <a:hlinkClick r:id="rId4"/>
              </a:rPr>
              <a:t>Adele Bloch-Bauer I, was purchased for the Neue Galerie in New York by Ronald Lauder for a reported US $135 million, surpassing </a:t>
            </a:r>
            <a:r>
              <a:rPr lang="en-US" sz="1200" b="0" u="sng" kern="1200" dirty="0">
                <a:solidFill>
                  <a:schemeClr val="tx1"/>
                </a:solidFill>
                <a:latin typeface="+mn-lt"/>
                <a:ea typeface="+mn-ea"/>
                <a:cs typeface="+mn-cs"/>
                <a:hlinkClick r:id="rId5"/>
              </a:rPr>
              <a:t>Picasso's 1905 </a:t>
            </a:r>
            <a:r>
              <a:rPr lang="en-US" sz="1200" b="0" u="sng" kern="1200" dirty="0">
                <a:solidFill>
                  <a:schemeClr val="tx1"/>
                </a:solidFill>
                <a:latin typeface="+mn-lt"/>
                <a:ea typeface="+mn-ea"/>
                <a:cs typeface="+mn-cs"/>
                <a:hlinkClick r:id="rId6"/>
              </a:rPr>
              <a:t>Boy With a Pipe (sold May 5, 2004 for $104 million), as the highest reported price ever paid for a painting. </a:t>
            </a:r>
          </a:p>
          <a:p>
            <a:endParaRPr lang="en-US" sz="1200" b="0" kern="1200" dirty="0">
              <a:solidFill>
                <a:schemeClr val="tx1"/>
              </a:solidFill>
              <a:latin typeface="+mn-lt"/>
              <a:ea typeface="+mn-ea"/>
              <a:cs typeface="+mn-cs"/>
            </a:endParaRPr>
          </a:p>
          <a:p>
            <a:r>
              <a:rPr lang="en-US" sz="1200" b="0" kern="1200" dirty="0">
                <a:solidFill>
                  <a:schemeClr val="tx1"/>
                </a:solidFill>
                <a:latin typeface="+mn-lt"/>
                <a:ea typeface="+mn-ea"/>
                <a:cs typeface="+mn-cs"/>
              </a:rPr>
              <a:t>Art historians note an eclectic range of influences contributing to Klimt's distinct style, including Egyptian, Minoan, Classical Greek, and Byzantine inspirations. Klimt was also inspired by the engravings of Albrecht </a:t>
            </a:r>
            <a:r>
              <a:rPr lang="en-US" sz="1200" b="0" kern="1200" dirty="0" err="1">
                <a:solidFill>
                  <a:schemeClr val="tx1"/>
                </a:solidFill>
                <a:latin typeface="+mn-lt"/>
                <a:ea typeface="+mn-ea"/>
                <a:cs typeface="+mn-cs"/>
              </a:rPr>
              <a:t>Dürer</a:t>
            </a:r>
            <a:r>
              <a:rPr lang="en-US" sz="1200" b="0" kern="1200" dirty="0">
                <a:solidFill>
                  <a:schemeClr val="tx1"/>
                </a:solidFill>
                <a:latin typeface="+mn-lt"/>
                <a:ea typeface="+mn-ea"/>
                <a:cs typeface="+mn-cs"/>
              </a:rPr>
              <a:t>, late medieval European painting, and Japanese </a:t>
            </a:r>
            <a:r>
              <a:rPr lang="en-US" sz="1200" b="0" kern="1200" dirty="0" err="1">
                <a:solidFill>
                  <a:schemeClr val="tx1"/>
                </a:solidFill>
                <a:latin typeface="+mn-lt"/>
                <a:ea typeface="+mn-ea"/>
                <a:cs typeface="+mn-cs"/>
              </a:rPr>
              <a:t>Rimpa</a:t>
            </a:r>
            <a:r>
              <a:rPr lang="en-US" sz="1200" b="0" kern="1200" dirty="0">
                <a:solidFill>
                  <a:schemeClr val="tx1"/>
                </a:solidFill>
                <a:latin typeface="+mn-lt"/>
                <a:ea typeface="+mn-ea"/>
                <a:cs typeface="+mn-cs"/>
              </a:rPr>
              <a:t> school. His mature works are characterized by a rejection of earlier naturalistic styles, and make use of symbols or symbolic elements to convey psychological ideas and emphasize the "freedom" of art from traditional culture.</a:t>
            </a:r>
          </a:p>
          <a:p>
            <a:endParaRPr lang="en-US" dirty="0"/>
          </a:p>
        </p:txBody>
      </p:sp>
      <p:sp>
        <p:nvSpPr>
          <p:cNvPr id="4" name="Slide Number Placeholder 3"/>
          <p:cNvSpPr>
            <a:spLocks noGrp="1"/>
          </p:cNvSpPr>
          <p:nvPr>
            <p:ph type="sldNum" sz="quarter" idx="5"/>
          </p:nvPr>
        </p:nvSpPr>
        <p:spPr/>
        <p:txBody>
          <a:bodyPr/>
          <a:lstStyle/>
          <a:p>
            <a:fld id="{F2C5AD3F-FB61-424F-BE25-FFE174745772}" type="slidenum">
              <a:rPr lang="en-US" smtClean="0"/>
              <a:t>2</a:t>
            </a:fld>
            <a:endParaRPr lang="en-US"/>
          </a:p>
        </p:txBody>
      </p:sp>
    </p:spTree>
    <p:extLst>
      <p:ext uri="{BB962C8B-B14F-4D97-AF65-F5344CB8AC3E}">
        <p14:creationId xmlns:p14="http://schemas.microsoft.com/office/powerpoint/2010/main" val="2896320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FF"/>
                </a:solidFill>
              </a:rPr>
              <a:t>Klimt used pattern in most of his work, often repeating rectangles, scales, spirals, and circles, as well as vining forms.  The emphasis is his works was often a female figure.  Pattern and emphasis are both found in the Tree of Life painting. </a:t>
            </a:r>
          </a:p>
          <a:p>
            <a:endParaRPr lang="en-US" dirty="0"/>
          </a:p>
        </p:txBody>
      </p:sp>
      <p:sp>
        <p:nvSpPr>
          <p:cNvPr id="4" name="Slide Number Placeholder 3"/>
          <p:cNvSpPr>
            <a:spLocks noGrp="1"/>
          </p:cNvSpPr>
          <p:nvPr>
            <p:ph type="sldNum" sz="quarter" idx="5"/>
          </p:nvPr>
        </p:nvSpPr>
        <p:spPr/>
        <p:txBody>
          <a:bodyPr/>
          <a:lstStyle/>
          <a:p>
            <a:fld id="{F2C5AD3F-FB61-424F-BE25-FFE174745772}" type="slidenum">
              <a:rPr lang="en-US" smtClean="0"/>
              <a:t>4</a:t>
            </a:fld>
            <a:endParaRPr lang="en-US"/>
          </a:p>
        </p:txBody>
      </p:sp>
    </p:spTree>
    <p:extLst>
      <p:ext uri="{BB962C8B-B14F-4D97-AF65-F5344CB8AC3E}">
        <p14:creationId xmlns:p14="http://schemas.microsoft.com/office/powerpoint/2010/main" val="3159071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baseline="0" dirty="0">
                <a:solidFill>
                  <a:schemeClr val="tx1"/>
                </a:solidFill>
                <a:latin typeface="+mn-lt"/>
                <a:ea typeface="+mn-ea"/>
                <a:cs typeface="+mn-cs"/>
              </a:rPr>
              <a:t>Gold metallic paint </a:t>
            </a:r>
          </a:p>
          <a:p>
            <a:r>
              <a:rPr lang="en-US" sz="1200" b="0" kern="1200" baseline="0" dirty="0">
                <a:solidFill>
                  <a:schemeClr val="tx1"/>
                </a:solidFill>
                <a:latin typeface="+mn-lt"/>
                <a:ea typeface="+mn-ea"/>
                <a:cs typeface="+mn-cs"/>
              </a:rPr>
              <a:t>Black paint </a:t>
            </a:r>
          </a:p>
          <a:p>
            <a:r>
              <a:rPr lang="en-US" sz="1200" b="0" kern="1200" baseline="0" dirty="0">
                <a:solidFill>
                  <a:schemeClr val="tx1"/>
                </a:solidFill>
                <a:latin typeface="+mn-lt"/>
                <a:ea typeface="+mn-ea"/>
                <a:cs typeface="+mn-cs"/>
              </a:rPr>
              <a:t>White paint</a:t>
            </a:r>
          </a:p>
          <a:p>
            <a:r>
              <a:rPr lang="en-US" sz="1200" b="0" kern="1200" baseline="0" dirty="0">
                <a:solidFill>
                  <a:schemeClr val="tx1"/>
                </a:solidFill>
                <a:latin typeface="+mn-lt"/>
                <a:ea typeface="+mn-ea"/>
                <a:cs typeface="+mn-cs"/>
              </a:rPr>
              <a:t>Small tip paint brush (#6 works well)</a:t>
            </a:r>
          </a:p>
          <a:p>
            <a:r>
              <a:rPr lang="en-US" sz="1200" b="0" kern="1200" baseline="0" dirty="0">
                <a:solidFill>
                  <a:schemeClr val="tx1"/>
                </a:solidFill>
                <a:latin typeface="+mn-lt"/>
                <a:ea typeface="+mn-ea"/>
                <a:cs typeface="+mn-cs"/>
              </a:rPr>
              <a:t>Sharpie to write name on back</a:t>
            </a:r>
          </a:p>
          <a:p>
            <a:r>
              <a:rPr lang="en-US" sz="1200" b="0" kern="1200" baseline="0" dirty="0">
                <a:solidFill>
                  <a:schemeClr val="tx1"/>
                </a:solidFill>
                <a:latin typeface="+mn-lt"/>
                <a:ea typeface="+mn-ea"/>
                <a:cs typeface="+mn-cs"/>
              </a:rPr>
              <a:t>Pages with step by step adding branches</a:t>
            </a:r>
          </a:p>
          <a:p>
            <a:r>
              <a:rPr lang="en-US" sz="1200" b="0" kern="1200" baseline="0" dirty="0">
                <a:solidFill>
                  <a:schemeClr val="tx1"/>
                </a:solidFill>
                <a:latin typeface="+mn-lt"/>
                <a:ea typeface="+mn-ea"/>
                <a:cs typeface="+mn-cs"/>
              </a:rPr>
              <a:t>PowerPoint presentation on jump drive and hard copy</a:t>
            </a:r>
          </a:p>
          <a:p>
            <a:r>
              <a:rPr lang="en-US" sz="1200" b="0" kern="1200" dirty="0">
                <a:solidFill>
                  <a:schemeClr val="tx1"/>
                </a:solidFill>
                <a:latin typeface="+mn-lt"/>
                <a:ea typeface="+mn-ea"/>
                <a:cs typeface="+mn-cs"/>
              </a:rPr>
              <a:t>Hairdryers</a:t>
            </a:r>
            <a:r>
              <a:rPr lang="en-US" sz="1200" b="0" kern="1200" baseline="0" dirty="0">
                <a:solidFill>
                  <a:schemeClr val="tx1"/>
                </a:solidFill>
                <a:latin typeface="+mn-lt"/>
                <a:ea typeface="+mn-ea"/>
                <a:cs typeface="+mn-cs"/>
              </a:rPr>
              <a:t> to speed up drying process</a:t>
            </a:r>
          </a:p>
          <a:p>
            <a:r>
              <a:rPr lang="en-US" sz="1200" b="0" kern="1200" baseline="0" dirty="0">
                <a:solidFill>
                  <a:schemeClr val="tx1"/>
                </a:solidFill>
                <a:latin typeface="+mn-lt"/>
                <a:ea typeface="+mn-ea"/>
                <a:cs typeface="+mn-cs"/>
              </a:rPr>
              <a:t>Disposable plates as pallet for paint </a:t>
            </a:r>
          </a:p>
          <a:p>
            <a:r>
              <a:rPr lang="en-US" sz="1200" b="0" kern="1200" baseline="0" dirty="0">
                <a:solidFill>
                  <a:schemeClr val="tx1"/>
                </a:solidFill>
                <a:latin typeface="+mn-lt"/>
                <a:ea typeface="+mn-ea"/>
                <a:cs typeface="+mn-cs"/>
              </a:rPr>
              <a:t>Aprons/smocks for adults</a:t>
            </a:r>
          </a:p>
          <a:p>
            <a:r>
              <a:rPr lang="en-US" sz="1200" b="0" kern="1200" baseline="0" dirty="0" err="1">
                <a:solidFill>
                  <a:schemeClr val="tx1"/>
                </a:solidFill>
                <a:latin typeface="+mn-lt"/>
                <a:ea typeface="+mn-ea"/>
                <a:cs typeface="+mn-cs"/>
              </a:rPr>
              <a:t>Tshirt</a:t>
            </a:r>
            <a:r>
              <a:rPr lang="en-US" sz="1200" b="0" kern="1200" baseline="0" dirty="0">
                <a:solidFill>
                  <a:schemeClr val="tx1"/>
                </a:solidFill>
                <a:latin typeface="+mn-lt"/>
                <a:ea typeface="+mn-ea"/>
                <a:cs typeface="+mn-cs"/>
              </a:rPr>
              <a:t> smocks for kids</a:t>
            </a:r>
            <a:endParaRPr lang="en-US" dirty="0"/>
          </a:p>
          <a:p>
            <a:endParaRPr lang="en-US" dirty="0"/>
          </a:p>
        </p:txBody>
      </p:sp>
      <p:sp>
        <p:nvSpPr>
          <p:cNvPr id="4" name="Slide Number Placeholder 3"/>
          <p:cNvSpPr>
            <a:spLocks noGrp="1"/>
          </p:cNvSpPr>
          <p:nvPr>
            <p:ph type="sldNum" sz="quarter" idx="5"/>
          </p:nvPr>
        </p:nvSpPr>
        <p:spPr/>
        <p:txBody>
          <a:bodyPr/>
          <a:lstStyle/>
          <a:p>
            <a:fld id="{F2C5AD3F-FB61-424F-BE25-FFE174745772}" type="slidenum">
              <a:rPr lang="en-US" smtClean="0"/>
              <a:t>14</a:t>
            </a:fld>
            <a:endParaRPr lang="en-US"/>
          </a:p>
        </p:txBody>
      </p:sp>
    </p:spTree>
    <p:extLst>
      <p:ext uri="{BB962C8B-B14F-4D97-AF65-F5344CB8AC3E}">
        <p14:creationId xmlns:p14="http://schemas.microsoft.com/office/powerpoint/2010/main" val="939553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9/1/2022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17556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dirty="0"/>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624D31-43A5-475A-80CF-332C9F6DCF35}" type="datetimeFigureOut">
              <a:rPr lang="en-US" smtClean="0"/>
              <a:t>9/1/2022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5956856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98624D31-43A5-475A-80CF-332C9F6DCF35}" type="datetimeFigureOut">
              <a:rPr lang="en-US" smtClean="0"/>
              <a:t>9/1/2022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4636428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98624D31-43A5-475A-80CF-332C9F6DCF35}" type="datetimeFigureOut">
              <a:rPr lang="en-US" smtClean="0"/>
              <a:t>9/1/2022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8122934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9/1/2022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88247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9/1/2022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26339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9/1/2022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514608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9/1/2022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10885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9/1/2022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41418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9/1/2022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72849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9/1/2022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74640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t>9/1/2022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56298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ABBEA6-7C60-4B02-AE87-00D78D8422AF}" type="datetimeFigureOut">
              <a:rPr lang="en-US" smtClean="0"/>
              <a:t>9/1/2022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12749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dirty="0"/>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C9CAD897-D46E-4AD2-BD9B-49DD3E640873}" type="datetimeFigureOut">
              <a:rPr lang="en-US" smtClean="0"/>
              <a:t>9/1/2022</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51555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98624D31-43A5-475A-80CF-332C9F6DCF35}" type="datetimeFigureOut">
              <a:rPr lang="en-US" smtClean="0"/>
              <a:t>9/1/2022</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0170650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4.tif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overambitious.co.uk/art/550/art11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454" y="66781"/>
            <a:ext cx="11537576" cy="6733752"/>
          </a:xfrm>
          <a:prstGeom prst="rect">
            <a:avLst/>
          </a:prstGeom>
          <a:noFill/>
          <a:ln w="76200">
            <a:solidFill>
              <a:srgbClr val="824100"/>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7AFA097-1237-4F15-AFFF-B0506C90AF84}"/>
              </a:ext>
            </a:extLst>
          </p:cNvPr>
          <p:cNvSpPr txBox="1"/>
          <p:nvPr/>
        </p:nvSpPr>
        <p:spPr>
          <a:xfrm>
            <a:off x="9057662" y="6133936"/>
            <a:ext cx="2621541" cy="369332"/>
          </a:xfrm>
          <a:prstGeom prst="rect">
            <a:avLst/>
          </a:prstGeom>
          <a:noFill/>
        </p:spPr>
        <p:txBody>
          <a:bodyPr wrap="square" rtlCol="0">
            <a:spAutoFit/>
          </a:bodyPr>
          <a:lstStyle/>
          <a:p>
            <a:pPr algn="ctr"/>
            <a:r>
              <a:rPr lang="en-US" b="1" i="1" dirty="0"/>
              <a:t>Tree of Life</a:t>
            </a:r>
            <a:r>
              <a:rPr lang="en-US" b="1" dirty="0"/>
              <a:t>, 1905</a:t>
            </a:r>
            <a:endParaRPr lang="en-US" b="1" i="1" dirty="0"/>
          </a:p>
        </p:txBody>
      </p:sp>
    </p:spTree>
    <p:extLst>
      <p:ext uri="{BB962C8B-B14F-4D97-AF65-F5344CB8AC3E}">
        <p14:creationId xmlns:p14="http://schemas.microsoft.com/office/powerpoint/2010/main" val="4060777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55DAA880-2300-42AC-A40E-3E4E26B186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74" r="691" b="4091"/>
          <a:stretch/>
        </p:blipFill>
        <p:spPr bwMode="auto">
          <a:xfrm>
            <a:off x="5040397" y="0"/>
            <a:ext cx="543132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09D67E8-CB85-4342-B517-886468D1A34C}"/>
              </a:ext>
            </a:extLst>
          </p:cNvPr>
          <p:cNvSpPr txBox="1"/>
          <p:nvPr/>
        </p:nvSpPr>
        <p:spPr>
          <a:xfrm>
            <a:off x="239392" y="2637228"/>
            <a:ext cx="4517058" cy="1754326"/>
          </a:xfrm>
          <a:prstGeom prst="rect">
            <a:avLst/>
          </a:prstGeom>
          <a:noFill/>
        </p:spPr>
        <p:txBody>
          <a:bodyPr wrap="square" rtlCol="0">
            <a:spAutoFit/>
          </a:bodyPr>
          <a:lstStyle/>
          <a:p>
            <a:r>
              <a:rPr lang="en-US" dirty="0"/>
              <a:t>Start coloring in your tree. </a:t>
            </a:r>
          </a:p>
          <a:p>
            <a:endParaRPr lang="en-US" dirty="0"/>
          </a:p>
          <a:p>
            <a:r>
              <a:rPr lang="en-US" dirty="0"/>
              <a:t>You can use a combination of the bronze and silver metallic sharpies and the metallic oil pastels.</a:t>
            </a:r>
          </a:p>
          <a:p>
            <a:endParaRPr lang="en-US" dirty="0"/>
          </a:p>
        </p:txBody>
      </p:sp>
    </p:spTree>
    <p:extLst>
      <p:ext uri="{BB962C8B-B14F-4D97-AF65-F5344CB8AC3E}">
        <p14:creationId xmlns:p14="http://schemas.microsoft.com/office/powerpoint/2010/main" val="3315606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0B227A32-7E6D-4D7C-B5D1-03453773D8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45" t="1144" r="842" b="10444"/>
          <a:stretch/>
        </p:blipFill>
        <p:spPr bwMode="auto">
          <a:xfrm>
            <a:off x="4858477" y="0"/>
            <a:ext cx="548028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6B84681-60A9-4493-8903-F081951A0306}"/>
              </a:ext>
            </a:extLst>
          </p:cNvPr>
          <p:cNvSpPr txBox="1"/>
          <p:nvPr/>
        </p:nvSpPr>
        <p:spPr>
          <a:xfrm>
            <a:off x="239392" y="2637228"/>
            <a:ext cx="4517058" cy="2585323"/>
          </a:xfrm>
          <a:prstGeom prst="rect">
            <a:avLst/>
          </a:prstGeom>
          <a:noFill/>
        </p:spPr>
        <p:txBody>
          <a:bodyPr wrap="square" rtlCol="0">
            <a:spAutoFit/>
          </a:bodyPr>
          <a:lstStyle/>
          <a:p>
            <a:r>
              <a:rPr lang="en-US" dirty="0"/>
              <a:t>If you are using the metallic oil pastel to color in a pattern on a bronze branch, the color will pop more if you outline the pattern in silver. </a:t>
            </a:r>
          </a:p>
          <a:p>
            <a:endParaRPr lang="en-US" dirty="0"/>
          </a:p>
          <a:p>
            <a:r>
              <a:rPr lang="en-US" dirty="0"/>
              <a:t>Alternately if you are coloring the tree in silver, try outlining your colored shapes in bronze.</a:t>
            </a:r>
          </a:p>
          <a:p>
            <a:endParaRPr lang="en-US" dirty="0"/>
          </a:p>
        </p:txBody>
      </p:sp>
    </p:spTree>
    <p:extLst>
      <p:ext uri="{BB962C8B-B14F-4D97-AF65-F5344CB8AC3E}">
        <p14:creationId xmlns:p14="http://schemas.microsoft.com/office/powerpoint/2010/main" val="1390838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01A7804-C08B-4F24-95FD-540E5EC514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62" t="3262" r="2529" b="6724"/>
          <a:stretch/>
        </p:blipFill>
        <p:spPr bwMode="auto">
          <a:xfrm>
            <a:off x="4771488" y="-6025"/>
            <a:ext cx="5392872" cy="68640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7C9C80D-EF93-4ED6-98C9-5E5EB0BA7FB8}"/>
              </a:ext>
            </a:extLst>
          </p:cNvPr>
          <p:cNvSpPr txBox="1"/>
          <p:nvPr/>
        </p:nvSpPr>
        <p:spPr>
          <a:xfrm>
            <a:off x="239392" y="2637228"/>
            <a:ext cx="4517058" cy="1200329"/>
          </a:xfrm>
          <a:prstGeom prst="rect">
            <a:avLst/>
          </a:prstGeom>
          <a:noFill/>
        </p:spPr>
        <p:txBody>
          <a:bodyPr wrap="square" rtlCol="0">
            <a:spAutoFit/>
          </a:bodyPr>
          <a:lstStyle/>
          <a:p>
            <a:r>
              <a:rPr lang="en-US" dirty="0"/>
              <a:t>Dip the bottom of your brush in white acrylic paint and add dots of paint to areas you would like to highlight.</a:t>
            </a:r>
          </a:p>
          <a:p>
            <a:endParaRPr lang="en-US" dirty="0"/>
          </a:p>
        </p:txBody>
      </p:sp>
    </p:spTree>
    <p:extLst>
      <p:ext uri="{BB962C8B-B14F-4D97-AF65-F5344CB8AC3E}">
        <p14:creationId xmlns:p14="http://schemas.microsoft.com/office/powerpoint/2010/main" val="1107646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258B0FC-E893-4B09-A874-92786A7101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61" r="2138" b="943"/>
          <a:stretch/>
        </p:blipFill>
        <p:spPr bwMode="auto">
          <a:xfrm>
            <a:off x="4813120" y="-11590"/>
            <a:ext cx="5203008" cy="68695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0DDC698-DAFA-4CE4-A60F-B9F2988BC516}"/>
              </a:ext>
            </a:extLst>
          </p:cNvPr>
          <p:cNvSpPr txBox="1"/>
          <p:nvPr/>
        </p:nvSpPr>
        <p:spPr>
          <a:xfrm>
            <a:off x="296062" y="955183"/>
            <a:ext cx="4517058" cy="6463308"/>
          </a:xfrm>
          <a:prstGeom prst="rect">
            <a:avLst/>
          </a:prstGeom>
          <a:noFill/>
        </p:spPr>
        <p:txBody>
          <a:bodyPr wrap="square" rtlCol="0">
            <a:spAutoFit/>
          </a:bodyPr>
          <a:lstStyle/>
          <a:p>
            <a:r>
              <a:rPr lang="en-US" dirty="0"/>
              <a:t>You may add sequins for additional color and texture. </a:t>
            </a:r>
          </a:p>
          <a:p>
            <a:endParaRPr lang="en-US" dirty="0"/>
          </a:p>
          <a:p>
            <a:r>
              <a:rPr lang="en-US" dirty="0"/>
              <a:t>It is good to be RANDOM with your sequin additions!  These are your embellishments and add emphasis to your branches.  </a:t>
            </a:r>
          </a:p>
          <a:p>
            <a:endParaRPr lang="en-US" dirty="0"/>
          </a:p>
          <a:p>
            <a:r>
              <a:rPr lang="en-US" dirty="0"/>
              <a:t>Use tacky glue to add sequins.  </a:t>
            </a:r>
          </a:p>
          <a:p>
            <a:endParaRPr lang="en-US" dirty="0"/>
          </a:p>
          <a:p>
            <a:pPr lvl="1"/>
            <a:r>
              <a:rPr lang="en-US" dirty="0"/>
              <a:t>Take entire top off tacky glue bottle. </a:t>
            </a:r>
          </a:p>
          <a:p>
            <a:pPr lvl="1"/>
            <a:endParaRPr lang="en-US" dirty="0"/>
          </a:p>
          <a:p>
            <a:pPr lvl="1"/>
            <a:r>
              <a:rPr lang="en-US" dirty="0"/>
              <a:t>Squeeze bottle, use toothpick or end of small black brushes to get a dot of glue.  </a:t>
            </a:r>
          </a:p>
          <a:p>
            <a:pPr lvl="1"/>
            <a:endParaRPr lang="en-US" dirty="0"/>
          </a:p>
          <a:p>
            <a:pPr lvl="1"/>
            <a:r>
              <a:rPr lang="en-US" dirty="0"/>
              <a:t>Dot the glue on the canvas.  Add sequin. Continue.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86024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3738A-0E20-06F3-2BF3-3F30937BC4E9}"/>
              </a:ext>
            </a:extLst>
          </p:cNvPr>
          <p:cNvSpPr>
            <a:spLocks noGrp="1"/>
          </p:cNvSpPr>
          <p:nvPr>
            <p:ph type="title"/>
          </p:nvPr>
        </p:nvSpPr>
        <p:spPr/>
        <p:txBody>
          <a:bodyPr/>
          <a:lstStyle/>
          <a:p>
            <a:r>
              <a:rPr lang="en-US" dirty="0"/>
              <a:t>Notes to Docent</a:t>
            </a:r>
          </a:p>
        </p:txBody>
      </p:sp>
      <p:sp>
        <p:nvSpPr>
          <p:cNvPr id="3" name="TextBox 2">
            <a:extLst>
              <a:ext uri="{FF2B5EF4-FFF2-40B4-BE49-F238E27FC236}">
                <a16:creationId xmlns:a16="http://schemas.microsoft.com/office/drawing/2014/main" id="{BF59D715-1129-3EE3-6979-A59459840243}"/>
              </a:ext>
            </a:extLst>
          </p:cNvPr>
          <p:cNvSpPr txBox="1"/>
          <p:nvPr/>
        </p:nvSpPr>
        <p:spPr>
          <a:xfrm>
            <a:off x="810000" y="2310938"/>
            <a:ext cx="11043949" cy="3416320"/>
          </a:xfrm>
          <a:prstGeom prst="rect">
            <a:avLst/>
          </a:prstGeom>
          <a:noFill/>
        </p:spPr>
        <p:txBody>
          <a:bodyPr wrap="square" rtlCol="0">
            <a:spAutoFit/>
          </a:bodyPr>
          <a:lstStyle/>
          <a:p>
            <a:r>
              <a:rPr lang="en-US" sz="1800" b="0" u="sng" kern="1200" dirty="0">
                <a:solidFill>
                  <a:schemeClr val="tx1"/>
                </a:solidFill>
                <a:latin typeface="+mn-lt"/>
                <a:ea typeface="+mn-ea"/>
                <a:cs typeface="+mn-cs"/>
              </a:rPr>
              <a:t>Supplies Needed:</a:t>
            </a:r>
          </a:p>
          <a:p>
            <a:r>
              <a:rPr lang="en-US" sz="1800" b="0" kern="1200" dirty="0">
                <a:solidFill>
                  <a:schemeClr val="tx1"/>
                </a:solidFill>
                <a:latin typeface="+mn-lt"/>
                <a:ea typeface="+mn-ea"/>
                <a:cs typeface="+mn-cs"/>
              </a:rPr>
              <a:t>Black</a:t>
            </a:r>
            <a:r>
              <a:rPr lang="en-US" sz="1800" b="0" kern="1200" baseline="0" dirty="0">
                <a:solidFill>
                  <a:schemeClr val="tx1"/>
                </a:solidFill>
                <a:latin typeface="+mn-lt"/>
                <a:ea typeface="+mn-ea"/>
                <a:cs typeface="+mn-cs"/>
              </a:rPr>
              <a:t> poster board or canvas board 9 x 12 </a:t>
            </a:r>
          </a:p>
          <a:p>
            <a:r>
              <a:rPr lang="en-US" dirty="0"/>
              <a:t>Metallic Sharpies – Gold, Bronze, Silver</a:t>
            </a:r>
          </a:p>
          <a:p>
            <a:r>
              <a:rPr lang="en-US" dirty="0"/>
              <a:t>Metallic Oil Pastels (or paint) – for fine details</a:t>
            </a:r>
          </a:p>
          <a:p>
            <a:r>
              <a:rPr lang="en-US" sz="1800" b="0" kern="1200" baseline="0" dirty="0">
                <a:solidFill>
                  <a:schemeClr val="tx1"/>
                </a:solidFill>
                <a:latin typeface="+mn-lt"/>
                <a:ea typeface="+mn-ea"/>
                <a:cs typeface="+mn-cs"/>
              </a:rPr>
              <a:t>White Acrylic Paint &amp; Fine tip paint brushes</a:t>
            </a:r>
          </a:p>
          <a:p>
            <a:r>
              <a:rPr lang="en-US" sz="1800" b="0" kern="1200" baseline="0" dirty="0">
                <a:solidFill>
                  <a:schemeClr val="tx1"/>
                </a:solidFill>
                <a:latin typeface="+mn-lt"/>
                <a:ea typeface="+mn-ea"/>
                <a:cs typeface="+mn-cs"/>
              </a:rPr>
              <a:t>Sequins</a:t>
            </a:r>
          </a:p>
          <a:p>
            <a:r>
              <a:rPr lang="en-US" sz="1800" b="0" kern="1200" baseline="0" dirty="0">
                <a:solidFill>
                  <a:schemeClr val="tx1"/>
                </a:solidFill>
                <a:latin typeface="+mn-lt"/>
                <a:ea typeface="+mn-ea"/>
                <a:cs typeface="+mn-cs"/>
              </a:rPr>
              <a:t>Pencil for sketching branches</a:t>
            </a:r>
          </a:p>
          <a:p>
            <a:r>
              <a:rPr lang="en-US" sz="1800" b="0" kern="1200" baseline="0" dirty="0">
                <a:solidFill>
                  <a:schemeClr val="tx1"/>
                </a:solidFill>
                <a:latin typeface="+mn-lt"/>
                <a:ea typeface="+mn-ea"/>
                <a:cs typeface="+mn-cs"/>
              </a:rPr>
              <a:t>Tacky glue in small containers</a:t>
            </a:r>
          </a:p>
          <a:p>
            <a:r>
              <a:rPr lang="en-US" sz="1800" b="0" kern="1200" baseline="0" dirty="0">
                <a:solidFill>
                  <a:schemeClr val="tx1"/>
                </a:solidFill>
                <a:latin typeface="+mn-lt"/>
                <a:ea typeface="+mn-ea"/>
                <a:cs typeface="+mn-cs"/>
              </a:rPr>
              <a:t>Q-tips for applying tacky glue</a:t>
            </a:r>
          </a:p>
          <a:p>
            <a:r>
              <a:rPr lang="en-US" sz="1800" b="0" kern="1200" baseline="0" dirty="0">
                <a:solidFill>
                  <a:schemeClr val="tx1"/>
                </a:solidFill>
                <a:latin typeface="+mn-lt"/>
                <a:ea typeface="+mn-ea"/>
                <a:cs typeface="+mn-cs"/>
              </a:rPr>
              <a:t>Drying rack</a:t>
            </a:r>
          </a:p>
          <a:p>
            <a:r>
              <a:rPr lang="en-US" sz="1800" b="0" kern="1200" baseline="0" dirty="0">
                <a:solidFill>
                  <a:schemeClr val="tx1"/>
                </a:solidFill>
                <a:latin typeface="+mn-lt"/>
                <a:ea typeface="+mn-ea"/>
                <a:cs typeface="+mn-cs"/>
              </a:rPr>
              <a:t>Butcher Paper to cover tables</a:t>
            </a:r>
          </a:p>
          <a:p>
            <a:r>
              <a:rPr lang="en-US" sz="1800" b="0" kern="1200" baseline="0" dirty="0">
                <a:solidFill>
                  <a:schemeClr val="tx1"/>
                </a:solidFill>
                <a:latin typeface="+mn-lt"/>
                <a:ea typeface="+mn-ea"/>
                <a:cs typeface="+mn-cs"/>
              </a:rPr>
              <a:t>Sample projects</a:t>
            </a:r>
          </a:p>
        </p:txBody>
      </p:sp>
    </p:spTree>
    <p:extLst>
      <p:ext uri="{BB962C8B-B14F-4D97-AF65-F5344CB8AC3E}">
        <p14:creationId xmlns:p14="http://schemas.microsoft.com/office/powerpoint/2010/main" val="2773587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288" y="290492"/>
            <a:ext cx="4852988" cy="1086995"/>
          </a:xfrm>
        </p:spPr>
        <p:txBody>
          <a:bodyPr>
            <a:normAutofit fontScale="90000"/>
          </a:bodyPr>
          <a:lstStyle/>
          <a:p>
            <a:br>
              <a:rPr lang="en-US" dirty="0">
                <a:latin typeface="Goudy Stout" panose="0202090407030B020401" pitchFamily="18" charset="0"/>
                <a:cs typeface="Vijaya" panose="020B0604020202020204" pitchFamily="34" charset="0"/>
              </a:rPr>
            </a:br>
            <a:br>
              <a:rPr lang="en-US" dirty="0">
                <a:latin typeface="Goudy Stout" panose="0202090407030B020401" pitchFamily="18" charset="0"/>
                <a:cs typeface="Vijaya" panose="020B0604020202020204" pitchFamily="34" charset="0"/>
              </a:rPr>
            </a:br>
            <a:r>
              <a:rPr lang="en-US" dirty="0">
                <a:latin typeface="Goudy Stout" panose="0202090407030B020401" pitchFamily="18" charset="0"/>
                <a:cs typeface="Vijaya" panose="020B0604020202020204" pitchFamily="34" charset="0"/>
              </a:rPr>
              <a:t>GUSTAV</a:t>
            </a:r>
            <a:r>
              <a:rPr lang="en-US" dirty="0">
                <a:latin typeface="Goudy Stout" panose="0202090407030B020401" pitchFamily="18" charset="0"/>
                <a:cs typeface="Andalus" panose="02020603050405020304" pitchFamily="18" charset="-78"/>
              </a:rPr>
              <a:t> KLIMT</a:t>
            </a:r>
            <a:br>
              <a:rPr lang="en-US" dirty="0"/>
            </a:br>
            <a:endParaRPr lang="en-US" dirty="0"/>
          </a:p>
        </p:txBody>
      </p:sp>
      <p:sp>
        <p:nvSpPr>
          <p:cNvPr id="4" name="Picture Placeholder 3"/>
          <p:cNvSpPr>
            <a:spLocks noGrp="1"/>
          </p:cNvSpPr>
          <p:nvPr>
            <p:ph type="pic" sz="quarter" idx="13"/>
          </p:nvPr>
        </p:nvSpPr>
        <p:spPr/>
      </p:sp>
      <p:sp>
        <p:nvSpPr>
          <p:cNvPr id="8" name="Text Placeholder 2"/>
          <p:cNvSpPr>
            <a:spLocks noGrp="1"/>
          </p:cNvSpPr>
          <p:nvPr>
            <p:ph type="body" sz="half" idx="2"/>
          </p:nvPr>
        </p:nvSpPr>
        <p:spPr>
          <a:xfrm>
            <a:off x="8498541" y="7456394"/>
            <a:ext cx="7750256" cy="4349763"/>
          </a:xfrm>
        </p:spPr>
        <p:txBody>
          <a:bodyPr/>
          <a:lstStyle/>
          <a:p>
            <a:endParaRPr lang="en-US" dirty="0"/>
          </a:p>
        </p:txBody>
      </p:sp>
      <p:pic>
        <p:nvPicPr>
          <p:cNvPr id="9" name="Picture 2" descr="Klim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9281" y="0"/>
            <a:ext cx="4588965" cy="59030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1377487"/>
            <a:ext cx="5174780" cy="489364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ndalus" panose="02020603050405020304" pitchFamily="18" charset="-78"/>
                <a:ea typeface="+mn-ea"/>
                <a:cs typeface="Andalus" panose="02020603050405020304" pitchFamily="18" charset="-78"/>
              </a:rPr>
              <a:t>Born in Austria July 14, 1862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ndalus" panose="02020603050405020304" pitchFamily="18" charset="-78"/>
              <a:ea typeface="+mn-ea"/>
              <a:cs typeface="Andalus" panose="02020603050405020304" pitchFamily="18" charset="-7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ndalus" panose="02020603050405020304" pitchFamily="18" charset="-78"/>
                <a:ea typeface="+mn-ea"/>
                <a:cs typeface="Andalus" panose="02020603050405020304" pitchFamily="18" charset="-78"/>
              </a:rPr>
              <a:t>Died February 6, 1918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ndalus" panose="02020603050405020304" pitchFamily="18" charset="-78"/>
              <a:ea typeface="+mn-ea"/>
              <a:cs typeface="Andalus" panose="02020603050405020304" pitchFamily="18" charset="-7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ndalus" panose="02020603050405020304" pitchFamily="18" charset="-78"/>
                <a:ea typeface="+mn-ea"/>
                <a:cs typeface="Andalus" panose="02020603050405020304" pitchFamily="18" charset="-78"/>
              </a:rPr>
              <a:t>He liked to draw portraits and landscapes.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ndalus" panose="02020603050405020304" pitchFamily="18" charset="-78"/>
              <a:ea typeface="+mn-ea"/>
              <a:cs typeface="Andalus" panose="02020603050405020304" pitchFamily="18" charset="-7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ndalus" panose="02020603050405020304" pitchFamily="18" charset="-78"/>
                <a:ea typeface="+mn-ea"/>
                <a:cs typeface="Andalus" panose="02020603050405020304" pitchFamily="18" charset="-78"/>
              </a:rPr>
              <a:t>He went through a phase where he liked to paint with gold leaf.</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dirty="0">
              <a:solidFill>
                <a:prstClr val="white"/>
              </a:solidFill>
              <a:latin typeface="Andalus" panose="02020603050405020304" pitchFamily="18" charset="-78"/>
              <a:cs typeface="Andalus" panose="02020603050405020304" pitchFamily="18" charset="-7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Andalus" panose="02020603050405020304" pitchFamily="18" charset="-78"/>
                <a:ea typeface="+mn-ea"/>
                <a:cs typeface="Andalus" panose="02020603050405020304" pitchFamily="18" charset="-78"/>
              </a:rPr>
              <a:t>Tree of Life </a:t>
            </a:r>
            <a:r>
              <a:rPr kumimoji="0" lang="en-US" sz="2000" b="0" i="0" u="none" strike="noStrike" kern="1200" cap="none" spc="0" normalizeH="0" baseline="0" noProof="0" dirty="0">
                <a:ln>
                  <a:noFill/>
                </a:ln>
                <a:solidFill>
                  <a:prstClr val="white"/>
                </a:solidFill>
                <a:effectLst/>
                <a:uLnTx/>
                <a:uFillTx/>
                <a:latin typeface="Andalus" panose="02020603050405020304" pitchFamily="18" charset="-78"/>
                <a:ea typeface="+mn-ea"/>
                <a:cs typeface="Andalus" panose="02020603050405020304" pitchFamily="18" charset="-78"/>
              </a:rPr>
              <a:t>is his most famous mural and the only landscape that he created during his “golden period.”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3" name="Picture 2">
            <a:extLst>
              <a:ext uri="{FF2B5EF4-FFF2-40B4-BE49-F238E27FC236}">
                <a16:creationId xmlns:a16="http://schemas.microsoft.com/office/drawing/2014/main" id="{912655E1-BB81-A74D-9E15-F65AF157C5A6}"/>
              </a:ext>
            </a:extLst>
          </p:cNvPr>
          <p:cNvPicPr>
            <a:picLocks noChangeAspect="1"/>
          </p:cNvPicPr>
          <p:nvPr/>
        </p:nvPicPr>
        <p:blipFill>
          <a:blip r:embed="rId4"/>
          <a:stretch>
            <a:fillRect/>
          </a:stretch>
        </p:blipFill>
        <p:spPr>
          <a:xfrm>
            <a:off x="4986463" y="2607931"/>
            <a:ext cx="3124473" cy="2641600"/>
          </a:xfrm>
          <a:prstGeom prst="rect">
            <a:avLst/>
          </a:prstGeom>
        </p:spPr>
      </p:pic>
    </p:spTree>
    <p:extLst>
      <p:ext uri="{BB962C8B-B14F-4D97-AF65-F5344CB8AC3E}">
        <p14:creationId xmlns:p14="http://schemas.microsoft.com/office/powerpoint/2010/main" val="784016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thumb/8/84/Gustav_Klimt_046.jpg/220px-Gustav_Klimt_0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2" y="125976"/>
            <a:ext cx="3602879" cy="3602881"/>
          </a:xfrm>
          <a:prstGeom prst="rect">
            <a:avLst/>
          </a:prstGeom>
          <a:noFill/>
          <a:ln w="57150">
            <a:solidFill>
              <a:srgbClr val="824100"/>
            </a:solidFill>
          </a:ln>
          <a:extLst>
            <a:ext uri="{909E8E84-426E-40DD-AFC4-6F175D3DCCD1}">
              <a14:hiddenFill xmlns:a14="http://schemas.microsoft.com/office/drawing/2010/main">
                <a:solidFill>
                  <a:srgbClr val="FFFFFF"/>
                </a:solidFill>
              </a14:hiddenFill>
            </a:ext>
          </a:extLst>
        </p:spPr>
      </p:pic>
      <p:pic>
        <p:nvPicPr>
          <p:cNvPr id="3076" name="Picture 4" descr="http://upload.wikimedia.org/wikipedia/commons/thumb/f/ff/Klimt_-_Bauerngarten_mit_Sonnenblumen_-_ca1907.jpeg/220px-Klimt_-_Bauerngarten_mit_Sonnenblumen_-_ca1907.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0978" y="120182"/>
            <a:ext cx="3544233" cy="3608675"/>
          </a:xfrm>
          <a:prstGeom prst="rect">
            <a:avLst/>
          </a:prstGeom>
          <a:noFill/>
          <a:ln w="57150">
            <a:solidFill>
              <a:srgbClr val="824100"/>
            </a:solidFill>
          </a:ln>
          <a:extLst>
            <a:ext uri="{909E8E84-426E-40DD-AFC4-6F175D3DCCD1}">
              <a14:hiddenFill xmlns:a14="http://schemas.microsoft.com/office/drawing/2010/main">
                <a:solidFill>
                  <a:srgbClr val="FFFFFF"/>
                </a:solidFill>
              </a14:hiddenFill>
            </a:ext>
          </a:extLst>
        </p:spPr>
      </p:pic>
      <p:pic>
        <p:nvPicPr>
          <p:cNvPr id="8" name="Picture 4" descr="http://www.overambitious.co.uk/art/550/art11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8119" y="3973152"/>
            <a:ext cx="4654881" cy="2716759"/>
          </a:xfrm>
          <a:prstGeom prst="rect">
            <a:avLst/>
          </a:prstGeom>
          <a:noFill/>
          <a:ln w="76200">
            <a:solidFill>
              <a:srgbClr val="824100"/>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7C647FE-14B5-45AC-856A-B43D742847B8}"/>
              </a:ext>
            </a:extLst>
          </p:cNvPr>
          <p:cNvSpPr txBox="1"/>
          <p:nvPr/>
        </p:nvSpPr>
        <p:spPr>
          <a:xfrm>
            <a:off x="10085871" y="6169257"/>
            <a:ext cx="1915138" cy="368899"/>
          </a:xfrm>
          <a:prstGeom prst="rect">
            <a:avLst/>
          </a:prstGeom>
          <a:noFill/>
        </p:spPr>
        <p:txBody>
          <a:bodyPr wrap="square" rtlCol="0">
            <a:spAutoFit/>
          </a:bodyPr>
          <a:lstStyle/>
          <a:p>
            <a:pPr algn="r"/>
            <a:r>
              <a:rPr lang="en-US" b="1" i="1" dirty="0"/>
              <a:t>The Kiss</a:t>
            </a:r>
          </a:p>
        </p:txBody>
      </p:sp>
      <p:pic>
        <p:nvPicPr>
          <p:cNvPr id="11266" name="Picture 2" descr="The Kiss, 1907 by Gustav Klimt">
            <a:extLst>
              <a:ext uri="{FF2B5EF4-FFF2-40B4-BE49-F238E27FC236}">
                <a16:creationId xmlns:a16="http://schemas.microsoft.com/office/drawing/2014/main" id="{37252106-4AA0-40AB-BD11-CA8DDE4F2D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0864" y="2036796"/>
            <a:ext cx="4075554" cy="4075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513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259" y="410134"/>
            <a:ext cx="11873753" cy="461664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oudy Stout" panose="0202090407030B020401" pitchFamily="18" charset="0"/>
                <a:ea typeface="+mn-ea"/>
                <a:cs typeface="+mn-cs"/>
              </a:rPr>
              <a:t>PRINCIPLES OF ART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ndalus" panose="02020603050405020304" pitchFamily="18" charset="-78"/>
              <a:ea typeface="+mn-ea"/>
              <a:cs typeface="Andalus" panose="02020603050405020304" pitchFamily="18" charset="-7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ndalus" panose="02020603050405020304" pitchFamily="18" charset="-78"/>
              <a:ea typeface="+mn-ea"/>
              <a:cs typeface="Andalus" panose="02020603050405020304" pitchFamily="18" charset="-7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ndalus" panose="02020603050405020304" pitchFamily="18" charset="-78"/>
              <a:ea typeface="+mn-ea"/>
              <a:cs typeface="Andalus" panose="02020603050405020304" pitchFamily="18" charset="-7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9B2D1F">
                    <a:lumMod val="40000"/>
                    <a:lumOff val="60000"/>
                  </a:srgbClr>
                </a:solidFill>
                <a:effectLst/>
                <a:uLnTx/>
                <a:uFillTx/>
                <a:latin typeface="Andalus" panose="02020603050405020304" pitchFamily="18" charset="-78"/>
                <a:ea typeface="+mn-ea"/>
                <a:cs typeface="Andalus" panose="02020603050405020304" pitchFamily="18" charset="-78"/>
              </a:rPr>
              <a:t>Lines</a:t>
            </a:r>
            <a:r>
              <a:rPr kumimoji="0" lang="en-US" sz="2000" b="0" i="0" u="none" strike="noStrike" kern="1200" cap="none" spc="0" normalizeH="0" baseline="0" noProof="0" dirty="0">
                <a:ln>
                  <a:noFill/>
                </a:ln>
                <a:solidFill>
                  <a:prstClr val="white"/>
                </a:solidFill>
                <a:effectLst/>
                <a:uLnTx/>
                <a:uFillTx/>
                <a:latin typeface="Andalus" panose="02020603050405020304" pitchFamily="18" charset="-78"/>
                <a:ea typeface="+mn-ea"/>
                <a:cs typeface="Andalus" panose="02020603050405020304" pitchFamily="18" charset="-78"/>
              </a:rPr>
              <a:t> and curves are marks that span a distance between two points (or the path of a moving point). As an art element, line pertains to the use of various marks, outlines and implied lines in artwork and design. A line has a width, direction, and length.  They have a start and an end.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dirty="0">
              <a:solidFill>
                <a:prstClr val="white"/>
              </a:solidFill>
              <a:latin typeface="Andalus" panose="02020603050405020304" pitchFamily="18" charset="-78"/>
              <a:cs typeface="Andalus" panose="02020603050405020304" pitchFamily="18" charset="-78"/>
            </a:endParaRPr>
          </a:p>
          <a:p>
            <a:r>
              <a:rPr lang="en-US" sz="2000" dirty="0">
                <a:solidFill>
                  <a:schemeClr val="accent2">
                    <a:lumMod val="40000"/>
                    <a:lumOff val="60000"/>
                  </a:schemeClr>
                </a:solidFill>
                <a:latin typeface="+mj-lt"/>
              </a:rPr>
              <a:t>Shape</a:t>
            </a:r>
            <a:r>
              <a:rPr lang="en-US" sz="2000" dirty="0">
                <a:latin typeface="+mj-lt"/>
              </a:rPr>
              <a:t> - two dimensional objects containing length and width.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ndalus" panose="02020603050405020304" pitchFamily="18" charset="-78"/>
              <a:ea typeface="+mn-ea"/>
              <a:cs typeface="Andalus" panose="02020603050405020304" pitchFamily="18" charset="-7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9B2D1F">
                    <a:lumMod val="40000"/>
                    <a:lumOff val="60000"/>
                  </a:srgbClr>
                </a:solidFill>
                <a:effectLst/>
                <a:uLnTx/>
                <a:uFillTx/>
                <a:latin typeface="Andalus" panose="02020603050405020304" pitchFamily="18" charset="-78"/>
                <a:ea typeface="+mn-ea"/>
                <a:cs typeface="Andalus" panose="02020603050405020304" pitchFamily="18" charset="-78"/>
              </a:rPr>
              <a:t>Pattern</a:t>
            </a:r>
            <a:r>
              <a:rPr kumimoji="0" lang="en-US" sz="2000" b="0" i="0" u="none" strike="noStrike" kern="1200" cap="none" spc="0" normalizeH="0" baseline="0" noProof="0" dirty="0">
                <a:ln>
                  <a:noFill/>
                </a:ln>
                <a:solidFill>
                  <a:prstClr val="white"/>
                </a:solidFill>
                <a:effectLst/>
                <a:uLnTx/>
                <a:uFillTx/>
                <a:latin typeface="Andalus" panose="02020603050405020304" pitchFamily="18" charset="-78"/>
                <a:ea typeface="+mn-ea"/>
                <a:cs typeface="Andalus" panose="02020603050405020304" pitchFamily="18" charset="-78"/>
              </a:rPr>
              <a:t> - means the repetition of an element (or elements) in a work.</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ndalus" panose="02020603050405020304" pitchFamily="18" charset="-78"/>
              <a:ea typeface="+mn-ea"/>
              <a:cs typeface="Andalus" panose="02020603050405020304" pitchFamily="18" charset="-7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9B2D1F">
                    <a:lumMod val="40000"/>
                    <a:lumOff val="60000"/>
                  </a:srgbClr>
                </a:solidFill>
                <a:effectLst/>
                <a:uLnTx/>
                <a:uFillTx/>
                <a:latin typeface="Andalus" panose="02020603050405020304" pitchFamily="18" charset="-78"/>
                <a:ea typeface="+mn-ea"/>
                <a:cs typeface="Andalus" panose="02020603050405020304" pitchFamily="18" charset="-78"/>
              </a:rPr>
              <a:t>Emphasis</a:t>
            </a:r>
            <a:r>
              <a:rPr kumimoji="0" lang="en-US" sz="2000" b="0" i="0" u="none" strike="noStrike" kern="1200" cap="none" spc="0" normalizeH="0" baseline="0" noProof="0" dirty="0">
                <a:ln>
                  <a:noFill/>
                </a:ln>
                <a:solidFill>
                  <a:prstClr val="white"/>
                </a:solidFill>
                <a:effectLst/>
                <a:uLnTx/>
                <a:uFillTx/>
                <a:latin typeface="Andalus" panose="02020603050405020304" pitchFamily="18" charset="-78"/>
                <a:ea typeface="+mn-ea"/>
                <a:cs typeface="Andalus" panose="02020603050405020304" pitchFamily="18" charset="-78"/>
              </a:rPr>
              <a:t> – Area in a work of art that catches and holds the viewer’s attention. </a:t>
            </a:r>
            <a:endParaRPr kumimoji="0" lang="en-US" sz="2000" b="0" i="0" u="none" strike="noStrike" kern="1200" cap="none" spc="0" normalizeH="0" baseline="0" noProof="0" dirty="0">
              <a:ln>
                <a:noFill/>
              </a:ln>
              <a:solidFill>
                <a:srgbClr val="9B2D1F">
                  <a:lumMod val="40000"/>
                  <a:lumOff val="60000"/>
                </a:srgbClr>
              </a:solidFill>
              <a:effectLst/>
              <a:uLnTx/>
              <a:uFillTx/>
              <a:latin typeface="Andalus" panose="02020603050405020304" pitchFamily="18" charset="-78"/>
              <a:ea typeface="+mn-ea"/>
              <a:cs typeface="Andalus" panose="02020603050405020304" pitchFamily="18" charset="-7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53340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overambitious.co.uk/art/550/art11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72" y="-336630"/>
            <a:ext cx="11537576" cy="6733752"/>
          </a:xfrm>
          <a:prstGeom prst="rect">
            <a:avLst/>
          </a:prstGeom>
          <a:noFill/>
          <a:ln w="76200">
            <a:solidFill>
              <a:srgbClr val="8241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987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2884F40C-8D73-4A4B-AE46-9C2FFB3373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47" r="2443" b="4549"/>
          <a:stretch/>
        </p:blipFill>
        <p:spPr bwMode="auto">
          <a:xfrm>
            <a:off x="5113885" y="0"/>
            <a:ext cx="541776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CA4FC7D-A2B8-4522-84E1-A4EC033E3BBB}"/>
              </a:ext>
            </a:extLst>
          </p:cNvPr>
          <p:cNvSpPr txBox="1"/>
          <p:nvPr/>
        </p:nvSpPr>
        <p:spPr>
          <a:xfrm>
            <a:off x="345352" y="1196970"/>
            <a:ext cx="4517058" cy="4801314"/>
          </a:xfrm>
          <a:prstGeom prst="rect">
            <a:avLst/>
          </a:prstGeom>
          <a:noFill/>
        </p:spPr>
        <p:txBody>
          <a:bodyPr wrap="square" rtlCol="0">
            <a:spAutoFit/>
          </a:bodyPr>
          <a:lstStyle/>
          <a:p>
            <a:r>
              <a:rPr lang="en-US" dirty="0"/>
              <a:t>Write your name on the back of the canvas.</a:t>
            </a:r>
          </a:p>
          <a:p>
            <a:endParaRPr lang="en-US" dirty="0"/>
          </a:p>
          <a:p>
            <a:endParaRPr lang="en-US" dirty="0"/>
          </a:p>
          <a:p>
            <a:pPr marL="285750" indent="-285750">
              <a:buFont typeface="Arial" panose="020B0604020202020204" pitchFamily="34" charset="0"/>
              <a:buChar char="•"/>
            </a:pPr>
            <a:r>
              <a:rPr lang="en-US" dirty="0"/>
              <a:t>With a pencil, start by drawing the tree trunk and the swirling top branches. </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The base of the trunk can be 3-4 fingers wide and taper slightly as you draw upwards.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Think about filling the length of the canvas.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Trace your pencil lines with the bronze or silver metallic Sharpies. </a:t>
            </a:r>
          </a:p>
        </p:txBody>
      </p:sp>
    </p:spTree>
    <p:extLst>
      <p:ext uri="{BB962C8B-B14F-4D97-AF65-F5344CB8AC3E}">
        <p14:creationId xmlns:p14="http://schemas.microsoft.com/office/powerpoint/2010/main" val="3329358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C9F8A3B4-E76B-4961-A987-96C03072D8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48" t="3262" r="2976" b="6381"/>
          <a:stretch/>
        </p:blipFill>
        <p:spPr bwMode="auto">
          <a:xfrm>
            <a:off x="4913687" y="0"/>
            <a:ext cx="539432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41DD744-4D09-42CF-A92E-FDD1EFB07AF8}"/>
              </a:ext>
            </a:extLst>
          </p:cNvPr>
          <p:cNvSpPr txBox="1"/>
          <p:nvPr/>
        </p:nvSpPr>
        <p:spPr>
          <a:xfrm>
            <a:off x="239392" y="2291883"/>
            <a:ext cx="4517058" cy="1754326"/>
          </a:xfrm>
          <a:prstGeom prst="rect">
            <a:avLst/>
          </a:prstGeom>
          <a:noFill/>
        </p:spPr>
        <p:txBody>
          <a:bodyPr wrap="square" rtlCol="0">
            <a:spAutoFit/>
          </a:bodyPr>
          <a:lstStyle/>
          <a:p>
            <a:r>
              <a:rPr lang="en-US" dirty="0"/>
              <a:t>Once you are comfortable with the swirling motion, you can stop using the pencil and just use the Sharpie.</a:t>
            </a:r>
          </a:p>
          <a:p>
            <a:endParaRPr lang="en-US" dirty="0"/>
          </a:p>
          <a:p>
            <a:endParaRPr lang="en-US" dirty="0"/>
          </a:p>
          <a:p>
            <a:r>
              <a:rPr lang="en-US" dirty="0"/>
              <a:t>Aim for at least 6 major branches.</a:t>
            </a:r>
          </a:p>
        </p:txBody>
      </p:sp>
    </p:spTree>
    <p:extLst>
      <p:ext uri="{BB962C8B-B14F-4D97-AF65-F5344CB8AC3E}">
        <p14:creationId xmlns:p14="http://schemas.microsoft.com/office/powerpoint/2010/main" val="3344798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79B587C5-B08B-4FBC-8912-EDD43B10BC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05" t="916" r="-1445" b="5122"/>
          <a:stretch/>
        </p:blipFill>
        <p:spPr bwMode="auto">
          <a:xfrm>
            <a:off x="5038071" y="0"/>
            <a:ext cx="540453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5987930-C480-4511-AC2A-1AD78346E3D5}"/>
              </a:ext>
            </a:extLst>
          </p:cNvPr>
          <p:cNvSpPr txBox="1"/>
          <p:nvPr/>
        </p:nvSpPr>
        <p:spPr>
          <a:xfrm>
            <a:off x="239392" y="2291883"/>
            <a:ext cx="4517058" cy="1200329"/>
          </a:xfrm>
          <a:prstGeom prst="rect">
            <a:avLst/>
          </a:prstGeom>
          <a:noFill/>
        </p:spPr>
        <p:txBody>
          <a:bodyPr wrap="square" rtlCol="0">
            <a:spAutoFit/>
          </a:bodyPr>
          <a:lstStyle/>
          <a:p>
            <a:r>
              <a:rPr lang="en-US" dirty="0"/>
              <a:t>Add additional swirls – 2-3 per branch.</a:t>
            </a:r>
          </a:p>
          <a:p>
            <a:endParaRPr lang="en-US" dirty="0"/>
          </a:p>
          <a:p>
            <a:r>
              <a:rPr lang="en-US" dirty="0"/>
              <a:t>Think about varying direction and length.</a:t>
            </a:r>
          </a:p>
        </p:txBody>
      </p:sp>
    </p:spTree>
    <p:extLst>
      <p:ext uri="{BB962C8B-B14F-4D97-AF65-F5344CB8AC3E}">
        <p14:creationId xmlns:p14="http://schemas.microsoft.com/office/powerpoint/2010/main" val="2627268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a:extLst>
              <a:ext uri="{FF2B5EF4-FFF2-40B4-BE49-F238E27FC236}">
                <a16:creationId xmlns:a16="http://schemas.microsoft.com/office/drawing/2014/main" id="{F910D881-BDE6-4E86-B891-FD659E56EE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96" t="3891" r="80" b="4721"/>
          <a:stretch/>
        </p:blipFill>
        <p:spPr bwMode="auto">
          <a:xfrm>
            <a:off x="4930761" y="0"/>
            <a:ext cx="5415114"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B321023-A4E9-4AA8-9FEE-02956EFD02E5}"/>
              </a:ext>
            </a:extLst>
          </p:cNvPr>
          <p:cNvSpPr txBox="1"/>
          <p:nvPr/>
        </p:nvSpPr>
        <p:spPr>
          <a:xfrm>
            <a:off x="239392" y="2115293"/>
            <a:ext cx="4517058" cy="2585323"/>
          </a:xfrm>
          <a:prstGeom prst="rect">
            <a:avLst/>
          </a:prstGeom>
          <a:noFill/>
        </p:spPr>
        <p:txBody>
          <a:bodyPr wrap="square" rtlCol="0">
            <a:spAutoFit/>
          </a:bodyPr>
          <a:lstStyle/>
          <a:p>
            <a:r>
              <a:rPr lang="en-US" dirty="0"/>
              <a:t>Once you have completed your tree outline, we will begin to add </a:t>
            </a:r>
            <a:r>
              <a:rPr lang="en-US" b="1" i="1" dirty="0"/>
              <a:t>pattern</a:t>
            </a:r>
            <a:r>
              <a:rPr lang="en-US" dirty="0"/>
              <a:t>.</a:t>
            </a:r>
          </a:p>
          <a:p>
            <a:endParaRPr lang="en-US" dirty="0"/>
          </a:p>
          <a:p>
            <a:r>
              <a:rPr lang="en-US" dirty="0"/>
              <a:t>Choose 3-4 geometric patterns and repeat them throughout the trunk and branches.</a:t>
            </a:r>
          </a:p>
          <a:p>
            <a:endParaRPr lang="en-US" dirty="0"/>
          </a:p>
          <a:p>
            <a:r>
              <a:rPr lang="en-US" dirty="0"/>
              <a:t>Klimt used several repeating triangle and circle patterns in his piece.</a:t>
            </a:r>
          </a:p>
        </p:txBody>
      </p:sp>
    </p:spTree>
    <p:extLst>
      <p:ext uri="{BB962C8B-B14F-4D97-AF65-F5344CB8AC3E}">
        <p14:creationId xmlns:p14="http://schemas.microsoft.com/office/powerpoint/2010/main" val="25416168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1425</Words>
  <Application>Microsoft Office PowerPoint</Application>
  <PresentationFormat>Widescreen</PresentationFormat>
  <Paragraphs>117</Paragraphs>
  <Slides>14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Andalus</vt:lpstr>
      <vt:lpstr>Arial</vt:lpstr>
      <vt:lpstr>Calibri</vt:lpstr>
      <vt:lpstr>Century Gothic</vt:lpstr>
      <vt:lpstr>Goudy Stout</vt:lpstr>
      <vt:lpstr>Wingdings 2</vt:lpstr>
      <vt:lpstr>Quotable</vt:lpstr>
      <vt:lpstr>PowerPoint Presentation</vt:lpstr>
      <vt:lpstr>  GUSTAV KLIMT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Notes to Docent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Lauckner</dc:creator>
  <cp:lastModifiedBy>Joanne Bottenberg</cp:lastModifiedBy>
  <cp:revision>5</cp:revision>
  <cp:lastPrinted>2020-01-07T07:25:36Z</cp:lastPrinted>
  <dcterms:created xsi:type="dcterms:W3CDTF">2020-01-07T05:57:39Z</dcterms:created>
  <dcterms:modified xsi:type="dcterms:W3CDTF">2022-09-02T05:06:29Z</dcterms:modified>
</cp:coreProperties>
</file>