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9" r:id="rId1"/>
  </p:sldMasterIdLst>
  <p:notesMasterIdLst>
    <p:notesMasterId r:id="rId23"/>
  </p:notesMasterIdLst>
  <p:sldIdLst>
    <p:sldId id="256" r:id="rId2"/>
    <p:sldId id="257" r:id="rId3"/>
    <p:sldId id="264" r:id="rId4"/>
    <p:sldId id="260" r:id="rId5"/>
    <p:sldId id="269" r:id="rId6"/>
    <p:sldId id="281" r:id="rId7"/>
    <p:sldId id="270" r:id="rId8"/>
    <p:sldId id="267" r:id="rId9"/>
    <p:sldId id="268" r:id="rId10"/>
    <p:sldId id="263" r:id="rId11"/>
    <p:sldId id="271" r:id="rId12"/>
    <p:sldId id="272" r:id="rId13"/>
    <p:sldId id="285" r:id="rId14"/>
    <p:sldId id="274" r:id="rId15"/>
    <p:sldId id="283" r:id="rId16"/>
    <p:sldId id="278" r:id="rId17"/>
    <p:sldId id="279" r:id="rId18"/>
    <p:sldId id="282" r:id="rId19"/>
    <p:sldId id="284" r:id="rId20"/>
    <p:sldId id="266" r:id="rId21"/>
    <p:sldId id="273" r:id="rId22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BE08"/>
    <a:srgbClr val="1D07BF"/>
    <a:srgbClr val="F85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571" autoAdjust="0"/>
  </p:normalViewPr>
  <p:slideViewPr>
    <p:cSldViewPr snapToGrid="0">
      <p:cViewPr varScale="1">
        <p:scale>
          <a:sx n="75" d="100"/>
          <a:sy n="75" d="100"/>
        </p:scale>
        <p:origin x="2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0CFB4A7D-A0BB-4AFD-9A0A-F64F53CD87CD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EA99F6B-C1D7-449E-80A0-42F19702D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97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PDF file of this sheet is stored on the 5</a:t>
            </a:r>
            <a:r>
              <a:rPr lang="en-US" baseline="30000" dirty="0"/>
              <a:t>th</a:t>
            </a:r>
            <a:r>
              <a:rPr lang="en-US" dirty="0"/>
              <a:t> Grade Thumb drive and online Art Docent Website.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99F6B-C1D7-449E-80A0-42F19702D6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22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86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7151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02387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80844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454189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9261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361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58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7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6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7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10/24/2022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731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10/24/2022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412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10/24/2022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16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2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99814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17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hyperlink" Target="https://www.youtube.com/watch?v=DFQRHjCOLy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52850" y="418499"/>
            <a:ext cx="4191000" cy="646331"/>
          </a:xfrm>
          <a:prstGeom prst="rect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ROMERO BRITTO</a:t>
            </a:r>
          </a:p>
        </p:txBody>
      </p:sp>
      <p:sp>
        <p:nvSpPr>
          <p:cNvPr id="13" name="Heart 12"/>
          <p:cNvSpPr/>
          <p:nvPr/>
        </p:nvSpPr>
        <p:spPr>
          <a:xfrm>
            <a:off x="374650" y="4387850"/>
            <a:ext cx="1282700" cy="1295400"/>
          </a:xfrm>
          <a:prstGeom prst="heart">
            <a:avLst/>
          </a:prstGeom>
          <a:solidFill>
            <a:srgbClr val="F85EC1"/>
          </a:solidFill>
          <a:ln>
            <a:solidFill>
              <a:srgbClr val="F85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Heart 16"/>
          <p:cNvSpPr/>
          <p:nvPr/>
        </p:nvSpPr>
        <p:spPr>
          <a:xfrm>
            <a:off x="10541000" y="3132289"/>
            <a:ext cx="1282700" cy="1192062"/>
          </a:xfrm>
          <a:prstGeom prst="heart">
            <a:avLst/>
          </a:prstGeom>
          <a:solidFill>
            <a:srgbClr val="F85EC1"/>
          </a:solidFill>
          <a:ln>
            <a:solidFill>
              <a:srgbClr val="F85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iagonal Stripe 13"/>
          <p:cNvSpPr/>
          <p:nvPr/>
        </p:nvSpPr>
        <p:spPr>
          <a:xfrm>
            <a:off x="0" y="24114"/>
            <a:ext cx="2540000" cy="1466850"/>
          </a:xfrm>
          <a:prstGeom prst="diagStrip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Diagonal Stripe 18"/>
          <p:cNvSpPr/>
          <p:nvPr/>
        </p:nvSpPr>
        <p:spPr>
          <a:xfrm rot="10800000">
            <a:off x="9652000" y="5391150"/>
            <a:ext cx="2540000" cy="1466850"/>
          </a:xfrm>
          <a:prstGeom prst="diagStrip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8222342" y="513064"/>
            <a:ext cx="457200" cy="45720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lowchart: Connector 21"/>
          <p:cNvSpPr/>
          <p:nvPr/>
        </p:nvSpPr>
        <p:spPr>
          <a:xfrm>
            <a:off x="3114675" y="533319"/>
            <a:ext cx="457200" cy="45720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lowchart: Connector 22"/>
          <p:cNvSpPr/>
          <p:nvPr/>
        </p:nvSpPr>
        <p:spPr>
          <a:xfrm>
            <a:off x="788307" y="3212457"/>
            <a:ext cx="457200" cy="4572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4" name="Flowchart: Connector 23"/>
          <p:cNvSpPr/>
          <p:nvPr/>
        </p:nvSpPr>
        <p:spPr>
          <a:xfrm>
            <a:off x="9506858" y="2626027"/>
            <a:ext cx="457200" cy="45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lowchart: Connector 24"/>
          <p:cNvSpPr/>
          <p:nvPr/>
        </p:nvSpPr>
        <p:spPr>
          <a:xfrm>
            <a:off x="2458358" y="4711700"/>
            <a:ext cx="457200" cy="4572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lowchart: Connector 25"/>
          <p:cNvSpPr/>
          <p:nvPr/>
        </p:nvSpPr>
        <p:spPr>
          <a:xfrm>
            <a:off x="11182350" y="513064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ightning Bolt 15"/>
          <p:cNvSpPr/>
          <p:nvPr/>
        </p:nvSpPr>
        <p:spPr>
          <a:xfrm>
            <a:off x="8781142" y="3762678"/>
            <a:ext cx="1060450" cy="2101850"/>
          </a:xfrm>
          <a:prstGeom prst="lightningBolt">
            <a:avLst/>
          </a:prstGeom>
          <a:solidFill>
            <a:srgbClr val="1EBE08"/>
          </a:solidFill>
          <a:ln>
            <a:solidFill>
              <a:srgbClr val="1EB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Lightning Bolt 28"/>
          <p:cNvSpPr/>
          <p:nvPr/>
        </p:nvSpPr>
        <p:spPr>
          <a:xfrm>
            <a:off x="1772557" y="1567807"/>
            <a:ext cx="1342117" cy="2643448"/>
          </a:xfrm>
          <a:prstGeom prst="lightningBolt">
            <a:avLst/>
          </a:prstGeom>
          <a:solidFill>
            <a:srgbClr val="1EBE08"/>
          </a:solidFill>
          <a:ln>
            <a:solidFill>
              <a:srgbClr val="1EB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lowchart: Connector 29"/>
          <p:cNvSpPr/>
          <p:nvPr/>
        </p:nvSpPr>
        <p:spPr>
          <a:xfrm>
            <a:off x="9964058" y="1515721"/>
            <a:ext cx="457200" cy="4572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1" name="Flowchart: Connector 30"/>
          <p:cNvSpPr/>
          <p:nvPr/>
        </p:nvSpPr>
        <p:spPr>
          <a:xfrm>
            <a:off x="194128" y="1515721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B799D-E5A7-78C1-FA49-A2F0A9A4D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263" y="1409663"/>
            <a:ext cx="5046450" cy="48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77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E1224-15D8-6EFA-438F-5E419410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960" y="368534"/>
            <a:ext cx="8425439" cy="59158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Instructions: Adding Color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03CD61-DF35-7AB5-8217-E761E5043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7081520" y="1415014"/>
            <a:ext cx="4309138" cy="302468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2A846-36FC-9E3E-F821-93966DB71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5072" y="1176351"/>
            <a:ext cx="5104568" cy="4815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Choose</a:t>
            </a:r>
            <a:r>
              <a:rPr lang="en-US" sz="1600" b="1" dirty="0"/>
              <a:t> COOL </a:t>
            </a:r>
            <a:r>
              <a:rPr lang="en-US" sz="1600" dirty="0"/>
              <a:t>colors for your background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Choose</a:t>
            </a:r>
            <a:r>
              <a:rPr lang="en-US" sz="1600" b="1" dirty="0"/>
              <a:t> WARM </a:t>
            </a:r>
            <a:r>
              <a:rPr lang="en-US" sz="1600" dirty="0"/>
              <a:t>colors for your pumpkin or word.  (or the opposite)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Start Coloring in your focal point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Use </a:t>
            </a:r>
            <a:r>
              <a:rPr lang="en-US" sz="1400" b="1" dirty="0"/>
              <a:t>LIGHT Colors FIRST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Use </a:t>
            </a:r>
            <a:r>
              <a:rPr lang="en-US" sz="1400" b="1" dirty="0"/>
              <a:t>DARK Colors LAST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Use Contrasting colors to make shapes POP</a:t>
            </a:r>
            <a:r>
              <a:rPr lang="en-US" sz="1600" dirty="0"/>
              <a:t>!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Use good </a:t>
            </a:r>
            <a:r>
              <a:rPr lang="en-US" sz="1600" b="1" dirty="0"/>
              <a:t>slow straight up and down </a:t>
            </a:r>
            <a:r>
              <a:rPr lang="en-US" sz="1600" dirty="0"/>
              <a:t>or side to side strokes.  Leaving NO white spaces.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Slow strokes will fill in all the white spaces and give an even color.</a:t>
            </a:r>
          </a:p>
          <a:p>
            <a:pPr>
              <a:buFont typeface="Wingdings 2" charset="2"/>
              <a:buChar char=""/>
            </a:pP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BEE50-B786-6E16-19D6-4464AA468F25}"/>
              </a:ext>
            </a:extLst>
          </p:cNvPr>
          <p:cNvSpPr txBox="1"/>
          <p:nvPr/>
        </p:nvSpPr>
        <p:spPr>
          <a:xfrm>
            <a:off x="6558887" y="4782532"/>
            <a:ext cx="5527040" cy="1556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b="1" dirty="0"/>
              <a:t>Tips:  </a:t>
            </a:r>
            <a:r>
              <a:rPr lang="en-US" altLang="en-US" sz="1800" b="1" dirty="0"/>
              <a:t> </a:t>
            </a:r>
          </a:p>
          <a:p>
            <a:pPr marL="285750" indent="-285750" fontAlgn="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altLang="en-US" sz="1400" dirty="0">
                <a:solidFill>
                  <a:srgbClr val="7030A0"/>
                </a:solidFill>
              </a:rPr>
              <a:t>It's okay to leave some areas white if that's part of your overall design, but in general, go for lots of color!</a:t>
            </a:r>
          </a:p>
          <a:p>
            <a:pPr marL="285750" indent="-285750" fontAlgn="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altLang="en-US" sz="1400" i="1" dirty="0">
                <a:solidFill>
                  <a:srgbClr val="7030A0"/>
                </a:solidFill>
              </a:rPr>
              <a:t>The trickiest part of this project is to keep your design "readable" .... try not to get so carried away with your patterns and colors that it becomes too "busy"!  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616FE-73AB-28B1-58C5-8886F78816B0}"/>
              </a:ext>
            </a:extLst>
          </p:cNvPr>
          <p:cNvSpPr txBox="1"/>
          <p:nvPr/>
        </p:nvSpPr>
        <p:spPr>
          <a:xfrm>
            <a:off x="1298713" y="5681649"/>
            <a:ext cx="4797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Hint: </a:t>
            </a:r>
            <a:r>
              <a:rPr lang="en-US" dirty="0"/>
              <a:t>Erase any pencil you don’t want showing throw marker.  Pencil will not erase once colored over with markers!</a:t>
            </a:r>
          </a:p>
        </p:txBody>
      </p:sp>
    </p:spTree>
    <p:extLst>
      <p:ext uri="{BB962C8B-B14F-4D97-AF65-F5344CB8AC3E}">
        <p14:creationId xmlns:p14="http://schemas.microsoft.com/office/powerpoint/2010/main" val="1733241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105" name="Group 4104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4106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07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08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09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10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11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12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13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14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15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16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17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119" name="Group 4118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4120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1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2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3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4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5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6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7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8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9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30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31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8F2CF4-98D7-2C8B-01DD-2BEF5C96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 dirty="0"/>
              <a:t>Finishing:	</a:t>
            </a:r>
          </a:p>
        </p:txBody>
      </p:sp>
      <p:sp>
        <p:nvSpPr>
          <p:cNvPr id="4133" name="Rectangle 4132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35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098" name="Picture 2" descr="Romero Britto (1963) - Love Grous | Barnebys">
            <a:extLst>
              <a:ext uri="{FF2B5EF4-FFF2-40B4-BE49-F238E27FC236}">
                <a16:creationId xmlns:a16="http://schemas.microsoft.com/office/drawing/2014/main" id="{81F76075-F38F-7239-EA50-46327F2E2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r="9322"/>
          <a:stretch/>
        </p:blipFill>
        <p:spPr bwMode="auto">
          <a:xfrm>
            <a:off x="-1555" y="1731"/>
            <a:ext cx="4671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54101-C479-35AD-FD32-6BC90C02E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Optional </a:t>
            </a:r>
            <a:r>
              <a:rPr lang="en-US" dirty="0"/>
              <a:t>– </a:t>
            </a:r>
          </a:p>
          <a:p>
            <a:pPr lvl="1"/>
            <a:r>
              <a:rPr lang="en-US" dirty="0"/>
              <a:t>To add real POP to your completed work, add glitter to one detail of your picture.</a:t>
            </a:r>
          </a:p>
          <a:p>
            <a:pPr lvl="2"/>
            <a:r>
              <a:rPr lang="en-US" dirty="0"/>
              <a:t>A heart</a:t>
            </a:r>
          </a:p>
          <a:p>
            <a:pPr lvl="2"/>
            <a:r>
              <a:rPr lang="en-US" dirty="0"/>
              <a:t>A Leaf</a:t>
            </a:r>
          </a:p>
          <a:p>
            <a:pPr lvl="2"/>
            <a:r>
              <a:rPr lang="en-US" dirty="0"/>
              <a:t>A Flower</a:t>
            </a:r>
          </a:p>
          <a:p>
            <a:pPr lvl="2"/>
            <a:r>
              <a:rPr lang="en-US" dirty="0"/>
              <a:t>Shapes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Use a fine tip paint brush to paint on the glue.</a:t>
            </a:r>
          </a:p>
          <a:p>
            <a:pPr lvl="1"/>
            <a:r>
              <a:rPr lang="en-US" dirty="0"/>
              <a:t>Sprinkle one color of glitter over the glue.</a:t>
            </a:r>
          </a:p>
        </p:txBody>
      </p:sp>
    </p:spTree>
    <p:extLst>
      <p:ext uri="{BB962C8B-B14F-4D97-AF65-F5344CB8AC3E}">
        <p14:creationId xmlns:p14="http://schemas.microsoft.com/office/powerpoint/2010/main" val="2841837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ACA488-B663-851E-0B0E-C281C04DF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655" y="280059"/>
            <a:ext cx="3745727" cy="2878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280298-952E-B7F3-132F-172841B3D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656" y="3429001"/>
            <a:ext cx="3745727" cy="28679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DCDF3-C1EA-62EC-B713-078A7C630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490" y="280059"/>
            <a:ext cx="3616349" cy="2831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E426B1-9809-2F57-D126-7477C5935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111" y="3428999"/>
            <a:ext cx="3745726" cy="288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14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50E08-7D28-47E9-8ECA-2E5E0F676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of Pumpkin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DEEE-AFEB-5C71-A0A1-1FB7E8074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68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2779D735-73F1-45AD-A252-EE45E6610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F3881-3A33-3BBC-D99E-3D9209F38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Today’s Project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5BFA5B0-D20E-4128-B8E2-E0CFDEE1B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AE341-FE1B-EA26-046A-EDB1A3FCA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600" b="1" dirty="0"/>
              <a:t>Words!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D8640-64F9-4CD7-E944-9E2F079BD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2" r="1450"/>
          <a:stretch/>
        </p:blipFill>
        <p:spPr>
          <a:xfrm>
            <a:off x="6086041" y="1016371"/>
            <a:ext cx="2654598" cy="2234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06215B-34E5-AA54-5F1F-64F26C3D3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0" r="6551" b="1"/>
          <a:stretch/>
        </p:blipFill>
        <p:spPr>
          <a:xfrm>
            <a:off x="8901505" y="1023285"/>
            <a:ext cx="2642038" cy="2220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3F7A3-75FB-D47D-20BF-64BE0ADEC2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06" r="19012" b="1"/>
          <a:stretch/>
        </p:blipFill>
        <p:spPr>
          <a:xfrm>
            <a:off x="6086041" y="3578216"/>
            <a:ext cx="2654598" cy="2244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39774C-3B75-A63C-35FA-1E7DA4079B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60" r="6084" b="-1"/>
          <a:stretch/>
        </p:blipFill>
        <p:spPr>
          <a:xfrm>
            <a:off x="8901505" y="3589432"/>
            <a:ext cx="2642038" cy="2222518"/>
          </a:xfrm>
          <a:prstGeom prst="rect">
            <a:avLst/>
          </a:prstGeom>
        </p:spPr>
      </p:pic>
      <p:sp>
        <p:nvSpPr>
          <p:cNvPr id="61" name="Freeform 12">
            <a:extLst>
              <a:ext uri="{FF2B5EF4-FFF2-40B4-BE49-F238E27FC236}">
                <a16:creationId xmlns:a16="http://schemas.microsoft.com/office/drawing/2014/main" id="{ADD29E3A-4F37-4DBC-8992-D66DBA53C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ROMERO BRITTO COMPLETE SET OF WORD ART – Savvygifting">
            <a:extLst>
              <a:ext uri="{FF2B5EF4-FFF2-40B4-BE49-F238E27FC236}">
                <a16:creationId xmlns:a16="http://schemas.microsoft.com/office/drawing/2014/main" id="{76FD6647-7C6E-B02A-4F22-CC74969E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59" y="3019000"/>
            <a:ext cx="4789755" cy="287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885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E7A9-A87B-A0FC-3990-B580678DE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Instructions:  Drawing the 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9B51-15D7-1BBA-F367-AD2C957C2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905000"/>
            <a:ext cx="4287520" cy="4953000"/>
          </a:xfrm>
        </p:spPr>
        <p:txBody>
          <a:bodyPr>
            <a:normAutofit/>
          </a:bodyPr>
          <a:lstStyle/>
          <a:p>
            <a:pPr>
              <a:buFont typeface="+mj-lt"/>
              <a:buAutoNum type="arabicParenR"/>
            </a:pPr>
            <a:r>
              <a:rPr lang="en-US" b="1" dirty="0">
                <a:solidFill>
                  <a:schemeClr val="tx1"/>
                </a:solidFill>
              </a:rPr>
              <a:t>Write your name on back of paper</a:t>
            </a:r>
          </a:p>
          <a:p>
            <a:pPr>
              <a:buFont typeface="+mj-lt"/>
              <a:buAutoNum type="arabicParenR"/>
            </a:pPr>
            <a:r>
              <a:rPr lang="en-US" b="1" dirty="0">
                <a:solidFill>
                  <a:schemeClr val="tx1"/>
                </a:solidFill>
              </a:rPr>
              <a:t>With a pencil, </a:t>
            </a:r>
            <a:r>
              <a:rPr lang="en-US" b="1" u="sng" dirty="0">
                <a:solidFill>
                  <a:schemeClr val="tx1"/>
                </a:solidFill>
              </a:rPr>
              <a:t>lightly </a:t>
            </a:r>
            <a:r>
              <a:rPr lang="en-US" b="1" dirty="0">
                <a:solidFill>
                  <a:schemeClr val="tx1"/>
                </a:solidFill>
              </a:rPr>
              <a:t>sketch the background lines </a:t>
            </a:r>
            <a:r>
              <a:rPr lang="en-US" dirty="0">
                <a:solidFill>
                  <a:schemeClr val="tx1"/>
                </a:solidFill>
              </a:rPr>
              <a:t>(dividing lines)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800" b="1" dirty="0">
                <a:solidFill>
                  <a:srgbClr val="FF0000"/>
                </a:solidFill>
              </a:rPr>
              <a:t>DRAW 3 LINES </a:t>
            </a:r>
            <a:r>
              <a:rPr lang="en-US" sz="1800" dirty="0">
                <a:solidFill>
                  <a:schemeClr val="tx1"/>
                </a:solidFill>
              </a:rPr>
              <a:t>to create the sections.</a:t>
            </a:r>
          </a:p>
          <a:p>
            <a:pPr marL="1200150" lvl="2" indent="-34290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</a:rPr>
              <a:t>Should come up with 6 sections.</a:t>
            </a:r>
          </a:p>
          <a:p>
            <a:pPr marL="800100" lvl="1" indent="-342900">
              <a:buFont typeface="+mj-lt"/>
              <a:buAutoNum type="alphaLcPeriod"/>
            </a:pPr>
            <a:endParaRPr lang="en-US" sz="1800" b="1" dirty="0">
              <a:solidFill>
                <a:srgbClr val="FF0000"/>
              </a:solidFill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800" dirty="0">
                <a:solidFill>
                  <a:schemeClr val="tx1"/>
                </a:solidFill>
              </a:rPr>
              <a:t>Free hand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800" dirty="0">
                <a:solidFill>
                  <a:schemeClr val="tx1"/>
                </a:solidFill>
              </a:rPr>
              <a:t>Does not need to be symmetrical or balanced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2DA3F-B349-5113-3B4A-BCCC045E6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13901" y="1401371"/>
            <a:ext cx="3381861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17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49937-5382-BE26-BF82-F4C3EF001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261" y="314529"/>
            <a:ext cx="8911687" cy="1280890"/>
          </a:xfrm>
        </p:spPr>
        <p:txBody>
          <a:bodyPr/>
          <a:lstStyle/>
          <a:p>
            <a:r>
              <a:rPr lang="en-US" dirty="0"/>
              <a:t>Instructions: Drawing the Focal Object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FA202-3D1C-ECED-4190-FC8A9BD6E8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25041" y="1229360"/>
            <a:ext cx="5659120" cy="5154187"/>
          </a:xfrm>
        </p:spPr>
        <p:txBody>
          <a:bodyPr>
            <a:normAutofit fontScale="92500" lnSpcReduction="20000"/>
          </a:bodyPr>
          <a:lstStyle/>
          <a:p>
            <a:pPr>
              <a:buFont typeface="+mj-lt"/>
              <a:buAutoNum type="arabicPeriod"/>
            </a:pPr>
            <a:r>
              <a:rPr lang="en-US" sz="2100" b="1" dirty="0"/>
              <a:t>Lightly sketch your word.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100" dirty="0"/>
              <a:t>Tall Narrow Block Letters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100" dirty="0"/>
              <a:t>Each letter should be touching the next letter.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100" dirty="0"/>
              <a:t>Center the word so you have 2-3 inches from the edge of paper on all sides. </a:t>
            </a:r>
          </a:p>
          <a:p>
            <a:pPr marL="800100" lvl="1" indent="-342900">
              <a:buFont typeface="+mj-lt"/>
              <a:buAutoNum type="alphaLcPeriod"/>
            </a:pPr>
            <a:endParaRPr lang="en-US" sz="2100" dirty="0"/>
          </a:p>
          <a:p>
            <a:pPr marL="800100" lvl="1" indent="-342900">
              <a:buFont typeface="+mj-lt"/>
              <a:buAutoNum type="alphaLcPeriod"/>
            </a:pPr>
            <a:endParaRPr lang="en-US" sz="2100" dirty="0"/>
          </a:p>
          <a:p>
            <a:pPr>
              <a:buFont typeface="+mj-lt"/>
              <a:buAutoNum type="arabicPeriod"/>
            </a:pPr>
            <a:r>
              <a:rPr lang="en-US" sz="2100" b="1" dirty="0"/>
              <a:t>Using Fine Tip (the thicker Sharpie), </a:t>
            </a:r>
            <a:r>
              <a:rPr lang="en-US" sz="2100" dirty="0"/>
              <a:t>trace your pencil marks to outline your letters and your background lines </a:t>
            </a:r>
          </a:p>
          <a:p>
            <a:pPr marL="400050">
              <a:buFont typeface="+mj-lt"/>
              <a:buAutoNum type="arabicPeriod"/>
            </a:pPr>
            <a:r>
              <a:rPr lang="en-US" sz="2100" b="1" dirty="0"/>
              <a:t>Erase any remaining pencil marks</a:t>
            </a:r>
          </a:p>
          <a:p>
            <a:pPr marL="400050">
              <a:buFont typeface="+mj-lt"/>
              <a:buAutoNum type="arabicPeriod"/>
            </a:pPr>
            <a:r>
              <a:rPr lang="en-US" sz="2100" b="1" dirty="0"/>
              <a:t>With a pencil, divide each letter into 2 sections (3 at max)</a:t>
            </a:r>
          </a:p>
          <a:p>
            <a:pPr marL="857250" lvl="1" indent="-342900">
              <a:buFont typeface="+mj-lt"/>
              <a:buAutoNum type="alphaLcPeriod"/>
            </a:pPr>
            <a:r>
              <a:rPr lang="en-US" sz="1900" dirty="0"/>
              <a:t>Does NOT need to be symmetrical or balanced per letter.</a:t>
            </a:r>
          </a:p>
          <a:p>
            <a:pPr marL="400050">
              <a:buFont typeface="+mj-lt"/>
              <a:buAutoNum type="arabicPeriod"/>
            </a:pPr>
            <a:endParaRPr lang="en-US" sz="1400" b="1" dirty="0"/>
          </a:p>
          <a:p>
            <a:pPr marL="400050">
              <a:buFont typeface="+mj-lt"/>
              <a:buAutoNum type="arabicPeriod"/>
            </a:pPr>
            <a:endParaRPr lang="en-US" sz="1400" b="1" dirty="0"/>
          </a:p>
        </p:txBody>
      </p:sp>
      <p:pic>
        <p:nvPicPr>
          <p:cNvPr id="3074" name="Picture 2" descr="Romero Britto Words - YouTube">
            <a:extLst>
              <a:ext uri="{FF2B5EF4-FFF2-40B4-BE49-F238E27FC236}">
                <a16:creationId xmlns:a16="http://schemas.microsoft.com/office/drawing/2014/main" id="{7FF776E6-C152-B26F-106A-A6A9F7AF4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812" y="1625327"/>
            <a:ext cx="3174988" cy="178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mazon.com: Romero Britto Love Word Decor by Giftcraft: Home &amp;amp; Kitchen  | Romero britto, Dipinti artistici, Lettere dell'alfabeto">
            <a:extLst>
              <a:ext uri="{FF2B5EF4-FFF2-40B4-BE49-F238E27FC236}">
                <a16:creationId xmlns:a16="http://schemas.microsoft.com/office/drawing/2014/main" id="{560245F5-A651-AED8-9188-C5B80DBFB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837" y="4361597"/>
            <a:ext cx="3100111" cy="178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843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55A31-88A8-CEA8-DBB7-A4DFF9BD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685" y="411802"/>
            <a:ext cx="8911687" cy="1280890"/>
          </a:xfrm>
        </p:spPr>
        <p:txBody>
          <a:bodyPr/>
          <a:lstStyle/>
          <a:p>
            <a:r>
              <a:rPr lang="en-US" dirty="0"/>
              <a:t>Instructions:  Add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54587-9BB2-4B8C-4C00-61142AD07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479" y="1286740"/>
            <a:ext cx="10420710" cy="4486459"/>
          </a:xfrm>
        </p:spPr>
        <p:txBody>
          <a:bodyPr>
            <a:normAutofit/>
          </a:bodyPr>
          <a:lstStyle/>
          <a:p>
            <a:pPr>
              <a:buFont typeface="+mj-lt"/>
              <a:buAutoNum type="arabicParenR" startAt="5"/>
            </a:pPr>
            <a:r>
              <a:rPr lang="en-US" sz="1600" b="1" dirty="0"/>
              <a:t>With pencil or ultra fine sharpie, add different patterns to each section of the background and Focal Object. </a:t>
            </a:r>
          </a:p>
          <a:p>
            <a:pPr>
              <a:buFont typeface="+mj-lt"/>
              <a:buAutoNum type="arabicParenR" startAt="5"/>
            </a:pPr>
            <a:r>
              <a:rPr lang="en-US" u="sng" dirty="0"/>
              <a:t>Use Roll A Britto pattern sheet to guide you.</a:t>
            </a:r>
          </a:p>
          <a:p>
            <a:pPr lvl="2">
              <a:buFont typeface="+mj-lt"/>
              <a:buAutoNum type="arabicParenR"/>
            </a:pPr>
            <a:r>
              <a:rPr lang="en-US" dirty="0"/>
              <a:t>Assign each section of your background a letter (represented by the column letters)</a:t>
            </a:r>
          </a:p>
          <a:p>
            <a:pPr lvl="3">
              <a:buFont typeface="+mj-lt"/>
              <a:buAutoNum type="arabicParenR"/>
            </a:pPr>
            <a:r>
              <a:rPr lang="en-US" dirty="0"/>
              <a:t>Write it very lightly to be erasable.</a:t>
            </a:r>
          </a:p>
          <a:p>
            <a:pPr lvl="2">
              <a:buFont typeface="+mj-lt"/>
              <a:buAutoNum type="arabicParenR"/>
            </a:pPr>
            <a:r>
              <a:rPr lang="en-US" dirty="0"/>
              <a:t>Alternate 1C and 2C patterns on your WORD sections (or different 2C patterns next to each other)</a:t>
            </a:r>
          </a:p>
          <a:p>
            <a:pPr lvl="2">
              <a:buFont typeface="+mj-lt"/>
              <a:buAutoNum type="arabicParenR"/>
            </a:pPr>
            <a:r>
              <a:rPr lang="en-US" dirty="0"/>
              <a:t>Roll the dice.  Then draw the pattern from the column the dice number rolled.</a:t>
            </a:r>
          </a:p>
          <a:p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6413E-853F-8117-603C-CEEC99EECD4F}"/>
              </a:ext>
            </a:extLst>
          </p:cNvPr>
          <p:cNvSpPr txBox="1"/>
          <p:nvPr/>
        </p:nvSpPr>
        <p:spPr>
          <a:xfrm>
            <a:off x="8954506" y="4443303"/>
            <a:ext cx="2143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Adjacent sections should </a:t>
            </a:r>
            <a:r>
              <a:rPr lang="en-US" b="1" dirty="0"/>
              <a:t>not</a:t>
            </a:r>
            <a:r>
              <a:rPr lang="en-US" dirty="0"/>
              <a:t> use the same pattern (or similar pattern)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40AED-0EBC-AB1F-2A57-B623331F9F54}"/>
              </a:ext>
            </a:extLst>
          </p:cNvPr>
          <p:cNvSpPr/>
          <p:nvPr/>
        </p:nvSpPr>
        <p:spPr>
          <a:xfrm rot="1285615">
            <a:off x="5039043" y="5087182"/>
            <a:ext cx="36356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Keep it simple!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670B6F-276D-0EAD-5FD5-206605A6B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565" y="3852963"/>
            <a:ext cx="3313860" cy="259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15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C04EC-8F7C-57E8-B642-AEB8E8905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261" y="327119"/>
            <a:ext cx="8911687" cy="1280890"/>
          </a:xfrm>
        </p:spPr>
        <p:txBody>
          <a:bodyPr/>
          <a:lstStyle/>
          <a:p>
            <a:r>
              <a:rPr lang="en-US" dirty="0"/>
              <a:t>Instructions: Adding Patterns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862ABEA-B16B-D8FA-F91D-360A138A7B88}"/>
              </a:ext>
            </a:extLst>
          </p:cNvPr>
          <p:cNvSpPr txBox="1">
            <a:spLocks/>
          </p:cNvSpPr>
          <p:nvPr/>
        </p:nvSpPr>
        <p:spPr>
          <a:xfrm>
            <a:off x="2013709" y="2105248"/>
            <a:ext cx="4635183" cy="3371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28" name="Picture 4" descr="ROMERO BRITTO COMPLETE SET OF WORD ART – Savvygifting">
            <a:extLst>
              <a:ext uri="{FF2B5EF4-FFF2-40B4-BE49-F238E27FC236}">
                <a16:creationId xmlns:a16="http://schemas.microsoft.com/office/drawing/2014/main" id="{E0256260-3803-186A-A22D-21842F78C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82" y="2583839"/>
            <a:ext cx="5619610" cy="337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DC292FF-52BC-B204-EEC0-A27B10AE2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606" y="2583838"/>
            <a:ext cx="4790613" cy="253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C8FAE5-2FDE-E5F8-F3BB-2724C0940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3268" y="1510338"/>
            <a:ext cx="5404972" cy="576262"/>
          </a:xfrm>
        </p:spPr>
        <p:txBody>
          <a:bodyPr/>
          <a:lstStyle/>
          <a:p>
            <a:r>
              <a:rPr lang="en-US" dirty="0"/>
              <a:t>Add patterns to your letters</a:t>
            </a:r>
          </a:p>
        </p:txBody>
      </p:sp>
    </p:spTree>
    <p:extLst>
      <p:ext uri="{BB962C8B-B14F-4D97-AF65-F5344CB8AC3E}">
        <p14:creationId xmlns:p14="http://schemas.microsoft.com/office/powerpoint/2010/main" val="3063979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105" name="Group 4104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4106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07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08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09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10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11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12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13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14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15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16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17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119" name="Group 4118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4120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1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2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3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4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5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6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7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8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29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30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31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8F2CF4-98D7-2C8B-01DD-2BEF5C96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 dirty="0"/>
              <a:t>Finishing:	</a:t>
            </a:r>
          </a:p>
        </p:txBody>
      </p:sp>
      <p:sp>
        <p:nvSpPr>
          <p:cNvPr id="4133" name="Rectangle 4132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35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098" name="Picture 2" descr="Romero Britto (1963) - Love Grous | Barnebys">
            <a:extLst>
              <a:ext uri="{FF2B5EF4-FFF2-40B4-BE49-F238E27FC236}">
                <a16:creationId xmlns:a16="http://schemas.microsoft.com/office/drawing/2014/main" id="{81F76075-F38F-7239-EA50-46327F2E2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r="9322"/>
          <a:stretch/>
        </p:blipFill>
        <p:spPr bwMode="auto">
          <a:xfrm>
            <a:off x="-1555" y="1731"/>
            <a:ext cx="4671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54101-C479-35AD-FD32-6BC90C02E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Optional </a:t>
            </a:r>
            <a:r>
              <a:rPr lang="en-US" dirty="0"/>
              <a:t>– </a:t>
            </a:r>
          </a:p>
          <a:p>
            <a:pPr lvl="1"/>
            <a:r>
              <a:rPr lang="en-US" dirty="0"/>
              <a:t>To add real POP to your completed work, add glitter to one detail of your picture.</a:t>
            </a:r>
          </a:p>
          <a:p>
            <a:pPr lvl="2"/>
            <a:r>
              <a:rPr lang="en-US" dirty="0"/>
              <a:t>A heart</a:t>
            </a:r>
          </a:p>
          <a:p>
            <a:pPr lvl="2"/>
            <a:r>
              <a:rPr lang="en-US" dirty="0"/>
              <a:t>A Leaf</a:t>
            </a:r>
          </a:p>
          <a:p>
            <a:pPr lvl="2"/>
            <a:r>
              <a:rPr lang="en-US" dirty="0"/>
              <a:t>A Flower</a:t>
            </a:r>
          </a:p>
          <a:p>
            <a:pPr lvl="2"/>
            <a:r>
              <a:rPr lang="en-US" dirty="0"/>
              <a:t>Shapes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Use a fine tip paint brush to paint on the glue.</a:t>
            </a:r>
          </a:p>
          <a:p>
            <a:pPr lvl="1"/>
            <a:r>
              <a:rPr lang="en-US" dirty="0"/>
              <a:t>Sprinkle one color of glitter over the glue.</a:t>
            </a:r>
          </a:p>
        </p:txBody>
      </p:sp>
    </p:spTree>
    <p:extLst>
      <p:ext uri="{BB962C8B-B14F-4D97-AF65-F5344CB8AC3E}">
        <p14:creationId xmlns:p14="http://schemas.microsoft.com/office/powerpoint/2010/main" val="3667928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0070" y="421336"/>
            <a:ext cx="8680621" cy="3970318"/>
          </a:xfrm>
          <a:prstGeom prst="rect">
            <a:avLst/>
          </a:prstGeom>
          <a:solidFill>
            <a:schemeClr val="tx1"/>
          </a:solidFill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ROMERO BRITTO is a considered a pop artist.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He uses vibrant colors and patterns to emit hope and happiness through his work. Also, used elements of Cubism (Picasso) and graffiti in his art.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He is from Brazil, but now lives in the Miami, Florida.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His work can be found all over the world but has been commissioned to be in JKF Airport, Cirque Du Soleil, the Super Bowl and more.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He was also the official artist of the 2010 World Cup.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He donates a lot of his art to charitable organizations.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Lightning Bolt 2"/>
          <p:cNvSpPr/>
          <p:nvPr/>
        </p:nvSpPr>
        <p:spPr>
          <a:xfrm>
            <a:off x="0" y="1482091"/>
            <a:ext cx="1342117" cy="2643448"/>
          </a:xfrm>
          <a:prstGeom prst="lightningBolt">
            <a:avLst/>
          </a:prstGeom>
          <a:solidFill>
            <a:srgbClr val="1EBE08"/>
          </a:solidFill>
          <a:ln>
            <a:solidFill>
              <a:srgbClr val="1EB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ghtning Bolt 3"/>
          <p:cNvSpPr/>
          <p:nvPr/>
        </p:nvSpPr>
        <p:spPr>
          <a:xfrm>
            <a:off x="10662686" y="518984"/>
            <a:ext cx="1342117" cy="2643448"/>
          </a:xfrm>
          <a:prstGeom prst="lightningBolt">
            <a:avLst/>
          </a:prstGeom>
          <a:solidFill>
            <a:srgbClr val="1EBE08"/>
          </a:solidFill>
          <a:ln>
            <a:solidFill>
              <a:srgbClr val="1EB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lowchart: Connector 4"/>
          <p:cNvSpPr/>
          <p:nvPr/>
        </p:nvSpPr>
        <p:spPr>
          <a:xfrm>
            <a:off x="11043508" y="332598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lowchart: Connector 5"/>
          <p:cNvSpPr/>
          <p:nvPr/>
        </p:nvSpPr>
        <p:spPr>
          <a:xfrm>
            <a:off x="1219526" y="1521352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iagonal Stripe 6"/>
          <p:cNvSpPr/>
          <p:nvPr/>
        </p:nvSpPr>
        <p:spPr>
          <a:xfrm>
            <a:off x="0" y="5622"/>
            <a:ext cx="2540000" cy="1466850"/>
          </a:xfrm>
          <a:prstGeom prst="diagStrip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Diagonal Stripe 7"/>
          <p:cNvSpPr/>
          <p:nvPr/>
        </p:nvSpPr>
        <p:spPr>
          <a:xfrm rot="10800000">
            <a:off x="9652000" y="5391150"/>
            <a:ext cx="2540000" cy="1466850"/>
          </a:xfrm>
          <a:prstGeom prst="diagStrip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Heart 8"/>
          <p:cNvSpPr/>
          <p:nvPr/>
        </p:nvSpPr>
        <p:spPr>
          <a:xfrm>
            <a:off x="82059" y="0"/>
            <a:ext cx="1282700" cy="1295400"/>
          </a:xfrm>
          <a:prstGeom prst="heart">
            <a:avLst/>
          </a:prstGeom>
          <a:solidFill>
            <a:srgbClr val="F85EC1"/>
          </a:solidFill>
          <a:ln>
            <a:solidFill>
              <a:srgbClr val="F85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Heart 9"/>
          <p:cNvSpPr/>
          <p:nvPr/>
        </p:nvSpPr>
        <p:spPr>
          <a:xfrm>
            <a:off x="10859358" y="5476875"/>
            <a:ext cx="1282700" cy="1295400"/>
          </a:xfrm>
          <a:prstGeom prst="heart">
            <a:avLst/>
          </a:prstGeom>
          <a:solidFill>
            <a:srgbClr val="F85EC1"/>
          </a:solidFill>
          <a:ln>
            <a:solidFill>
              <a:srgbClr val="F85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410E28-2ADB-33E4-6A7E-BC1653A8F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392" y="4601647"/>
            <a:ext cx="3489983" cy="17881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799D35-91C0-5491-6C86-17E08DD72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412" y="4616956"/>
            <a:ext cx="1796700" cy="18052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C0BB54-525D-B1BD-6EDF-B5050B3D3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655" y="4594615"/>
            <a:ext cx="1792846" cy="1805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29BCBD-73C7-81EF-037A-49DAB6086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5616" y="4611758"/>
            <a:ext cx="2225815" cy="178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81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1DF76-F34E-61C4-2B76-D48B6560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Docent Information: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23907-564E-9E16-8A74-DD41C00C1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3920" y="1686560"/>
            <a:ext cx="9350692" cy="422466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Materials Needed:</a:t>
            </a:r>
          </a:p>
          <a:p>
            <a:pPr lvl="1"/>
            <a:r>
              <a:rPr lang="en-US" dirty="0"/>
              <a:t>Smooth white 80# paper  (9x12) (Bristol Smooth works best)</a:t>
            </a:r>
          </a:p>
          <a:p>
            <a:pPr lvl="1"/>
            <a:r>
              <a:rPr lang="en-US" dirty="0"/>
              <a:t>Markers in Bold Bright colors (fine tip and broad tip) – preferably 12 – 16 color choices</a:t>
            </a:r>
          </a:p>
          <a:p>
            <a:pPr lvl="1"/>
            <a:r>
              <a:rPr lang="en-US" dirty="0"/>
              <a:t>Pencils &amp; Erasers (for sketching and erasing pencil marks)</a:t>
            </a:r>
          </a:p>
          <a:p>
            <a:pPr lvl="1"/>
            <a:r>
              <a:rPr lang="en-US" dirty="0"/>
              <a:t>Sharpies – Black – Ultra Fine and Fine tip (1 set per student)</a:t>
            </a:r>
          </a:p>
          <a:p>
            <a:pPr lvl="1"/>
            <a:r>
              <a:rPr lang="en-US" dirty="0"/>
              <a:t>Pattern Examples (</a:t>
            </a:r>
            <a:r>
              <a:rPr lang="en-US" dirty="0" err="1"/>
              <a:t>ie</a:t>
            </a:r>
            <a:r>
              <a:rPr lang="en-US" dirty="0"/>
              <a:t>: Roll A Britto, and dice)</a:t>
            </a:r>
          </a:p>
          <a:p>
            <a:pPr lvl="1"/>
            <a:r>
              <a:rPr lang="en-US" u="sng" dirty="0"/>
              <a:t>Optional materials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White Scratch paper to test markers and to prevent running off the page onto desks)</a:t>
            </a:r>
          </a:p>
          <a:p>
            <a:pPr lvl="2"/>
            <a:r>
              <a:rPr lang="en-US" dirty="0"/>
              <a:t>Rulers</a:t>
            </a:r>
          </a:p>
          <a:p>
            <a:pPr lvl="2"/>
            <a:r>
              <a:rPr lang="en-US" dirty="0"/>
              <a:t>Glitter – ultra fine </a:t>
            </a:r>
          </a:p>
          <a:p>
            <a:pPr lvl="2"/>
            <a:r>
              <a:rPr lang="en-US" dirty="0"/>
              <a:t>Elmer’s glue (in To-Go cups w/lids) </a:t>
            </a:r>
          </a:p>
          <a:p>
            <a:pPr lvl="2"/>
            <a:r>
              <a:rPr lang="en-US" dirty="0"/>
              <a:t>Fine tip paint brushes (for spreading the glue in small areas)</a:t>
            </a:r>
          </a:p>
          <a:p>
            <a:pPr lvl="2"/>
            <a:r>
              <a:rPr lang="en-US" dirty="0"/>
              <a:t>Paper to catch glitter when dusting off and putting back into bottles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597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BA4BB0-3A43-B3B2-CC9E-DF02E6FCA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543" y="0"/>
            <a:ext cx="5328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98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53ED-4095-E3A1-EE5D-B4319E13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912" y="506626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Who is Romero Britto (Most Licensed Artist)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D66F7-DCA0-1C6B-3884-F92137A38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https://www.youtube.com/watch?v=DFQRHjCOLy0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26C80-7A7A-FCE1-4B34-607D8E51E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201" y="2770373"/>
            <a:ext cx="4281421" cy="1311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3EC021-1E93-11F3-34E8-9505AC874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578" y="4336206"/>
            <a:ext cx="3967409" cy="2260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1FEA2C-B3F3-57F8-1A35-BA61E7BEB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351" y="2770373"/>
            <a:ext cx="2531721" cy="13307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9E0796-8484-365A-D423-03BB7951D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2894" y="4336207"/>
            <a:ext cx="3553161" cy="2260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5C14D6-564D-CF96-741C-EA59D7D92C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483" y="4562008"/>
            <a:ext cx="2807112" cy="181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51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Title 1"/>
          <p:cNvSpPr>
            <a:spLocks noGrp="1"/>
          </p:cNvSpPr>
          <p:nvPr>
            <p:ph type="title"/>
          </p:nvPr>
        </p:nvSpPr>
        <p:spPr>
          <a:xfrm>
            <a:off x="2064604" y="309150"/>
            <a:ext cx="8911687" cy="1280890"/>
          </a:xfrm>
        </p:spPr>
        <p:txBody>
          <a:bodyPr/>
          <a:lstStyle/>
          <a:p>
            <a:pPr algn="ctr"/>
            <a:r>
              <a:rPr lang="en-US" altLang="en-US" sz="3200" dirty="0">
                <a:solidFill>
                  <a:schemeClr val="tx1"/>
                </a:solidFill>
              </a:rPr>
              <a:t>What techniques do you notice that Romero Britto use in most of his works?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F274E4-3CF1-614E-5D8B-FD394523C945}"/>
              </a:ext>
            </a:extLst>
          </p:cNvPr>
          <p:cNvSpPr txBox="1"/>
          <p:nvPr/>
        </p:nvSpPr>
        <p:spPr>
          <a:xfrm>
            <a:off x="9806940" y="2263140"/>
            <a:ext cx="1905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Patterns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Cool Colors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Warm Colors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Contrasting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Bright Colors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White is used as a Color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58B9EB-F94A-CE9A-C31B-4A1B6CBFF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35" y="1590040"/>
            <a:ext cx="7075392" cy="467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74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7" name="Group 2058">
            <a:extLst>
              <a:ext uri="{FF2B5EF4-FFF2-40B4-BE49-F238E27FC236}">
                <a16:creationId xmlns:a16="http://schemas.microsoft.com/office/drawing/2014/main" id="{5D1F2FD8-11FD-4495-9EFA-1D11D791D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060" name="Freeform 11">
              <a:extLst>
                <a:ext uri="{FF2B5EF4-FFF2-40B4-BE49-F238E27FC236}">
                  <a16:creationId xmlns:a16="http://schemas.microsoft.com/office/drawing/2014/main" id="{F07E62E0-C435-4556-B265-2AC622C08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61" name="Freeform 12">
              <a:extLst>
                <a:ext uri="{FF2B5EF4-FFF2-40B4-BE49-F238E27FC236}">
                  <a16:creationId xmlns:a16="http://schemas.microsoft.com/office/drawing/2014/main" id="{A31AA73F-4D24-48A1-B14B-50392BB2C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62" name="Freeform 13">
              <a:extLst>
                <a:ext uri="{FF2B5EF4-FFF2-40B4-BE49-F238E27FC236}">
                  <a16:creationId xmlns:a16="http://schemas.microsoft.com/office/drawing/2014/main" id="{B1A912C9-FD8E-4C0D-A7B5-5240BF154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63" name="Freeform 14">
              <a:extLst>
                <a:ext uri="{FF2B5EF4-FFF2-40B4-BE49-F238E27FC236}">
                  <a16:creationId xmlns:a16="http://schemas.microsoft.com/office/drawing/2014/main" id="{0C687240-9008-4C95-9A83-BAE72BF3D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64" name="Freeform 15">
              <a:extLst>
                <a:ext uri="{FF2B5EF4-FFF2-40B4-BE49-F238E27FC236}">
                  <a16:creationId xmlns:a16="http://schemas.microsoft.com/office/drawing/2014/main" id="{7E87EBB2-C786-4064-9E78-21C52E76F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65" name="Freeform 16">
              <a:extLst>
                <a:ext uri="{FF2B5EF4-FFF2-40B4-BE49-F238E27FC236}">
                  <a16:creationId xmlns:a16="http://schemas.microsoft.com/office/drawing/2014/main" id="{6AEC0C10-BB8D-4A8E-8160-9B514B5F7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66" name="Freeform 17">
              <a:extLst>
                <a:ext uri="{FF2B5EF4-FFF2-40B4-BE49-F238E27FC236}">
                  <a16:creationId xmlns:a16="http://schemas.microsoft.com/office/drawing/2014/main" id="{3E2AE5E5-81C4-4817-85A9-6700C135C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67" name="Freeform 18">
              <a:extLst>
                <a:ext uri="{FF2B5EF4-FFF2-40B4-BE49-F238E27FC236}">
                  <a16:creationId xmlns:a16="http://schemas.microsoft.com/office/drawing/2014/main" id="{0E29C0C2-2A04-4AC1-9181-B811A06BE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68" name="Freeform 19">
              <a:extLst>
                <a:ext uri="{FF2B5EF4-FFF2-40B4-BE49-F238E27FC236}">
                  <a16:creationId xmlns:a16="http://schemas.microsoft.com/office/drawing/2014/main" id="{13DA17A5-17E1-4B7D-9ABD-C7ED44F15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69" name="Freeform 20">
              <a:extLst>
                <a:ext uri="{FF2B5EF4-FFF2-40B4-BE49-F238E27FC236}">
                  <a16:creationId xmlns:a16="http://schemas.microsoft.com/office/drawing/2014/main" id="{7C6F6843-161E-4C29-A663-8DBA4D483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70" name="Freeform 21">
              <a:extLst>
                <a:ext uri="{FF2B5EF4-FFF2-40B4-BE49-F238E27FC236}">
                  <a16:creationId xmlns:a16="http://schemas.microsoft.com/office/drawing/2014/main" id="{A516671D-8E1D-4713-BE9D-81B0C35FE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71" name="Freeform 22">
              <a:extLst>
                <a:ext uri="{FF2B5EF4-FFF2-40B4-BE49-F238E27FC236}">
                  <a16:creationId xmlns:a16="http://schemas.microsoft.com/office/drawing/2014/main" id="{4E04D4C8-7532-4BBD-9AF8-3249324AF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098" name="Group 2072">
            <a:extLst>
              <a:ext uri="{FF2B5EF4-FFF2-40B4-BE49-F238E27FC236}">
                <a16:creationId xmlns:a16="http://schemas.microsoft.com/office/drawing/2014/main" id="{B87488CD-16CF-4BC7-BD9F-4F4EB13B0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074" name="Freeform 27">
              <a:extLst>
                <a:ext uri="{FF2B5EF4-FFF2-40B4-BE49-F238E27FC236}">
                  <a16:creationId xmlns:a16="http://schemas.microsoft.com/office/drawing/2014/main" id="{40224168-C932-4F63-8CEA-2465E1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75" name="Freeform 28">
              <a:extLst>
                <a:ext uri="{FF2B5EF4-FFF2-40B4-BE49-F238E27FC236}">
                  <a16:creationId xmlns:a16="http://schemas.microsoft.com/office/drawing/2014/main" id="{F2291983-5E57-490B-B713-0A78B584F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76" name="Freeform 29">
              <a:extLst>
                <a:ext uri="{FF2B5EF4-FFF2-40B4-BE49-F238E27FC236}">
                  <a16:creationId xmlns:a16="http://schemas.microsoft.com/office/drawing/2014/main" id="{815C3A19-E287-48A6-9ECB-D0409D37F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77" name="Freeform 30">
              <a:extLst>
                <a:ext uri="{FF2B5EF4-FFF2-40B4-BE49-F238E27FC236}">
                  <a16:creationId xmlns:a16="http://schemas.microsoft.com/office/drawing/2014/main" id="{0196FC81-2B97-4747-859B-2475FFD12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78" name="Freeform 31">
              <a:extLst>
                <a:ext uri="{FF2B5EF4-FFF2-40B4-BE49-F238E27FC236}">
                  <a16:creationId xmlns:a16="http://schemas.microsoft.com/office/drawing/2014/main" id="{43A76FF0-4A33-44A0-AE53-92146AA81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79" name="Freeform 32">
              <a:extLst>
                <a:ext uri="{FF2B5EF4-FFF2-40B4-BE49-F238E27FC236}">
                  <a16:creationId xmlns:a16="http://schemas.microsoft.com/office/drawing/2014/main" id="{B94FC67F-70D7-496B-BFA2-B2AACF2ED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80" name="Freeform 33">
              <a:extLst>
                <a:ext uri="{FF2B5EF4-FFF2-40B4-BE49-F238E27FC236}">
                  <a16:creationId xmlns:a16="http://schemas.microsoft.com/office/drawing/2014/main" id="{761C78BD-A48E-4171-AC10-D066FDF464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81" name="Freeform 34">
              <a:extLst>
                <a:ext uri="{FF2B5EF4-FFF2-40B4-BE49-F238E27FC236}">
                  <a16:creationId xmlns:a16="http://schemas.microsoft.com/office/drawing/2014/main" id="{8DD13455-5B55-48B7-AA52-981C48B3F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82" name="Freeform 35">
              <a:extLst>
                <a:ext uri="{FF2B5EF4-FFF2-40B4-BE49-F238E27FC236}">
                  <a16:creationId xmlns:a16="http://schemas.microsoft.com/office/drawing/2014/main" id="{8AFF35F4-12AC-44F3-AC19-88F2E3F9B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83" name="Freeform 36">
              <a:extLst>
                <a:ext uri="{FF2B5EF4-FFF2-40B4-BE49-F238E27FC236}">
                  <a16:creationId xmlns:a16="http://schemas.microsoft.com/office/drawing/2014/main" id="{410D4BFE-B9DB-440B-BF78-21B4F317F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84" name="Freeform 37">
              <a:extLst>
                <a:ext uri="{FF2B5EF4-FFF2-40B4-BE49-F238E27FC236}">
                  <a16:creationId xmlns:a16="http://schemas.microsoft.com/office/drawing/2014/main" id="{8F0E6EB0-F23E-4342-9FBD-3178F4B81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85" name="Freeform 38">
              <a:extLst>
                <a:ext uri="{FF2B5EF4-FFF2-40B4-BE49-F238E27FC236}">
                  <a16:creationId xmlns:a16="http://schemas.microsoft.com/office/drawing/2014/main" id="{3A4E0803-C8CF-4E6B-95EF-BBEBF237E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099" name="Rectangle 2086">
            <a:extLst>
              <a:ext uri="{FF2B5EF4-FFF2-40B4-BE49-F238E27FC236}">
                <a16:creationId xmlns:a16="http://schemas.microsoft.com/office/drawing/2014/main" id="{F6D9986E-2FC4-4377-B163-42766AD82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00" name="Freeform 6">
            <a:extLst>
              <a:ext uri="{FF2B5EF4-FFF2-40B4-BE49-F238E27FC236}">
                <a16:creationId xmlns:a16="http://schemas.microsoft.com/office/drawing/2014/main" id="{5DAD59F4-58F1-4349-B03E-23A62291C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80D08-4759-A773-E6FA-33B08BC44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775200"/>
            <a:ext cx="8915399" cy="823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Today’s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7A839-A456-DE9C-4EAB-B2811B268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3" y="5598647"/>
            <a:ext cx="8915399" cy="5227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Pumpkins 	</a:t>
            </a:r>
          </a:p>
        </p:txBody>
      </p:sp>
      <p:sp>
        <p:nvSpPr>
          <p:cNvPr id="2101" name="Rectangle 2090">
            <a:extLst>
              <a:ext uri="{FF2B5EF4-FFF2-40B4-BE49-F238E27FC236}">
                <a16:creationId xmlns:a16="http://schemas.microsoft.com/office/drawing/2014/main" id="{6F60E9CB-A466-41C4-92AB-9928D260A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34963"/>
            <a:ext cx="5145867" cy="3851831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B14B043-6632-06EA-AE72-F01114F85F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43870" y="799554"/>
            <a:ext cx="3836547" cy="3522648"/>
          </a:xfrm>
          <a:prstGeom prst="rect">
            <a:avLst/>
          </a:prstGeom>
        </p:spPr>
      </p:pic>
      <p:sp>
        <p:nvSpPr>
          <p:cNvPr id="2102" name="Rectangle 2092">
            <a:extLst>
              <a:ext uri="{FF2B5EF4-FFF2-40B4-BE49-F238E27FC236}">
                <a16:creationId xmlns:a16="http://schemas.microsoft.com/office/drawing/2014/main" id="{E2E21655-F21A-4274-943C-AB45109BE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1633" y="634962"/>
            <a:ext cx="2585306" cy="1845481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Romero Britto Style Glue relief oil pastel resist PUMPKINS | TpT">
            <a:extLst>
              <a:ext uri="{FF2B5EF4-FFF2-40B4-BE49-F238E27FC236}">
                <a16:creationId xmlns:a16="http://schemas.microsoft.com/office/drawing/2014/main" id="{28866564-4D40-24C0-8080-4463868F4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94274" y="798750"/>
            <a:ext cx="2020024" cy="151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3" name="Rectangle 2094">
            <a:extLst>
              <a:ext uri="{FF2B5EF4-FFF2-40B4-BE49-F238E27FC236}">
                <a16:creationId xmlns:a16="http://schemas.microsoft.com/office/drawing/2014/main" id="{2FABFCAF-41DE-4940-94DD-0F501FF7E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1633" y="2641313"/>
            <a:ext cx="2585306" cy="1845481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F0E7A3-DD87-7EAB-2B3C-B1F4D7D23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002" y="2835665"/>
            <a:ext cx="2258568" cy="145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48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E7A9-A87B-A0FC-3990-B580678DE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Instructions:  Drawing the 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9B51-15D7-1BBA-F367-AD2C957C2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905000"/>
            <a:ext cx="4287520" cy="4953000"/>
          </a:xfrm>
        </p:spPr>
        <p:txBody>
          <a:bodyPr>
            <a:normAutofit/>
          </a:bodyPr>
          <a:lstStyle/>
          <a:p>
            <a:pPr>
              <a:buFont typeface="+mj-lt"/>
              <a:buAutoNum type="arabicParenR"/>
            </a:pPr>
            <a:r>
              <a:rPr lang="en-US" b="1" dirty="0">
                <a:solidFill>
                  <a:schemeClr val="tx1"/>
                </a:solidFill>
              </a:rPr>
              <a:t>Write your name on back of paper</a:t>
            </a:r>
          </a:p>
          <a:p>
            <a:pPr>
              <a:buFont typeface="+mj-lt"/>
              <a:buAutoNum type="arabicParenR"/>
            </a:pPr>
            <a:r>
              <a:rPr lang="en-US" b="1" dirty="0">
                <a:solidFill>
                  <a:schemeClr val="tx1"/>
                </a:solidFill>
              </a:rPr>
              <a:t>With a pencil, </a:t>
            </a:r>
            <a:r>
              <a:rPr lang="en-US" b="1" u="sng" dirty="0">
                <a:solidFill>
                  <a:schemeClr val="tx1"/>
                </a:solidFill>
              </a:rPr>
              <a:t>lightly </a:t>
            </a:r>
            <a:r>
              <a:rPr lang="en-US" b="1" dirty="0">
                <a:solidFill>
                  <a:schemeClr val="tx1"/>
                </a:solidFill>
              </a:rPr>
              <a:t>sketch the background lines </a:t>
            </a:r>
            <a:r>
              <a:rPr lang="en-US" dirty="0">
                <a:solidFill>
                  <a:schemeClr val="tx1"/>
                </a:solidFill>
              </a:rPr>
              <a:t>(dividing lines)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800" b="1" dirty="0">
                <a:solidFill>
                  <a:srgbClr val="FF0000"/>
                </a:solidFill>
              </a:rPr>
              <a:t>DRAW 3 LINES </a:t>
            </a:r>
            <a:r>
              <a:rPr lang="en-US" sz="1800" b="1" dirty="0">
                <a:solidFill>
                  <a:schemeClr val="tx1"/>
                </a:solidFill>
              </a:rPr>
              <a:t>for your background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800" dirty="0">
                <a:solidFill>
                  <a:schemeClr val="tx1"/>
                </a:solidFill>
              </a:rPr>
              <a:t>Free hand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800" dirty="0">
                <a:solidFill>
                  <a:schemeClr val="tx1"/>
                </a:solidFill>
              </a:rPr>
              <a:t>Does not need to be symmetrical or balanced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800" dirty="0">
                <a:solidFill>
                  <a:schemeClr val="tx1"/>
                </a:solidFill>
              </a:rPr>
              <a:t>Depending on which pattern shape you used, you should have about </a:t>
            </a:r>
            <a:r>
              <a:rPr lang="en-US" sz="1800" b="1" dirty="0">
                <a:solidFill>
                  <a:schemeClr val="tx1"/>
                </a:solidFill>
              </a:rPr>
              <a:t>6 sections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2DA3F-B349-5113-3B4A-BCCC045E6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13901" y="1401371"/>
            <a:ext cx="3381861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9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49937-5382-BE26-BF82-F4C3EF001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261" y="314529"/>
            <a:ext cx="8911687" cy="1280890"/>
          </a:xfrm>
        </p:spPr>
        <p:txBody>
          <a:bodyPr/>
          <a:lstStyle/>
          <a:p>
            <a:r>
              <a:rPr lang="en-US" dirty="0"/>
              <a:t>Instructions: Drawing the Focal Object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27DB6F-2010-5965-8085-6D44576F7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10286" y="1525195"/>
            <a:ext cx="6619314" cy="5018276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2400" b="1" dirty="0"/>
              <a:t>Lightly sketch your Pumpkin in the center of your paper.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400" b="1" dirty="0">
                <a:solidFill>
                  <a:srgbClr val="0070C0"/>
                </a:solidFill>
              </a:rPr>
              <a:t>Go big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400" dirty="0"/>
              <a:t>Create </a:t>
            </a:r>
            <a:r>
              <a:rPr lang="en-US" sz="2400" b="1" dirty="0">
                <a:solidFill>
                  <a:srgbClr val="FF0000"/>
                </a:solidFill>
              </a:rPr>
              <a:t>5 pumpkin </a:t>
            </a:r>
            <a:r>
              <a:rPr lang="en-US" sz="2400" dirty="0"/>
              <a:t>sections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400" b="1" dirty="0">
                <a:solidFill>
                  <a:srgbClr val="FF0000"/>
                </a:solidFill>
              </a:rPr>
              <a:t>Erase</a:t>
            </a:r>
            <a:r>
              <a:rPr lang="en-US" sz="2400" dirty="0"/>
              <a:t> the background lines that are in the </a:t>
            </a:r>
            <a:r>
              <a:rPr lang="en-US" sz="2400" u="sng" dirty="0"/>
              <a:t>center of your pumpkin</a:t>
            </a:r>
          </a:p>
          <a:p>
            <a:pPr marL="400050">
              <a:buFont typeface="+mj-lt"/>
              <a:buAutoNum type="arabicPeriod"/>
            </a:pPr>
            <a:r>
              <a:rPr lang="en-US" sz="2400" b="1" dirty="0"/>
              <a:t>Using Fine Tip Sharpie (thicker sharpie)</a:t>
            </a:r>
          </a:p>
          <a:p>
            <a:pPr marL="857250" lvl="1" indent="-342900">
              <a:buFont typeface="+mj-lt"/>
              <a:buAutoNum type="alphaLcPeriod"/>
            </a:pPr>
            <a:r>
              <a:rPr lang="en-US" sz="2400" dirty="0"/>
              <a:t>Trace your pumpkin lines</a:t>
            </a:r>
          </a:p>
          <a:p>
            <a:pPr marL="857250" lvl="1" indent="-342900">
              <a:buFont typeface="+mj-lt"/>
              <a:buAutoNum type="alphaLcPeriod"/>
            </a:pPr>
            <a:r>
              <a:rPr lang="en-US" sz="2400" dirty="0"/>
              <a:t>Trace your background lines</a:t>
            </a:r>
          </a:p>
          <a:p>
            <a:pPr marL="400050"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Erase</a:t>
            </a:r>
            <a:r>
              <a:rPr lang="en-US" sz="2400" b="1" dirty="0"/>
              <a:t> any remaining pencil marks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0FB574-5839-6155-4796-7158C6FC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545" y="1103754"/>
            <a:ext cx="3485703" cy="26721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A5E6F7-0AC9-6791-70BA-DD078DDD7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890113" y="3634820"/>
            <a:ext cx="2571176" cy="333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08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55A31-88A8-CEA8-DBB7-A4DFF9BD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685" y="411802"/>
            <a:ext cx="8911687" cy="1280890"/>
          </a:xfrm>
        </p:spPr>
        <p:txBody>
          <a:bodyPr/>
          <a:lstStyle/>
          <a:p>
            <a:r>
              <a:rPr lang="en-US" dirty="0"/>
              <a:t>Instructions:  Add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54587-9BB2-4B8C-4C00-61142AD07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479" y="1286740"/>
            <a:ext cx="10420710" cy="4486459"/>
          </a:xfrm>
        </p:spPr>
        <p:txBody>
          <a:bodyPr>
            <a:normAutofit/>
          </a:bodyPr>
          <a:lstStyle/>
          <a:p>
            <a:pPr>
              <a:buFont typeface="+mj-lt"/>
              <a:buAutoNum type="arabicParenR" startAt="5"/>
            </a:pPr>
            <a:r>
              <a:rPr lang="en-US" sz="1600" b="1" dirty="0"/>
              <a:t>With pencil or ultra fine sharpie, add different patterns to each section of the background and Focal Object.   (Pumpkin)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u="sng" dirty="0"/>
              <a:t>Use Roll A Britto pattern sheet to guide you.</a:t>
            </a:r>
          </a:p>
          <a:p>
            <a:pPr lvl="2">
              <a:buFont typeface="+mj-lt"/>
              <a:buAutoNum type="arabicParenR"/>
            </a:pPr>
            <a:r>
              <a:rPr lang="en-US" dirty="0"/>
              <a:t>Assign each section of your background a number (represented by the column number 2-5)</a:t>
            </a:r>
          </a:p>
          <a:p>
            <a:pPr lvl="3">
              <a:buFont typeface="+mj-lt"/>
              <a:buAutoNum type="arabicParenR"/>
            </a:pPr>
            <a:r>
              <a:rPr lang="en-US" dirty="0"/>
              <a:t>Write it very lightly to be erasable.</a:t>
            </a:r>
          </a:p>
          <a:p>
            <a:pPr lvl="2">
              <a:buFont typeface="+mj-lt"/>
              <a:buAutoNum type="arabicParenR"/>
            </a:pPr>
            <a:r>
              <a:rPr lang="en-US" dirty="0"/>
              <a:t>Alternate 1C and 2C patterns on your pumpkin sections</a:t>
            </a:r>
          </a:p>
          <a:p>
            <a:pPr lvl="3">
              <a:buFont typeface="+mj-lt"/>
              <a:buAutoNum type="arabicParenR"/>
            </a:pPr>
            <a:r>
              <a:rPr lang="en-US" dirty="0"/>
              <a:t>Write it very lightly to be erasable.</a:t>
            </a:r>
          </a:p>
          <a:p>
            <a:pPr lvl="2">
              <a:buFont typeface="+mj-lt"/>
              <a:buAutoNum type="arabicParenR"/>
            </a:pPr>
            <a:r>
              <a:rPr lang="en-US" dirty="0"/>
              <a:t>Roll the dice.  Then draw the pattern in the column the dice number rolled.</a:t>
            </a:r>
          </a:p>
          <a:p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6413E-853F-8117-603C-CEEC99EECD4F}"/>
              </a:ext>
            </a:extLst>
          </p:cNvPr>
          <p:cNvSpPr txBox="1"/>
          <p:nvPr/>
        </p:nvSpPr>
        <p:spPr>
          <a:xfrm>
            <a:off x="5335107" y="4071603"/>
            <a:ext cx="2143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Adjacent sections should </a:t>
            </a:r>
            <a:r>
              <a:rPr lang="en-US" b="1" dirty="0"/>
              <a:t>not</a:t>
            </a:r>
            <a:r>
              <a:rPr lang="en-US" dirty="0"/>
              <a:t> use the same pattern (or similar pattern)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40AED-0EBC-AB1F-2A57-B623331F9F54}"/>
              </a:ext>
            </a:extLst>
          </p:cNvPr>
          <p:cNvSpPr/>
          <p:nvPr/>
        </p:nvSpPr>
        <p:spPr>
          <a:xfrm rot="1285615">
            <a:off x="8701866" y="2941966"/>
            <a:ext cx="36356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Keep it simple!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263E8E-457E-ED90-7F87-E0D767F6E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260" y="3981442"/>
            <a:ext cx="3675915" cy="28765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65973D-CE7E-F6B1-9512-3EA9F16DC090}"/>
              </a:ext>
            </a:extLst>
          </p:cNvPr>
          <p:cNvSpPr txBox="1"/>
          <p:nvPr/>
        </p:nvSpPr>
        <p:spPr>
          <a:xfrm>
            <a:off x="5526592" y="6018963"/>
            <a:ext cx="2368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1C = 1 Color Pattern</a:t>
            </a:r>
          </a:p>
          <a:p>
            <a:r>
              <a:rPr lang="en-US" sz="1400" dirty="0"/>
              <a:t>2C = 2 Colors Pattern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A7E2C3-4342-1E37-23E1-0157E0D0A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360" y="3988781"/>
            <a:ext cx="3197310" cy="266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40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C04EC-8F7C-57E8-B642-AEB8E8905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261" y="327119"/>
            <a:ext cx="8911687" cy="1280890"/>
          </a:xfrm>
        </p:spPr>
        <p:txBody>
          <a:bodyPr/>
          <a:lstStyle/>
          <a:p>
            <a:r>
              <a:rPr lang="en-US" dirty="0"/>
              <a:t>Instructions: Adding Patterns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E8B8E-7DB6-D9B8-31F6-EC0E05C24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5968" y="1092855"/>
            <a:ext cx="3992732" cy="576262"/>
          </a:xfrm>
        </p:spPr>
        <p:txBody>
          <a:bodyPr/>
          <a:lstStyle/>
          <a:p>
            <a:r>
              <a:rPr lang="en-US" dirty="0"/>
              <a:t>Pumpkin Examples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862ABEA-B16B-D8FA-F91D-360A138A7B88}"/>
              </a:ext>
            </a:extLst>
          </p:cNvPr>
          <p:cNvSpPr txBox="1">
            <a:spLocks/>
          </p:cNvSpPr>
          <p:nvPr/>
        </p:nvSpPr>
        <p:spPr>
          <a:xfrm>
            <a:off x="2013709" y="2105248"/>
            <a:ext cx="4635183" cy="3371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424597-8041-E8C0-0763-684AA83E2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077" y="2434853"/>
            <a:ext cx="2998544" cy="27236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E7BCFA-8D5F-C387-0DE5-C4497B1EC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470" y="2635006"/>
            <a:ext cx="2381582" cy="20767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0F4037-702C-F16A-32F8-32011554D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012" y="1669117"/>
            <a:ext cx="2277419" cy="249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2754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14601</TotalTime>
  <Words>1090</Words>
  <Application>Microsoft Office PowerPoint</Application>
  <PresentationFormat>Widescreen</PresentationFormat>
  <Paragraphs>137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Century Gothic</vt:lpstr>
      <vt:lpstr>Wingdings</vt:lpstr>
      <vt:lpstr>Wingdings 2</vt:lpstr>
      <vt:lpstr>Wingdings 3</vt:lpstr>
      <vt:lpstr>Wisp</vt:lpstr>
      <vt:lpstr>PowerPoint Presentation</vt:lpstr>
      <vt:lpstr>PowerPoint Presentation</vt:lpstr>
      <vt:lpstr>Who is Romero Britto (Most Licensed Artist)</vt:lpstr>
      <vt:lpstr>What techniques do you notice that Romero Britto use in most of his works?</vt:lpstr>
      <vt:lpstr>Today’s Project</vt:lpstr>
      <vt:lpstr>Instructions:  Drawing the Background</vt:lpstr>
      <vt:lpstr>Instructions: Drawing the Focal Object</vt:lpstr>
      <vt:lpstr>Instructions:  Add Patterns</vt:lpstr>
      <vt:lpstr>Instructions: Adding Patterns</vt:lpstr>
      <vt:lpstr>Instructions: Adding Color</vt:lpstr>
      <vt:lpstr>Finishing: </vt:lpstr>
      <vt:lpstr>PowerPoint Presentation</vt:lpstr>
      <vt:lpstr>End of Pumpkin Presentation</vt:lpstr>
      <vt:lpstr>Today’s Project</vt:lpstr>
      <vt:lpstr>Instructions:  Drawing the Background</vt:lpstr>
      <vt:lpstr>Instructions: Drawing the Focal Object</vt:lpstr>
      <vt:lpstr>Instructions:  Add Patterns</vt:lpstr>
      <vt:lpstr>Instructions: Adding Patterns</vt:lpstr>
      <vt:lpstr>Finishing: </vt:lpstr>
      <vt:lpstr>Docent Information: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Katy Loucks</dc:creator>
  <cp:lastModifiedBy>Joanne Bottenberg</cp:lastModifiedBy>
  <cp:revision>36</cp:revision>
  <cp:lastPrinted>2022-10-25T07:09:32Z</cp:lastPrinted>
  <dcterms:created xsi:type="dcterms:W3CDTF">2016-01-29T15:10:27Z</dcterms:created>
  <dcterms:modified xsi:type="dcterms:W3CDTF">2022-10-25T07:12:52Z</dcterms:modified>
</cp:coreProperties>
</file>