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1" r:id="rId2"/>
    <p:sldId id="262" r:id="rId3"/>
    <p:sldId id="257" r:id="rId4"/>
    <p:sldId id="259" r:id="rId5"/>
    <p:sldId id="263" r:id="rId6"/>
    <p:sldId id="266" r:id="rId7"/>
    <p:sldId id="264" r:id="rId8"/>
    <p:sldId id="267" r:id="rId9"/>
    <p:sldId id="268" r:id="rId10"/>
    <p:sldId id="269" r:id="rId11"/>
    <p:sldId id="270" r:id="rId12"/>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p:cViewPr>
        <p:scale>
          <a:sx n="72" d="100"/>
          <a:sy n="72" d="100"/>
        </p:scale>
        <p:origin x="878" y="21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65E1616D-75EE-400C-816F-20EE8AC7C050}" type="datetimeFigureOut">
              <a:rPr lang="en-US" smtClean="0"/>
              <a:t>4/20/2023</a:t>
            </a:fld>
            <a:endParaRPr lang="en-US"/>
          </a:p>
        </p:txBody>
      </p:sp>
      <p:sp>
        <p:nvSpPr>
          <p:cNvPr id="4" name="Slide Image Placeholder 3"/>
          <p:cNvSpPr>
            <a:spLocks noGrp="1" noRot="1" noChangeAspect="1"/>
          </p:cNvSpPr>
          <p:nvPr>
            <p:ph type="sldImg" idx="2"/>
          </p:nvPr>
        </p:nvSpPr>
        <p:spPr>
          <a:xfrm>
            <a:off x="1431925" y="1169988"/>
            <a:ext cx="4213225"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3842B005-D651-463B-84A0-42DD1C4101FA}" type="slidenum">
              <a:rPr lang="en-US" smtClean="0"/>
              <a:t>‹#›</a:t>
            </a:fld>
            <a:endParaRPr lang="en-US"/>
          </a:p>
        </p:txBody>
      </p:sp>
    </p:spTree>
    <p:extLst>
      <p:ext uri="{BB962C8B-B14F-4D97-AF65-F5344CB8AC3E}">
        <p14:creationId xmlns:p14="http://schemas.microsoft.com/office/powerpoint/2010/main" val="3543052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42B005-D651-463B-84A0-42DD1C4101FA}" type="slidenum">
              <a:rPr lang="en-US" smtClean="0"/>
              <a:t>1</a:t>
            </a:fld>
            <a:endParaRPr lang="en-US"/>
          </a:p>
        </p:txBody>
      </p:sp>
    </p:spTree>
    <p:extLst>
      <p:ext uri="{BB962C8B-B14F-4D97-AF65-F5344CB8AC3E}">
        <p14:creationId xmlns:p14="http://schemas.microsoft.com/office/powerpoint/2010/main" val="2279975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BDC3499-45C3-47FF-B530-E1A802B93A7F}"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7D79D-9E3E-471C-993D-9C32CD5E9CF5}" type="slidenum">
              <a:rPr lang="en-US" smtClean="0"/>
              <a:t>‹#›</a:t>
            </a:fld>
            <a:endParaRPr lang="en-US"/>
          </a:p>
        </p:txBody>
      </p:sp>
    </p:spTree>
    <p:extLst>
      <p:ext uri="{BB962C8B-B14F-4D97-AF65-F5344CB8AC3E}">
        <p14:creationId xmlns:p14="http://schemas.microsoft.com/office/powerpoint/2010/main" val="764414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DC3499-45C3-47FF-B530-E1A802B93A7F}"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7D79D-9E3E-471C-993D-9C32CD5E9CF5}" type="slidenum">
              <a:rPr lang="en-US" smtClean="0"/>
              <a:t>‹#›</a:t>
            </a:fld>
            <a:endParaRPr lang="en-US"/>
          </a:p>
        </p:txBody>
      </p:sp>
    </p:spTree>
    <p:extLst>
      <p:ext uri="{BB962C8B-B14F-4D97-AF65-F5344CB8AC3E}">
        <p14:creationId xmlns:p14="http://schemas.microsoft.com/office/powerpoint/2010/main" val="571272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DC3499-45C3-47FF-B530-E1A802B93A7F}"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7D79D-9E3E-471C-993D-9C32CD5E9CF5}" type="slidenum">
              <a:rPr lang="en-US" smtClean="0"/>
              <a:t>‹#›</a:t>
            </a:fld>
            <a:endParaRPr lang="en-US"/>
          </a:p>
        </p:txBody>
      </p:sp>
    </p:spTree>
    <p:extLst>
      <p:ext uri="{BB962C8B-B14F-4D97-AF65-F5344CB8AC3E}">
        <p14:creationId xmlns:p14="http://schemas.microsoft.com/office/powerpoint/2010/main" val="2462022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DC3499-45C3-47FF-B530-E1A802B93A7F}"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7D79D-9E3E-471C-993D-9C32CD5E9CF5}" type="slidenum">
              <a:rPr lang="en-US" smtClean="0"/>
              <a:t>‹#›</a:t>
            </a:fld>
            <a:endParaRPr lang="en-US"/>
          </a:p>
        </p:txBody>
      </p:sp>
    </p:spTree>
    <p:extLst>
      <p:ext uri="{BB962C8B-B14F-4D97-AF65-F5344CB8AC3E}">
        <p14:creationId xmlns:p14="http://schemas.microsoft.com/office/powerpoint/2010/main" val="147997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DC3499-45C3-47FF-B530-E1A802B93A7F}"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7D79D-9E3E-471C-993D-9C32CD5E9CF5}" type="slidenum">
              <a:rPr lang="en-US" smtClean="0"/>
              <a:t>‹#›</a:t>
            </a:fld>
            <a:endParaRPr lang="en-US"/>
          </a:p>
        </p:txBody>
      </p:sp>
    </p:spTree>
    <p:extLst>
      <p:ext uri="{BB962C8B-B14F-4D97-AF65-F5344CB8AC3E}">
        <p14:creationId xmlns:p14="http://schemas.microsoft.com/office/powerpoint/2010/main" val="140328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BDC3499-45C3-47FF-B530-E1A802B93A7F}" type="datetimeFigureOut">
              <a:rPr lang="en-US" smtClean="0"/>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87D79D-9E3E-471C-993D-9C32CD5E9CF5}" type="slidenum">
              <a:rPr lang="en-US" smtClean="0"/>
              <a:t>‹#›</a:t>
            </a:fld>
            <a:endParaRPr lang="en-US"/>
          </a:p>
        </p:txBody>
      </p:sp>
    </p:spTree>
    <p:extLst>
      <p:ext uri="{BB962C8B-B14F-4D97-AF65-F5344CB8AC3E}">
        <p14:creationId xmlns:p14="http://schemas.microsoft.com/office/powerpoint/2010/main" val="954359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BDC3499-45C3-47FF-B530-E1A802B93A7F}" type="datetimeFigureOut">
              <a:rPr lang="en-US" smtClean="0"/>
              <a:t>4/20/2023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87D79D-9E3E-471C-993D-9C32CD5E9CF5}" type="slidenum">
              <a:rPr lang="en-US" smtClean="0"/>
              <a:t>‹#›</a:t>
            </a:fld>
            <a:endParaRPr lang="en-US"/>
          </a:p>
        </p:txBody>
      </p:sp>
    </p:spTree>
    <p:extLst>
      <p:ext uri="{BB962C8B-B14F-4D97-AF65-F5344CB8AC3E}">
        <p14:creationId xmlns:p14="http://schemas.microsoft.com/office/powerpoint/2010/main" val="1274165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BDC3499-45C3-47FF-B530-E1A802B93A7F}" type="datetimeFigureOut">
              <a:rPr lang="en-US" smtClean="0"/>
              <a:t>4/20/2023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87D79D-9E3E-471C-993D-9C32CD5E9CF5}" type="slidenum">
              <a:rPr lang="en-US" smtClean="0"/>
              <a:t>‹#›</a:t>
            </a:fld>
            <a:endParaRPr lang="en-US"/>
          </a:p>
        </p:txBody>
      </p:sp>
    </p:spTree>
    <p:extLst>
      <p:ext uri="{BB962C8B-B14F-4D97-AF65-F5344CB8AC3E}">
        <p14:creationId xmlns:p14="http://schemas.microsoft.com/office/powerpoint/2010/main" val="3183573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DC3499-45C3-47FF-B530-E1A802B93A7F}" type="datetimeFigureOut">
              <a:rPr lang="en-US" smtClean="0"/>
              <a:t>4/20/2023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87D79D-9E3E-471C-993D-9C32CD5E9CF5}" type="slidenum">
              <a:rPr lang="en-US" smtClean="0"/>
              <a:t>‹#›</a:t>
            </a:fld>
            <a:endParaRPr lang="en-US"/>
          </a:p>
        </p:txBody>
      </p:sp>
    </p:spTree>
    <p:extLst>
      <p:ext uri="{BB962C8B-B14F-4D97-AF65-F5344CB8AC3E}">
        <p14:creationId xmlns:p14="http://schemas.microsoft.com/office/powerpoint/2010/main" val="706565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DC3499-45C3-47FF-B530-E1A802B93A7F}" type="datetimeFigureOut">
              <a:rPr lang="en-US" smtClean="0"/>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87D79D-9E3E-471C-993D-9C32CD5E9CF5}" type="slidenum">
              <a:rPr lang="en-US" smtClean="0"/>
              <a:t>‹#›</a:t>
            </a:fld>
            <a:endParaRPr lang="en-US"/>
          </a:p>
        </p:txBody>
      </p:sp>
    </p:spTree>
    <p:extLst>
      <p:ext uri="{BB962C8B-B14F-4D97-AF65-F5344CB8AC3E}">
        <p14:creationId xmlns:p14="http://schemas.microsoft.com/office/powerpoint/2010/main" val="2660015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DC3499-45C3-47FF-B530-E1A802B93A7F}" type="datetimeFigureOut">
              <a:rPr lang="en-US" smtClean="0"/>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87D79D-9E3E-471C-993D-9C32CD5E9CF5}" type="slidenum">
              <a:rPr lang="en-US" smtClean="0"/>
              <a:t>‹#›</a:t>
            </a:fld>
            <a:endParaRPr lang="en-US"/>
          </a:p>
        </p:txBody>
      </p:sp>
    </p:spTree>
    <p:extLst>
      <p:ext uri="{BB962C8B-B14F-4D97-AF65-F5344CB8AC3E}">
        <p14:creationId xmlns:p14="http://schemas.microsoft.com/office/powerpoint/2010/main" val="1431124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DC3499-45C3-47FF-B530-E1A802B93A7F}" type="datetimeFigureOut">
              <a:rPr lang="en-US" smtClean="0"/>
              <a:t>4/20/2023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87D79D-9E3E-471C-993D-9C32CD5E9CF5}" type="slidenum">
              <a:rPr lang="en-US" smtClean="0"/>
              <a:t>‹#›</a:t>
            </a:fld>
            <a:endParaRPr lang="en-US"/>
          </a:p>
        </p:txBody>
      </p:sp>
    </p:spTree>
    <p:extLst>
      <p:ext uri="{BB962C8B-B14F-4D97-AF65-F5344CB8AC3E}">
        <p14:creationId xmlns:p14="http://schemas.microsoft.com/office/powerpoint/2010/main" val="444612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7.jpeg"/><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7B3E55-90DF-476F-B394-847A27F2005F}"/>
              </a:ext>
            </a:extLst>
          </p:cNvPr>
          <p:cNvSpPr txBox="1"/>
          <p:nvPr/>
        </p:nvSpPr>
        <p:spPr>
          <a:xfrm>
            <a:off x="2819400" y="2514600"/>
            <a:ext cx="5105400" cy="1015663"/>
          </a:xfrm>
          <a:prstGeom prst="rect">
            <a:avLst/>
          </a:prstGeom>
          <a:noFill/>
          <a:ln w="76200">
            <a:solidFill>
              <a:schemeClr val="tx1"/>
            </a:solidFill>
          </a:ln>
        </p:spPr>
        <p:txBody>
          <a:bodyPr wrap="square" rtlCol="0">
            <a:spAutoFit/>
          </a:bodyPr>
          <a:lstStyle/>
          <a:p>
            <a:pPr algn="ctr"/>
            <a:r>
              <a:rPr lang="en-US" sz="6000" dirty="0"/>
              <a:t>RECYCLED ART</a:t>
            </a:r>
          </a:p>
        </p:txBody>
      </p:sp>
      <p:pic>
        <p:nvPicPr>
          <p:cNvPr id="1028" name="Picture 4" descr="Plastic cans PAINTED">
            <a:extLst>
              <a:ext uri="{FF2B5EF4-FFF2-40B4-BE49-F238E27FC236}">
                <a16:creationId xmlns:a16="http://schemas.microsoft.com/office/drawing/2014/main" id="{BF91FBF6-FA6B-4221-B557-BCEC579E123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908" t="49938"/>
          <a:stretch/>
        </p:blipFill>
        <p:spPr bwMode="auto">
          <a:xfrm>
            <a:off x="0" y="4511166"/>
            <a:ext cx="1752600" cy="23275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Plastic cans PAINTED">
            <a:extLst>
              <a:ext uri="{FF2B5EF4-FFF2-40B4-BE49-F238E27FC236}">
                <a16:creationId xmlns:a16="http://schemas.microsoft.com/office/drawing/2014/main" id="{8AF30277-4184-4B23-A8F3-0CE23A72C2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38" t="49939" r="48970" b="-1"/>
          <a:stretch/>
        </p:blipFill>
        <p:spPr bwMode="auto">
          <a:xfrm>
            <a:off x="740" y="2199744"/>
            <a:ext cx="1753613" cy="232894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Plastic cans PAINTED">
            <a:extLst>
              <a:ext uri="{FF2B5EF4-FFF2-40B4-BE49-F238E27FC236}">
                <a16:creationId xmlns:a16="http://schemas.microsoft.com/office/drawing/2014/main" id="{2AA1DCE3-C3CD-4129-9D0E-B798069CDA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949" b="48662"/>
          <a:stretch/>
        </p:blipFill>
        <p:spPr bwMode="auto">
          <a:xfrm>
            <a:off x="-6582" y="0"/>
            <a:ext cx="1759181" cy="21901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CA0100F-58E8-1731-42CB-8832832847F5}"/>
              </a:ext>
            </a:extLst>
          </p:cNvPr>
          <p:cNvSpPr txBox="1"/>
          <p:nvPr/>
        </p:nvSpPr>
        <p:spPr>
          <a:xfrm>
            <a:off x="3352800" y="4067022"/>
            <a:ext cx="4348264" cy="923330"/>
          </a:xfrm>
          <a:prstGeom prst="rect">
            <a:avLst/>
          </a:prstGeom>
          <a:noFill/>
        </p:spPr>
        <p:txBody>
          <a:bodyPr wrap="square" rtlCol="0">
            <a:spAutoFit/>
          </a:bodyPr>
          <a:lstStyle/>
          <a:p>
            <a:r>
              <a:rPr kumimoji="0" lang="en-US" altLang="en-US" b="0" i="0" u="none" strike="noStrike" cap="none" normalizeH="0" baseline="0" dirty="0">
                <a:ln>
                  <a:noFill/>
                </a:ln>
                <a:solidFill>
                  <a:srgbClr val="555555"/>
                </a:solidFill>
                <a:effectLst/>
                <a:latin typeface="Open Sans"/>
              </a:rPr>
              <a:t>In this lesson, we will learn how some artists make new work from old stuff.</a:t>
            </a:r>
            <a:endParaRPr kumimoji="0" lang="en-US" altLang="en-US" b="0" i="0" u="none" strike="noStrike" cap="none" normalizeH="0" baseline="0" dirty="0">
              <a:ln>
                <a:noFill/>
              </a:ln>
              <a:solidFill>
                <a:schemeClr val="tx1"/>
              </a:solidFill>
              <a:effectLst/>
            </a:endParaRPr>
          </a:p>
          <a:p>
            <a:endParaRPr lang="en-US" dirty="0"/>
          </a:p>
        </p:txBody>
      </p:sp>
      <p:sp>
        <p:nvSpPr>
          <p:cNvPr id="3" name="TextBox 2">
            <a:extLst>
              <a:ext uri="{FF2B5EF4-FFF2-40B4-BE49-F238E27FC236}">
                <a16:creationId xmlns:a16="http://schemas.microsoft.com/office/drawing/2014/main" id="{90EAC2C9-01E5-BE9E-A86B-2A864CC8EE75}"/>
              </a:ext>
            </a:extLst>
          </p:cNvPr>
          <p:cNvSpPr txBox="1"/>
          <p:nvPr/>
        </p:nvSpPr>
        <p:spPr>
          <a:xfrm>
            <a:off x="7701064" y="6477000"/>
            <a:ext cx="1371600" cy="230832"/>
          </a:xfrm>
          <a:prstGeom prst="rect">
            <a:avLst/>
          </a:prstGeom>
          <a:noFill/>
        </p:spPr>
        <p:txBody>
          <a:bodyPr wrap="square" rtlCol="0">
            <a:spAutoFit/>
          </a:bodyPr>
          <a:lstStyle/>
          <a:p>
            <a:r>
              <a:rPr lang="en-US" sz="900" dirty="0"/>
              <a:t>LAST UPDATED 4/4/2023</a:t>
            </a:r>
          </a:p>
        </p:txBody>
      </p:sp>
    </p:spTree>
    <p:extLst>
      <p:ext uri="{BB962C8B-B14F-4D97-AF65-F5344CB8AC3E}">
        <p14:creationId xmlns:p14="http://schemas.microsoft.com/office/powerpoint/2010/main" val="1426737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11D38-A1FC-79E4-F251-5939F537593A}"/>
              </a:ext>
            </a:extLst>
          </p:cNvPr>
          <p:cNvSpPr>
            <a:spLocks noGrp="1"/>
          </p:cNvSpPr>
          <p:nvPr>
            <p:ph type="title"/>
          </p:nvPr>
        </p:nvSpPr>
        <p:spPr>
          <a:xfrm>
            <a:off x="457200" y="274638"/>
            <a:ext cx="8229600" cy="563562"/>
          </a:xfrm>
        </p:spPr>
        <p:txBody>
          <a:bodyPr>
            <a:normAutofit fontScale="90000"/>
          </a:bodyPr>
          <a:lstStyle/>
          <a:p>
            <a:r>
              <a:rPr lang="en-US"/>
              <a:t>Classroom setup ideas</a:t>
            </a:r>
            <a:endParaRPr lang="en-US" dirty="0"/>
          </a:p>
        </p:txBody>
      </p:sp>
      <p:pic>
        <p:nvPicPr>
          <p:cNvPr id="4" name="Picture 3">
            <a:extLst>
              <a:ext uri="{FF2B5EF4-FFF2-40B4-BE49-F238E27FC236}">
                <a16:creationId xmlns:a16="http://schemas.microsoft.com/office/drawing/2014/main" id="{BEBE2D30-9817-C825-52E1-74C680BF7687}"/>
              </a:ext>
            </a:extLst>
          </p:cNvPr>
          <p:cNvPicPr>
            <a:picLocks noChangeAspect="1"/>
          </p:cNvPicPr>
          <p:nvPr/>
        </p:nvPicPr>
        <p:blipFill>
          <a:blip r:embed="rId2"/>
          <a:stretch>
            <a:fillRect/>
          </a:stretch>
        </p:blipFill>
        <p:spPr>
          <a:xfrm>
            <a:off x="3421487" y="4342464"/>
            <a:ext cx="1785296" cy="2308133"/>
          </a:xfrm>
          <a:prstGeom prst="rect">
            <a:avLst/>
          </a:prstGeom>
        </p:spPr>
      </p:pic>
      <p:pic>
        <p:nvPicPr>
          <p:cNvPr id="8" name="Picture 7">
            <a:extLst>
              <a:ext uri="{FF2B5EF4-FFF2-40B4-BE49-F238E27FC236}">
                <a16:creationId xmlns:a16="http://schemas.microsoft.com/office/drawing/2014/main" id="{85A1A586-188D-7AC6-B87A-C4957B5D90DA}"/>
              </a:ext>
            </a:extLst>
          </p:cNvPr>
          <p:cNvPicPr>
            <a:picLocks noChangeAspect="1"/>
          </p:cNvPicPr>
          <p:nvPr/>
        </p:nvPicPr>
        <p:blipFill>
          <a:blip r:embed="rId3"/>
          <a:stretch>
            <a:fillRect/>
          </a:stretch>
        </p:blipFill>
        <p:spPr>
          <a:xfrm>
            <a:off x="6599595" y="4495800"/>
            <a:ext cx="2229056" cy="2255435"/>
          </a:xfrm>
          <a:prstGeom prst="rect">
            <a:avLst/>
          </a:prstGeom>
        </p:spPr>
      </p:pic>
      <p:pic>
        <p:nvPicPr>
          <p:cNvPr id="10" name="Picture 9">
            <a:extLst>
              <a:ext uri="{FF2B5EF4-FFF2-40B4-BE49-F238E27FC236}">
                <a16:creationId xmlns:a16="http://schemas.microsoft.com/office/drawing/2014/main" id="{CB577804-F81F-BEB2-2CC2-C7E40AEE8B04}"/>
              </a:ext>
            </a:extLst>
          </p:cNvPr>
          <p:cNvPicPr>
            <a:picLocks noChangeAspect="1"/>
          </p:cNvPicPr>
          <p:nvPr/>
        </p:nvPicPr>
        <p:blipFill>
          <a:blip r:embed="rId4"/>
          <a:stretch>
            <a:fillRect/>
          </a:stretch>
        </p:blipFill>
        <p:spPr>
          <a:xfrm>
            <a:off x="315349" y="4707077"/>
            <a:ext cx="2851953" cy="1876285"/>
          </a:xfrm>
          <a:prstGeom prst="rect">
            <a:avLst/>
          </a:prstGeom>
        </p:spPr>
      </p:pic>
      <p:pic>
        <p:nvPicPr>
          <p:cNvPr id="12" name="Picture 11">
            <a:extLst>
              <a:ext uri="{FF2B5EF4-FFF2-40B4-BE49-F238E27FC236}">
                <a16:creationId xmlns:a16="http://schemas.microsoft.com/office/drawing/2014/main" id="{B9D5A996-E196-D203-C359-75BA3A6DC4BF}"/>
              </a:ext>
            </a:extLst>
          </p:cNvPr>
          <p:cNvPicPr>
            <a:picLocks noChangeAspect="1"/>
          </p:cNvPicPr>
          <p:nvPr/>
        </p:nvPicPr>
        <p:blipFill>
          <a:blip r:embed="rId5"/>
          <a:stretch>
            <a:fillRect/>
          </a:stretch>
        </p:blipFill>
        <p:spPr>
          <a:xfrm>
            <a:off x="6637725" y="829340"/>
            <a:ext cx="2088061" cy="3513124"/>
          </a:xfrm>
          <a:prstGeom prst="rect">
            <a:avLst/>
          </a:prstGeom>
        </p:spPr>
      </p:pic>
      <p:pic>
        <p:nvPicPr>
          <p:cNvPr id="14" name="Picture 13">
            <a:extLst>
              <a:ext uri="{FF2B5EF4-FFF2-40B4-BE49-F238E27FC236}">
                <a16:creationId xmlns:a16="http://schemas.microsoft.com/office/drawing/2014/main" id="{8A89A709-DFBA-CE6C-D606-4B1344D0912F}"/>
              </a:ext>
            </a:extLst>
          </p:cNvPr>
          <p:cNvPicPr>
            <a:picLocks noChangeAspect="1"/>
          </p:cNvPicPr>
          <p:nvPr/>
        </p:nvPicPr>
        <p:blipFill>
          <a:blip r:embed="rId6"/>
          <a:stretch>
            <a:fillRect/>
          </a:stretch>
        </p:blipFill>
        <p:spPr>
          <a:xfrm>
            <a:off x="430619" y="990388"/>
            <a:ext cx="2171568" cy="3292951"/>
          </a:xfrm>
          <a:prstGeom prst="rect">
            <a:avLst/>
          </a:prstGeom>
        </p:spPr>
      </p:pic>
      <p:pic>
        <p:nvPicPr>
          <p:cNvPr id="16" name="Picture 15">
            <a:extLst>
              <a:ext uri="{FF2B5EF4-FFF2-40B4-BE49-F238E27FC236}">
                <a16:creationId xmlns:a16="http://schemas.microsoft.com/office/drawing/2014/main" id="{77646996-093A-5659-FAEB-159B864774C2}"/>
              </a:ext>
            </a:extLst>
          </p:cNvPr>
          <p:cNvPicPr>
            <a:picLocks noChangeAspect="1"/>
          </p:cNvPicPr>
          <p:nvPr/>
        </p:nvPicPr>
        <p:blipFill>
          <a:blip r:embed="rId7"/>
          <a:stretch>
            <a:fillRect/>
          </a:stretch>
        </p:blipFill>
        <p:spPr>
          <a:xfrm>
            <a:off x="3101212" y="1202352"/>
            <a:ext cx="2941575" cy="2194750"/>
          </a:xfrm>
          <a:prstGeom prst="rect">
            <a:avLst/>
          </a:prstGeom>
        </p:spPr>
      </p:pic>
      <p:sp>
        <p:nvSpPr>
          <p:cNvPr id="17" name="TextBox 16">
            <a:extLst>
              <a:ext uri="{FF2B5EF4-FFF2-40B4-BE49-F238E27FC236}">
                <a16:creationId xmlns:a16="http://schemas.microsoft.com/office/drawing/2014/main" id="{EB7EF7CB-FBAB-3CBD-9E53-70A98C2A6923}"/>
              </a:ext>
            </a:extLst>
          </p:cNvPr>
          <p:cNvSpPr txBox="1"/>
          <p:nvPr/>
        </p:nvSpPr>
        <p:spPr>
          <a:xfrm>
            <a:off x="6637725" y="4572000"/>
            <a:ext cx="919716" cy="646331"/>
          </a:xfrm>
          <a:prstGeom prst="rect">
            <a:avLst/>
          </a:prstGeom>
          <a:noFill/>
        </p:spPr>
        <p:txBody>
          <a:bodyPr wrap="square" rtlCol="0">
            <a:spAutoFit/>
          </a:bodyPr>
          <a:lstStyle/>
          <a:p>
            <a:r>
              <a:rPr lang="en-US" sz="1200" dirty="0">
                <a:solidFill>
                  <a:schemeClr val="bg1"/>
                </a:solidFill>
              </a:rPr>
              <a:t>Pre-crushed soda cans</a:t>
            </a:r>
          </a:p>
        </p:txBody>
      </p:sp>
      <p:sp>
        <p:nvSpPr>
          <p:cNvPr id="18" name="TextBox 17">
            <a:extLst>
              <a:ext uri="{FF2B5EF4-FFF2-40B4-BE49-F238E27FC236}">
                <a16:creationId xmlns:a16="http://schemas.microsoft.com/office/drawing/2014/main" id="{EF31BCC3-B881-A1E7-7B16-FBC43E4305E8}"/>
              </a:ext>
            </a:extLst>
          </p:cNvPr>
          <p:cNvSpPr txBox="1"/>
          <p:nvPr/>
        </p:nvSpPr>
        <p:spPr>
          <a:xfrm>
            <a:off x="3101212" y="3345755"/>
            <a:ext cx="2560995" cy="830997"/>
          </a:xfrm>
          <a:prstGeom prst="rect">
            <a:avLst/>
          </a:prstGeom>
          <a:noFill/>
        </p:spPr>
        <p:txBody>
          <a:bodyPr wrap="square" rtlCol="0">
            <a:spAutoFit/>
          </a:bodyPr>
          <a:lstStyle/>
          <a:p>
            <a:r>
              <a:rPr lang="en-US" sz="1200" dirty="0"/>
              <a:t>Water cup[ used to hold 1 set of puff paint colors, 1 box of paint pens, 1 Aileen’s Tacky </a:t>
            </a:r>
          </a:p>
          <a:p>
            <a:r>
              <a:rPr lang="en-US" sz="1200" dirty="0"/>
              <a:t>Glue per table.</a:t>
            </a:r>
          </a:p>
        </p:txBody>
      </p:sp>
      <p:sp>
        <p:nvSpPr>
          <p:cNvPr id="20" name="TextBox 19">
            <a:extLst>
              <a:ext uri="{FF2B5EF4-FFF2-40B4-BE49-F238E27FC236}">
                <a16:creationId xmlns:a16="http://schemas.microsoft.com/office/drawing/2014/main" id="{661AF7CB-FDB6-9EB8-29EA-A6FC1382B156}"/>
              </a:ext>
            </a:extLst>
          </p:cNvPr>
          <p:cNvSpPr txBox="1"/>
          <p:nvPr/>
        </p:nvSpPr>
        <p:spPr>
          <a:xfrm>
            <a:off x="5791200" y="3718787"/>
            <a:ext cx="1113195" cy="830997"/>
          </a:xfrm>
          <a:prstGeom prst="rect">
            <a:avLst/>
          </a:prstGeom>
          <a:noFill/>
        </p:spPr>
        <p:txBody>
          <a:bodyPr wrap="square" rtlCol="0">
            <a:spAutoFit/>
          </a:bodyPr>
          <a:lstStyle/>
          <a:p>
            <a:r>
              <a:rPr lang="en-US" sz="1200" dirty="0"/>
              <a:t>Bin with all the supplies used. Paper stored elsewhere.</a:t>
            </a:r>
          </a:p>
        </p:txBody>
      </p:sp>
      <p:sp>
        <p:nvSpPr>
          <p:cNvPr id="24" name="TextBox 23">
            <a:extLst>
              <a:ext uri="{FF2B5EF4-FFF2-40B4-BE49-F238E27FC236}">
                <a16:creationId xmlns:a16="http://schemas.microsoft.com/office/drawing/2014/main" id="{74FC507F-E25E-1F16-4B02-6EEA14EDE9AF}"/>
              </a:ext>
            </a:extLst>
          </p:cNvPr>
          <p:cNvSpPr txBox="1"/>
          <p:nvPr/>
        </p:nvSpPr>
        <p:spPr>
          <a:xfrm>
            <a:off x="1143000" y="4762317"/>
            <a:ext cx="2062432" cy="276999"/>
          </a:xfrm>
          <a:prstGeom prst="rect">
            <a:avLst/>
          </a:prstGeom>
          <a:noFill/>
        </p:spPr>
        <p:txBody>
          <a:bodyPr wrap="square" rtlCol="0">
            <a:spAutoFit/>
          </a:bodyPr>
          <a:lstStyle/>
          <a:p>
            <a:r>
              <a:rPr lang="en-US" sz="1200" dirty="0">
                <a:solidFill>
                  <a:schemeClr val="bg1"/>
                </a:solidFill>
              </a:rPr>
              <a:t>Hot Glue station.</a:t>
            </a:r>
          </a:p>
        </p:txBody>
      </p:sp>
      <p:sp>
        <p:nvSpPr>
          <p:cNvPr id="26" name="TextBox 25">
            <a:extLst>
              <a:ext uri="{FF2B5EF4-FFF2-40B4-BE49-F238E27FC236}">
                <a16:creationId xmlns:a16="http://schemas.microsoft.com/office/drawing/2014/main" id="{DFB64080-3985-1A88-8258-D984371AD466}"/>
              </a:ext>
            </a:extLst>
          </p:cNvPr>
          <p:cNvSpPr txBox="1"/>
          <p:nvPr/>
        </p:nvSpPr>
        <p:spPr>
          <a:xfrm>
            <a:off x="5206783" y="5673824"/>
            <a:ext cx="1113195" cy="646331"/>
          </a:xfrm>
          <a:prstGeom prst="rect">
            <a:avLst/>
          </a:prstGeom>
          <a:noFill/>
        </p:spPr>
        <p:txBody>
          <a:bodyPr wrap="square" rtlCol="0">
            <a:spAutoFit/>
          </a:bodyPr>
          <a:lstStyle/>
          <a:p>
            <a:r>
              <a:rPr lang="en-US" sz="1200" dirty="0"/>
              <a:t>Displaying example work on window sill.</a:t>
            </a:r>
          </a:p>
        </p:txBody>
      </p:sp>
    </p:spTree>
    <p:extLst>
      <p:ext uri="{BB962C8B-B14F-4D97-AF65-F5344CB8AC3E}">
        <p14:creationId xmlns:p14="http://schemas.microsoft.com/office/powerpoint/2010/main" val="826271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C8F49-D041-FC53-209B-90D4C50179E2}"/>
              </a:ext>
            </a:extLst>
          </p:cNvPr>
          <p:cNvSpPr>
            <a:spLocks noGrp="1"/>
          </p:cNvSpPr>
          <p:nvPr>
            <p:ph type="title"/>
          </p:nvPr>
        </p:nvSpPr>
        <p:spPr/>
        <p:txBody>
          <a:bodyPr/>
          <a:lstStyle/>
          <a:p>
            <a:r>
              <a:rPr lang="en-US" dirty="0"/>
              <a:t>Displaying Art</a:t>
            </a:r>
          </a:p>
        </p:txBody>
      </p:sp>
      <p:pic>
        <p:nvPicPr>
          <p:cNvPr id="4" name="Picture 3">
            <a:extLst>
              <a:ext uri="{FF2B5EF4-FFF2-40B4-BE49-F238E27FC236}">
                <a16:creationId xmlns:a16="http://schemas.microsoft.com/office/drawing/2014/main" id="{F3D0B153-C47B-BE75-53CE-143DD9A2DF5D}"/>
              </a:ext>
            </a:extLst>
          </p:cNvPr>
          <p:cNvPicPr>
            <a:picLocks noChangeAspect="1"/>
          </p:cNvPicPr>
          <p:nvPr/>
        </p:nvPicPr>
        <p:blipFill>
          <a:blip r:embed="rId2"/>
          <a:stretch>
            <a:fillRect/>
          </a:stretch>
        </p:blipFill>
        <p:spPr>
          <a:xfrm>
            <a:off x="381000" y="1981200"/>
            <a:ext cx="8153400" cy="3625216"/>
          </a:xfrm>
          <a:prstGeom prst="rect">
            <a:avLst/>
          </a:prstGeom>
        </p:spPr>
      </p:pic>
    </p:spTree>
    <p:extLst>
      <p:ext uri="{BB962C8B-B14F-4D97-AF65-F5344CB8AC3E}">
        <p14:creationId xmlns:p14="http://schemas.microsoft.com/office/powerpoint/2010/main" val="3777072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06D257-FF05-496E-B8D6-7EBA7147291E}"/>
              </a:ext>
            </a:extLst>
          </p:cNvPr>
          <p:cNvSpPr txBox="1"/>
          <p:nvPr/>
        </p:nvSpPr>
        <p:spPr>
          <a:xfrm>
            <a:off x="1600200" y="152400"/>
            <a:ext cx="5486400" cy="707886"/>
          </a:xfrm>
          <a:prstGeom prst="rect">
            <a:avLst/>
          </a:prstGeom>
          <a:noFill/>
          <a:ln w="57150">
            <a:solidFill>
              <a:schemeClr val="tx1"/>
            </a:solidFill>
          </a:ln>
        </p:spPr>
        <p:txBody>
          <a:bodyPr wrap="square" rtlCol="0">
            <a:spAutoFit/>
          </a:bodyPr>
          <a:lstStyle/>
          <a:p>
            <a:pPr lvl="0" algn="ctr" eaLnBrk="0" fontAlgn="base" hangingPunct="0">
              <a:spcBef>
                <a:spcPct val="0"/>
              </a:spcBef>
              <a:spcAft>
                <a:spcPct val="0"/>
              </a:spcAft>
            </a:pPr>
            <a:r>
              <a:rPr lang="en-US" altLang="en-US" sz="4000" dirty="0">
                <a:latin typeface="+mj-lt"/>
              </a:rPr>
              <a:t>What Is Recycled Art?</a:t>
            </a:r>
          </a:p>
        </p:txBody>
      </p:sp>
      <p:pic>
        <p:nvPicPr>
          <p:cNvPr id="3" name="Picture 2" descr="sculpture made from tin cans">
            <a:extLst>
              <a:ext uri="{FF2B5EF4-FFF2-40B4-BE49-F238E27FC236}">
                <a16:creationId xmlns:a16="http://schemas.microsoft.com/office/drawing/2014/main" id="{48E74220-15E3-4C26-BDBD-CEBB7D5A0F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378" y="1481796"/>
            <a:ext cx="2510622" cy="173591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
            <a:extLst>
              <a:ext uri="{FF2B5EF4-FFF2-40B4-BE49-F238E27FC236}">
                <a16:creationId xmlns:a16="http://schemas.microsoft.com/office/drawing/2014/main" id="{D02552F0-29F0-49CA-BA58-2F1859657C34}"/>
              </a:ext>
            </a:extLst>
          </p:cNvPr>
          <p:cNvSpPr>
            <a:spLocks noChangeArrowheads="1"/>
          </p:cNvSpPr>
          <p:nvPr/>
        </p:nvSpPr>
        <p:spPr bwMode="auto">
          <a:xfrm>
            <a:off x="2888503" y="1307019"/>
            <a:ext cx="5943600" cy="5763056"/>
          </a:xfrm>
          <a:prstGeom prst="rect">
            <a:avLst/>
          </a:prstGeom>
          <a:noFill/>
          <a:ln>
            <a:noFill/>
          </a:ln>
          <a:effectLst/>
        </p:spPr>
        <p:txBody>
          <a:bodyPr vert="horz" wrap="square" lIns="91440" tIns="12696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555555"/>
                </a:solidFill>
                <a:effectLst/>
                <a:latin typeface="Open Sans"/>
              </a:rPr>
              <a:t>Art</a:t>
            </a:r>
            <a:r>
              <a:rPr kumimoji="0" lang="en-US" altLang="en-US" b="0" i="0" u="none" strike="noStrike" cap="none" normalizeH="0" baseline="0" dirty="0">
                <a:ln>
                  <a:noFill/>
                </a:ln>
                <a:solidFill>
                  <a:srgbClr val="555555"/>
                </a:solidFill>
                <a:effectLst/>
                <a:latin typeface="Open Sans"/>
              </a:rPr>
              <a:t> can be made out of many things, including discarded materials and trash.</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solidFill>
                <a:srgbClr val="555555"/>
              </a:solidFill>
              <a:latin typeface="Open Sans"/>
            </a:endParaRPr>
          </a:p>
          <a:p>
            <a:r>
              <a:rPr lang="en-US" altLang="en-US" sz="3200" dirty="0">
                <a:solidFill>
                  <a:srgbClr val="555555"/>
                </a:solidFill>
                <a:latin typeface="Open Sans"/>
              </a:rPr>
              <a:t>Think</a:t>
            </a:r>
            <a:r>
              <a:rPr lang="en-US" altLang="en-US" dirty="0">
                <a:solidFill>
                  <a:srgbClr val="555555"/>
                </a:solidFill>
                <a:latin typeface="Open Sans"/>
              </a:rPr>
              <a:t> of everything you do during the day that generates empty boxes, bottles, plastic wrap and other things you throw away. </a:t>
            </a:r>
          </a:p>
          <a:p>
            <a:endParaRPr lang="en-US" altLang="en-US" sz="3200" dirty="0">
              <a:solidFill>
                <a:srgbClr val="555555"/>
              </a:solidFill>
              <a:latin typeface="Open Sans"/>
            </a:endParaRPr>
          </a:p>
          <a:p>
            <a:endParaRPr lang="en-US" altLang="en-US" sz="3200" dirty="0">
              <a:solidFill>
                <a:srgbClr val="555555"/>
              </a:solidFill>
              <a:latin typeface="Open Sans"/>
            </a:endParaRPr>
          </a:p>
          <a:p>
            <a:endParaRPr lang="en-US" altLang="en-US" sz="800" dirty="0">
              <a:solidFill>
                <a:srgbClr val="555555"/>
              </a:solidFill>
              <a:latin typeface="Open Sans"/>
            </a:endParaRPr>
          </a:p>
          <a:p>
            <a:r>
              <a:rPr lang="en-US" altLang="en-US" sz="3200" dirty="0">
                <a:solidFill>
                  <a:srgbClr val="555555"/>
                </a:solidFill>
                <a:latin typeface="Open Sans"/>
              </a:rPr>
              <a:t>Did</a:t>
            </a:r>
            <a:r>
              <a:rPr lang="en-US" altLang="en-US" dirty="0">
                <a:solidFill>
                  <a:srgbClr val="555555"/>
                </a:solidFill>
                <a:latin typeface="Open Sans"/>
              </a:rPr>
              <a:t> you know you can use that stuff to make art?</a:t>
            </a:r>
          </a:p>
          <a:p>
            <a:endParaRPr lang="en-US" altLang="en-US" dirty="0">
              <a:solidFill>
                <a:srgbClr val="555555"/>
              </a:solidFill>
              <a:latin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555555"/>
                </a:solidFill>
                <a:effectLst/>
                <a:latin typeface="Open Sans"/>
              </a:rPr>
              <a:t>Artists who make recycled art take those materials and make them into something new.</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solidFill>
                <a:srgbClr val="555555"/>
              </a:solidFill>
              <a:latin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solidFill>
                  <a:srgbClr val="555555"/>
                </a:solidFill>
                <a:latin typeface="Open Sans"/>
              </a:rPr>
              <a:t>There is no limit to what kinds of materials can be used.</a:t>
            </a:r>
            <a:endParaRPr kumimoji="0" lang="en-US" altLang="en-US" b="0" i="0" u="none" strike="noStrike" cap="none" normalizeH="0" baseline="0" dirty="0">
              <a:ln>
                <a:noFill/>
              </a:ln>
              <a:solidFill>
                <a:srgbClr val="555555"/>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555555"/>
              </a:solidFill>
              <a:effectLst/>
              <a:latin typeface="Open Sans"/>
            </a:endParaRPr>
          </a:p>
        </p:txBody>
      </p:sp>
      <p:pic>
        <p:nvPicPr>
          <p:cNvPr id="3074" name="Picture 2" descr="Image result for recycled art">
            <a:extLst>
              <a:ext uri="{FF2B5EF4-FFF2-40B4-BE49-F238E27FC236}">
                <a16:creationId xmlns:a16="http://schemas.microsoft.com/office/drawing/2014/main" id="{939EC9B1-29D8-44DF-9017-4BD43B6AAF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518556"/>
            <a:ext cx="2434175" cy="266623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recycled art">
            <a:extLst>
              <a:ext uri="{FF2B5EF4-FFF2-40B4-BE49-F238E27FC236}">
                <a16:creationId xmlns:a16="http://schemas.microsoft.com/office/drawing/2014/main" id="{7C41562B-3116-4ACA-8AC2-44CA6404D54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3276600"/>
            <a:ext cx="2122818" cy="1419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244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9192" y="151315"/>
            <a:ext cx="3733800" cy="2319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62000" y="2692940"/>
            <a:ext cx="5943600" cy="3016210"/>
          </a:xfrm>
          <a:prstGeom prst="rect">
            <a:avLst/>
          </a:prstGeom>
        </p:spPr>
        <p:txBody>
          <a:bodyPr wrap="square">
            <a:spAutoFit/>
          </a:bodyPr>
          <a:lstStyle/>
          <a:p>
            <a:pPr algn="ctr"/>
            <a:r>
              <a:rPr lang="en-US" sz="2800" b="1" dirty="0">
                <a:solidFill>
                  <a:srgbClr val="FF0000"/>
                </a:solidFill>
              </a:rPr>
              <a:t>        D </a:t>
            </a:r>
            <a:r>
              <a:rPr lang="en-US" sz="2800" b="1" dirty="0" err="1">
                <a:solidFill>
                  <a:srgbClr val="FF0000"/>
                </a:solidFill>
              </a:rPr>
              <a:t>i</a:t>
            </a:r>
            <a:r>
              <a:rPr lang="en-US" sz="2800" b="1" dirty="0">
                <a:solidFill>
                  <a:srgbClr val="FF0000"/>
                </a:solidFill>
              </a:rPr>
              <a:t> d </a:t>
            </a:r>
            <a:r>
              <a:rPr lang="en-US" sz="2800" b="1" dirty="0" err="1">
                <a:solidFill>
                  <a:srgbClr val="FF0000"/>
                </a:solidFill>
              </a:rPr>
              <a:t>i</a:t>
            </a:r>
            <a:r>
              <a:rPr lang="en-US" sz="2800" b="1" dirty="0">
                <a:solidFill>
                  <a:srgbClr val="FF0000"/>
                </a:solidFill>
              </a:rPr>
              <a:t> e r  T r </a:t>
            </a:r>
            <a:r>
              <a:rPr lang="en-US" sz="2800" b="1" dirty="0" err="1">
                <a:solidFill>
                  <a:srgbClr val="FF0000"/>
                </a:solidFill>
              </a:rPr>
              <a:t>i</a:t>
            </a:r>
            <a:r>
              <a:rPr lang="en-US" sz="2800" b="1" dirty="0">
                <a:solidFill>
                  <a:srgbClr val="FF0000"/>
                </a:solidFill>
              </a:rPr>
              <a:t> g l </a:t>
            </a:r>
            <a:r>
              <a:rPr lang="en-US" sz="2800" b="1" dirty="0" err="1">
                <a:solidFill>
                  <a:srgbClr val="FF0000"/>
                </a:solidFill>
              </a:rPr>
              <a:t>i</a:t>
            </a:r>
            <a:r>
              <a:rPr lang="en-US" sz="2800" b="1" dirty="0">
                <a:solidFill>
                  <a:srgbClr val="FF0000"/>
                </a:solidFill>
              </a:rPr>
              <a:t> a</a:t>
            </a:r>
          </a:p>
          <a:p>
            <a:pPr algn="ctr"/>
            <a:endParaRPr lang="en-US" dirty="0">
              <a:solidFill>
                <a:prstClr val="black"/>
              </a:solidFill>
            </a:endParaRPr>
          </a:p>
          <a:p>
            <a:r>
              <a:rPr lang="en-US" dirty="0" err="1">
                <a:solidFill>
                  <a:prstClr val="black"/>
                </a:solidFill>
              </a:rPr>
              <a:t>Triglia</a:t>
            </a:r>
            <a:r>
              <a:rPr lang="en-US" dirty="0">
                <a:solidFill>
                  <a:prstClr val="black"/>
                </a:solidFill>
              </a:rPr>
              <a:t> was born in France in 1966.</a:t>
            </a:r>
          </a:p>
          <a:p>
            <a:r>
              <a:rPr lang="en-US" dirty="0">
                <a:solidFill>
                  <a:prstClr val="black"/>
                </a:solidFill>
              </a:rPr>
              <a:t>He is a self taught artist who has proven himself as an important New Generation artist in the world of French and International collectors.</a:t>
            </a:r>
          </a:p>
          <a:p>
            <a:endParaRPr lang="en-US" dirty="0">
              <a:solidFill>
                <a:prstClr val="black"/>
              </a:solidFill>
            </a:endParaRPr>
          </a:p>
          <a:p>
            <a:r>
              <a:rPr lang="en-US" dirty="0" err="1">
                <a:solidFill>
                  <a:prstClr val="black"/>
                </a:solidFill>
              </a:rPr>
              <a:t>Triglia</a:t>
            </a:r>
            <a:r>
              <a:rPr lang="en-US" dirty="0">
                <a:solidFill>
                  <a:prstClr val="black"/>
                </a:solidFill>
              </a:rPr>
              <a:t> brings a mixture of characters and primitive symbols that create a personal mythology.</a:t>
            </a:r>
          </a:p>
          <a:p>
            <a:r>
              <a:rPr lang="en-US" dirty="0">
                <a:solidFill>
                  <a:prstClr val="black"/>
                </a:solidFill>
              </a:rPr>
              <a:t>He uses joyous, playful and vibrant colors.</a:t>
            </a:r>
          </a:p>
        </p:txBody>
      </p:sp>
      <p:sp>
        <p:nvSpPr>
          <p:cNvPr id="4" name="Rectangle 3">
            <a:extLst>
              <a:ext uri="{FF2B5EF4-FFF2-40B4-BE49-F238E27FC236}">
                <a16:creationId xmlns:a16="http://schemas.microsoft.com/office/drawing/2014/main" id="{A5A364D8-5F6D-48DB-B789-1918E17891B5}"/>
              </a:ext>
            </a:extLst>
          </p:cNvPr>
          <p:cNvSpPr/>
          <p:nvPr/>
        </p:nvSpPr>
        <p:spPr>
          <a:xfrm>
            <a:off x="2438400" y="5721999"/>
            <a:ext cx="4038600" cy="923330"/>
          </a:xfrm>
          <a:prstGeom prst="rect">
            <a:avLst/>
          </a:prstGeom>
        </p:spPr>
        <p:txBody>
          <a:bodyPr wrap="square">
            <a:spAutoFit/>
          </a:bodyPr>
          <a:lstStyle/>
          <a:p>
            <a:pPr algn="ctr"/>
            <a:r>
              <a:rPr lang="en-US" dirty="0">
                <a:solidFill>
                  <a:prstClr val="black"/>
                </a:solidFill>
              </a:rPr>
              <a:t>Didier </a:t>
            </a:r>
            <a:r>
              <a:rPr lang="en-US" dirty="0" err="1">
                <a:solidFill>
                  <a:prstClr val="black"/>
                </a:solidFill>
              </a:rPr>
              <a:t>Triglia</a:t>
            </a:r>
            <a:r>
              <a:rPr lang="en-US" dirty="0">
                <a:solidFill>
                  <a:prstClr val="black"/>
                </a:solidFill>
              </a:rPr>
              <a:t> creates heads out of crushed cans and then he paints them. </a:t>
            </a:r>
            <a:endParaRPr lang="en-US" dirty="0"/>
          </a:p>
          <a:p>
            <a:endParaRPr lang="en-US" dirty="0">
              <a:solidFill>
                <a:prstClr val="black"/>
              </a:solidFill>
            </a:endParaRPr>
          </a:p>
        </p:txBody>
      </p:sp>
      <p:pic>
        <p:nvPicPr>
          <p:cNvPr id="5" name="Picture 5">
            <a:extLst>
              <a:ext uri="{FF2B5EF4-FFF2-40B4-BE49-F238E27FC236}">
                <a16:creationId xmlns:a16="http://schemas.microsoft.com/office/drawing/2014/main" id="{7969EE77-2557-4F16-80D2-ECC464C6B0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263846"/>
            <a:ext cx="1740061" cy="2383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a:extLst>
              <a:ext uri="{FF2B5EF4-FFF2-40B4-BE49-F238E27FC236}">
                <a16:creationId xmlns:a16="http://schemas.microsoft.com/office/drawing/2014/main" id="{78DA1BEB-2A39-4C8B-A329-FE53CB668D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64819"/>
            <a:ext cx="2514600" cy="3228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a:extLst>
              <a:ext uri="{FF2B5EF4-FFF2-40B4-BE49-F238E27FC236}">
                <a16:creationId xmlns:a16="http://schemas.microsoft.com/office/drawing/2014/main" id="{356C86DD-4107-40AC-BEC6-6703EF173E4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126195"/>
            <a:ext cx="1941199" cy="3290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0457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143000"/>
            <a:ext cx="4572000" cy="3693319"/>
          </a:xfrm>
          <a:prstGeom prst="rect">
            <a:avLst/>
          </a:prstGeom>
        </p:spPr>
        <p:txBody>
          <a:bodyPr>
            <a:spAutoFit/>
          </a:bodyPr>
          <a:lstStyle/>
          <a:p>
            <a:r>
              <a:rPr lang="en-US" dirty="0">
                <a:solidFill>
                  <a:prstClr val="black"/>
                </a:solidFill>
              </a:rPr>
              <a:t>For Didier </a:t>
            </a:r>
            <a:r>
              <a:rPr lang="en-US" dirty="0" err="1">
                <a:solidFill>
                  <a:prstClr val="black"/>
                </a:solidFill>
              </a:rPr>
              <a:t>Triglia</a:t>
            </a:r>
            <a:r>
              <a:rPr lang="en-US" dirty="0">
                <a:solidFill>
                  <a:prstClr val="black"/>
                </a:solidFill>
              </a:rPr>
              <a:t>, the sight of a crushed can signifies the beginning of the adventure.  He does not crush the cans himself, but wanders around finding cans that have been crushed already in the streets.</a:t>
            </a:r>
          </a:p>
          <a:p>
            <a:endParaRPr lang="en-US" dirty="0">
              <a:solidFill>
                <a:prstClr val="black"/>
              </a:solidFill>
            </a:endParaRPr>
          </a:p>
          <a:p>
            <a:r>
              <a:rPr lang="en-US" dirty="0" err="1">
                <a:solidFill>
                  <a:prstClr val="black"/>
                </a:solidFill>
              </a:rPr>
              <a:t>Triglia</a:t>
            </a:r>
            <a:r>
              <a:rPr lang="en-US" dirty="0">
                <a:solidFill>
                  <a:prstClr val="black"/>
                </a:solidFill>
              </a:rPr>
              <a:t> uses a variety of colors and characters.</a:t>
            </a:r>
          </a:p>
          <a:p>
            <a:r>
              <a:rPr lang="en-US" dirty="0">
                <a:solidFill>
                  <a:prstClr val="black"/>
                </a:solidFill>
              </a:rPr>
              <a:t>They are sometimes sad, funny or angry.  His creations are so human like that you can almost forget the can.</a:t>
            </a:r>
          </a:p>
          <a:p>
            <a:endParaRPr lang="en-US" dirty="0">
              <a:solidFill>
                <a:prstClr val="black"/>
              </a:solidFill>
            </a:endParaRPr>
          </a:p>
          <a:p>
            <a:endParaRPr lang="en-US" dirty="0">
              <a:solidFill>
                <a:prstClr val="black"/>
              </a:solidFill>
            </a:endParaRPr>
          </a:p>
          <a:p>
            <a:endParaRPr lang="en-US" dirty="0">
              <a:solidFill>
                <a:prstClr val="black"/>
              </a:solidFill>
            </a:endParaRPr>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3075" y="990601"/>
            <a:ext cx="3608848"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862BEEB8-ECC2-44F2-AE9E-839151EF60BC}"/>
              </a:ext>
            </a:extLst>
          </p:cNvPr>
          <p:cNvSpPr txBox="1"/>
          <p:nvPr/>
        </p:nvSpPr>
        <p:spPr>
          <a:xfrm>
            <a:off x="1417505" y="158601"/>
            <a:ext cx="5486400" cy="523220"/>
          </a:xfrm>
          <a:prstGeom prst="rect">
            <a:avLst/>
          </a:prstGeom>
          <a:noFill/>
          <a:ln w="57150">
            <a:solidFill>
              <a:schemeClr val="tx1"/>
            </a:solidFill>
          </a:ln>
        </p:spPr>
        <p:txBody>
          <a:bodyPr wrap="square" rtlCol="0">
            <a:spAutoFit/>
          </a:bodyPr>
          <a:lstStyle/>
          <a:p>
            <a:pPr lvl="0" algn="ctr" eaLnBrk="0" fontAlgn="base" hangingPunct="0">
              <a:spcBef>
                <a:spcPct val="0"/>
              </a:spcBef>
              <a:spcAft>
                <a:spcPct val="0"/>
              </a:spcAft>
            </a:pPr>
            <a:r>
              <a:rPr lang="en-US" altLang="en-US" sz="2800" dirty="0">
                <a:latin typeface="+mj-lt"/>
              </a:rPr>
              <a:t>“I do not crush, they already are”</a:t>
            </a:r>
          </a:p>
        </p:txBody>
      </p:sp>
      <p:sp>
        <p:nvSpPr>
          <p:cNvPr id="7" name="Rectangle 6">
            <a:extLst>
              <a:ext uri="{FF2B5EF4-FFF2-40B4-BE49-F238E27FC236}">
                <a16:creationId xmlns:a16="http://schemas.microsoft.com/office/drawing/2014/main" id="{C711A4F8-9027-461E-BBA8-2F2B37FEA1E3}"/>
              </a:ext>
            </a:extLst>
          </p:cNvPr>
          <p:cNvSpPr/>
          <p:nvPr/>
        </p:nvSpPr>
        <p:spPr>
          <a:xfrm>
            <a:off x="131244" y="4343400"/>
            <a:ext cx="5155266" cy="1200329"/>
          </a:xfrm>
          <a:prstGeom prst="rect">
            <a:avLst/>
          </a:prstGeom>
        </p:spPr>
        <p:txBody>
          <a:bodyPr wrap="square">
            <a:spAutoFit/>
          </a:bodyPr>
          <a:lstStyle/>
          <a:p>
            <a:pPr algn="ctr"/>
            <a:r>
              <a:rPr lang="en-US" b="1" dirty="0">
                <a:solidFill>
                  <a:prstClr val="black"/>
                </a:solidFill>
              </a:rPr>
              <a:t>Are you ready to begin your artistic adventure ?</a:t>
            </a:r>
          </a:p>
          <a:p>
            <a:endParaRPr lang="en-US" dirty="0">
              <a:solidFill>
                <a:prstClr val="black"/>
              </a:solidFill>
            </a:endParaRPr>
          </a:p>
          <a:p>
            <a:endParaRPr lang="en-US" dirty="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val="175330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D4ABDE-C652-4FC1-A4E3-F82EA739857D}"/>
              </a:ext>
            </a:extLst>
          </p:cNvPr>
          <p:cNvSpPr txBox="1"/>
          <p:nvPr/>
        </p:nvSpPr>
        <p:spPr>
          <a:xfrm>
            <a:off x="1905000" y="152400"/>
            <a:ext cx="5486400" cy="707886"/>
          </a:xfrm>
          <a:prstGeom prst="rect">
            <a:avLst/>
          </a:prstGeom>
          <a:noFill/>
          <a:ln w="57150">
            <a:solidFill>
              <a:schemeClr val="tx1"/>
            </a:solidFill>
          </a:ln>
        </p:spPr>
        <p:txBody>
          <a:bodyPr wrap="square" rtlCol="0">
            <a:spAutoFit/>
          </a:bodyPr>
          <a:lstStyle/>
          <a:p>
            <a:pPr lvl="0" algn="ctr" eaLnBrk="0" fontAlgn="base" hangingPunct="0">
              <a:spcBef>
                <a:spcPct val="0"/>
              </a:spcBef>
              <a:spcAft>
                <a:spcPct val="0"/>
              </a:spcAft>
            </a:pPr>
            <a:r>
              <a:rPr lang="en-US" altLang="en-US" sz="4000" dirty="0">
                <a:latin typeface="+mj-lt"/>
              </a:rPr>
              <a:t>Materials Needed</a:t>
            </a:r>
          </a:p>
        </p:txBody>
      </p:sp>
      <p:sp>
        <p:nvSpPr>
          <p:cNvPr id="3" name="Rectangle 2">
            <a:extLst>
              <a:ext uri="{FF2B5EF4-FFF2-40B4-BE49-F238E27FC236}">
                <a16:creationId xmlns:a16="http://schemas.microsoft.com/office/drawing/2014/main" id="{4B4663D0-96D8-499D-8146-BFDD8A5CAAC5}"/>
              </a:ext>
            </a:extLst>
          </p:cNvPr>
          <p:cNvSpPr/>
          <p:nvPr/>
        </p:nvSpPr>
        <p:spPr>
          <a:xfrm>
            <a:off x="438150" y="1143000"/>
            <a:ext cx="8267700" cy="5262979"/>
          </a:xfrm>
          <a:prstGeom prst="rect">
            <a:avLst/>
          </a:prstGeom>
        </p:spPr>
        <p:txBody>
          <a:bodyPr wrap="square">
            <a:spAutoFit/>
          </a:bodyPr>
          <a:lstStyle/>
          <a:p>
            <a:pPr marL="457200" indent="-457200" algn="ctr">
              <a:buFont typeface="Arial" panose="020B0604020202020204" pitchFamily="34" charset="0"/>
              <a:buChar char="•"/>
            </a:pPr>
            <a:r>
              <a:rPr lang="en-US" sz="2800" dirty="0"/>
              <a:t>Empty soda cans – </a:t>
            </a:r>
            <a:r>
              <a:rPr lang="en-US" sz="2800" dirty="0" err="1"/>
              <a:t>Precrushed</a:t>
            </a:r>
            <a:endParaRPr lang="en-US" sz="2800" dirty="0"/>
          </a:p>
          <a:p>
            <a:pPr algn="ctr"/>
            <a:r>
              <a:rPr lang="en-US" sz="2800" dirty="0"/>
              <a:t>• Paper paper (neon cardstock 8.5x11, Colored Tagboard cut to 11x14)</a:t>
            </a:r>
          </a:p>
          <a:p>
            <a:pPr algn="ctr"/>
            <a:r>
              <a:rPr lang="en-US" sz="2800" dirty="0"/>
              <a:t>• Permanent paint (Acrylic)</a:t>
            </a:r>
          </a:p>
          <a:p>
            <a:pPr marL="457200" indent="-457200" algn="ctr">
              <a:buFont typeface="Arial" panose="020B0604020202020204" pitchFamily="34" charset="0"/>
              <a:buChar char="•"/>
            </a:pPr>
            <a:r>
              <a:rPr lang="en-US" sz="2800" dirty="0"/>
              <a:t>Paintbrushes size 0-4</a:t>
            </a:r>
          </a:p>
          <a:p>
            <a:pPr marL="457200" indent="-457200" algn="ctr">
              <a:buFont typeface="Arial" panose="020B0604020202020204" pitchFamily="34" charset="0"/>
              <a:buChar char="•"/>
            </a:pPr>
            <a:r>
              <a:rPr lang="en-US" sz="2800" dirty="0"/>
              <a:t>Water cups w/water</a:t>
            </a:r>
          </a:p>
          <a:p>
            <a:pPr marL="457200" indent="-457200" algn="ctr">
              <a:buFont typeface="Arial" panose="020B0604020202020204" pitchFamily="34" charset="0"/>
              <a:buChar char="•"/>
            </a:pPr>
            <a:r>
              <a:rPr lang="en-US" sz="2800" dirty="0"/>
              <a:t>Absorbent paper towels (to wipe hands or brushes) per student</a:t>
            </a:r>
          </a:p>
          <a:p>
            <a:pPr algn="ctr"/>
            <a:r>
              <a:rPr lang="en-US" sz="2800" dirty="0"/>
              <a:t>• Colored Sharpies Or Paint Pens</a:t>
            </a:r>
          </a:p>
          <a:p>
            <a:pPr algn="ctr"/>
            <a:r>
              <a:rPr lang="en-US" sz="2800" dirty="0"/>
              <a:t>• Squeezable paint/puffy paint </a:t>
            </a:r>
          </a:p>
          <a:p>
            <a:pPr algn="ctr"/>
            <a:r>
              <a:rPr lang="en-US" sz="2800" dirty="0"/>
              <a:t>• Hot Glue</a:t>
            </a:r>
          </a:p>
          <a:p>
            <a:pPr marL="457200" indent="-457200" algn="ctr">
              <a:buFont typeface="Arial" panose="020B0604020202020204" pitchFamily="34" charset="0"/>
              <a:buChar char="•"/>
            </a:pPr>
            <a:r>
              <a:rPr lang="en-US" sz="2800" dirty="0"/>
              <a:t>Aileen’s Tacky Glue</a:t>
            </a:r>
          </a:p>
        </p:txBody>
      </p:sp>
    </p:spTree>
    <p:extLst>
      <p:ext uri="{BB962C8B-B14F-4D97-AF65-F5344CB8AC3E}">
        <p14:creationId xmlns:p14="http://schemas.microsoft.com/office/powerpoint/2010/main" val="2981983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62D4A1-5864-4F06-A524-D303059CC3C7}"/>
              </a:ext>
            </a:extLst>
          </p:cNvPr>
          <p:cNvSpPr txBox="1"/>
          <p:nvPr/>
        </p:nvSpPr>
        <p:spPr>
          <a:xfrm>
            <a:off x="1771999" y="61707"/>
            <a:ext cx="3943001" cy="707886"/>
          </a:xfrm>
          <a:prstGeom prst="rect">
            <a:avLst/>
          </a:prstGeom>
          <a:noFill/>
          <a:ln w="57150">
            <a:solidFill>
              <a:schemeClr val="tx1"/>
            </a:solidFill>
          </a:ln>
        </p:spPr>
        <p:txBody>
          <a:bodyPr wrap="square" rtlCol="0">
            <a:spAutoFit/>
          </a:bodyPr>
          <a:lstStyle/>
          <a:p>
            <a:pPr lvl="0" algn="ctr" eaLnBrk="0" fontAlgn="base" hangingPunct="0">
              <a:spcBef>
                <a:spcPct val="0"/>
              </a:spcBef>
              <a:spcAft>
                <a:spcPct val="0"/>
              </a:spcAft>
            </a:pPr>
            <a:r>
              <a:rPr lang="en-US" altLang="en-US" sz="4000" dirty="0">
                <a:latin typeface="+mj-lt"/>
              </a:rPr>
              <a:t>Instructions</a:t>
            </a:r>
          </a:p>
        </p:txBody>
      </p:sp>
      <p:sp>
        <p:nvSpPr>
          <p:cNvPr id="8" name="Rectangle 7">
            <a:extLst>
              <a:ext uri="{FF2B5EF4-FFF2-40B4-BE49-F238E27FC236}">
                <a16:creationId xmlns:a16="http://schemas.microsoft.com/office/drawing/2014/main" id="{BA31F1A0-9996-4C29-A1D2-435E16A28FDF}"/>
              </a:ext>
            </a:extLst>
          </p:cNvPr>
          <p:cNvSpPr/>
          <p:nvPr/>
        </p:nvSpPr>
        <p:spPr>
          <a:xfrm>
            <a:off x="11185" y="598934"/>
            <a:ext cx="5780015" cy="1138773"/>
          </a:xfrm>
          <a:prstGeom prst="rect">
            <a:avLst/>
          </a:prstGeom>
        </p:spPr>
        <p:txBody>
          <a:bodyPr wrap="square">
            <a:spAutoFit/>
          </a:bodyPr>
          <a:lstStyle/>
          <a:p>
            <a:r>
              <a:rPr lang="en-US" b="1" dirty="0">
                <a:solidFill>
                  <a:srgbClr val="333333"/>
                </a:solidFill>
                <a:latin typeface="lucida grande"/>
              </a:rPr>
              <a:t>Step 1  </a:t>
            </a:r>
          </a:p>
          <a:p>
            <a:r>
              <a:rPr lang="en-US" sz="1600" dirty="0">
                <a:solidFill>
                  <a:srgbClr val="333333"/>
                </a:solidFill>
                <a:latin typeface="lucida grande"/>
              </a:rPr>
              <a:t>Pick a can and a piece of colored cardstock paper and a larger background tag board of contrasting color</a:t>
            </a:r>
            <a:r>
              <a:rPr lang="en-US" sz="1200" dirty="0">
                <a:solidFill>
                  <a:srgbClr val="333333"/>
                </a:solidFill>
                <a:latin typeface="lucida grande"/>
              </a:rPr>
              <a:t>.</a:t>
            </a:r>
            <a:br>
              <a:rPr lang="en-US" dirty="0"/>
            </a:br>
            <a:endParaRPr lang="en-US" dirty="0"/>
          </a:p>
        </p:txBody>
      </p:sp>
      <p:pic>
        <p:nvPicPr>
          <p:cNvPr id="11" name="Picture 10">
            <a:extLst>
              <a:ext uri="{FF2B5EF4-FFF2-40B4-BE49-F238E27FC236}">
                <a16:creationId xmlns:a16="http://schemas.microsoft.com/office/drawing/2014/main" id="{DEB467E2-4E55-4D30-922E-BE15DA5C38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2635" y="415650"/>
            <a:ext cx="2954711" cy="1925701"/>
          </a:xfrm>
          <a:prstGeom prst="rect">
            <a:avLst/>
          </a:prstGeom>
        </p:spPr>
      </p:pic>
      <p:sp>
        <p:nvSpPr>
          <p:cNvPr id="12" name="Rectangle 11">
            <a:extLst>
              <a:ext uri="{FF2B5EF4-FFF2-40B4-BE49-F238E27FC236}">
                <a16:creationId xmlns:a16="http://schemas.microsoft.com/office/drawing/2014/main" id="{A8C0DE6C-83DD-4B50-9315-9C8B30F05A83}"/>
              </a:ext>
            </a:extLst>
          </p:cNvPr>
          <p:cNvSpPr/>
          <p:nvPr/>
        </p:nvSpPr>
        <p:spPr>
          <a:xfrm>
            <a:off x="20913" y="1463505"/>
            <a:ext cx="9144000" cy="615553"/>
          </a:xfrm>
          <a:prstGeom prst="rect">
            <a:avLst/>
          </a:prstGeom>
        </p:spPr>
        <p:txBody>
          <a:bodyPr wrap="square">
            <a:spAutoFit/>
          </a:bodyPr>
          <a:lstStyle/>
          <a:p>
            <a:r>
              <a:rPr lang="en-US" b="1" dirty="0">
                <a:solidFill>
                  <a:srgbClr val="333333"/>
                </a:solidFill>
                <a:latin typeface="lucida grande"/>
              </a:rPr>
              <a:t>Step 2  </a:t>
            </a:r>
          </a:p>
          <a:p>
            <a:r>
              <a:rPr lang="en-US" sz="1600" dirty="0">
                <a:solidFill>
                  <a:srgbClr val="333333"/>
                </a:solidFill>
                <a:latin typeface="lucida grande"/>
              </a:rPr>
              <a:t>Attach can to paper using glue. Adult will do this.</a:t>
            </a:r>
            <a:endParaRPr lang="en-US" sz="2400" dirty="0"/>
          </a:p>
        </p:txBody>
      </p:sp>
      <p:pic>
        <p:nvPicPr>
          <p:cNvPr id="14" name="Picture 13">
            <a:extLst>
              <a:ext uri="{FF2B5EF4-FFF2-40B4-BE49-F238E27FC236}">
                <a16:creationId xmlns:a16="http://schemas.microsoft.com/office/drawing/2014/main" id="{174AA3AA-6EE4-4BF4-A30B-7BFCE9A214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2779" y="4400674"/>
            <a:ext cx="1884567" cy="2512756"/>
          </a:xfrm>
          <a:prstGeom prst="rect">
            <a:avLst/>
          </a:prstGeom>
        </p:spPr>
      </p:pic>
      <p:sp>
        <p:nvSpPr>
          <p:cNvPr id="15" name="Rectangle 14">
            <a:extLst>
              <a:ext uri="{FF2B5EF4-FFF2-40B4-BE49-F238E27FC236}">
                <a16:creationId xmlns:a16="http://schemas.microsoft.com/office/drawing/2014/main" id="{0D2C2CF5-F5DA-490E-B294-AD5A6EB744E0}"/>
              </a:ext>
            </a:extLst>
          </p:cNvPr>
          <p:cNvSpPr/>
          <p:nvPr/>
        </p:nvSpPr>
        <p:spPr>
          <a:xfrm>
            <a:off x="11185" y="2209644"/>
            <a:ext cx="9144000" cy="1107996"/>
          </a:xfrm>
          <a:prstGeom prst="rect">
            <a:avLst/>
          </a:prstGeom>
        </p:spPr>
        <p:txBody>
          <a:bodyPr wrap="square">
            <a:spAutoFit/>
          </a:bodyPr>
          <a:lstStyle/>
          <a:p>
            <a:r>
              <a:rPr lang="en-US" b="1" dirty="0">
                <a:solidFill>
                  <a:srgbClr val="333333"/>
                </a:solidFill>
                <a:latin typeface="lucida grande"/>
              </a:rPr>
              <a:t>Step 3 </a:t>
            </a:r>
          </a:p>
          <a:p>
            <a:r>
              <a:rPr lang="en-US" sz="1600" dirty="0">
                <a:solidFill>
                  <a:srgbClr val="333333"/>
                </a:solidFill>
                <a:latin typeface="lucida grande"/>
              </a:rPr>
              <a:t>Design a background for the can.  Draw the border first using a sharpie (or paint pens, or thin brushes with acrylic paint)  to create patterns.  Patterns can just be lines, or squiggles with no facial details for the background.  </a:t>
            </a:r>
          </a:p>
        </p:txBody>
      </p:sp>
      <p:sp>
        <p:nvSpPr>
          <p:cNvPr id="16" name="Rectangle 15">
            <a:extLst>
              <a:ext uri="{FF2B5EF4-FFF2-40B4-BE49-F238E27FC236}">
                <a16:creationId xmlns:a16="http://schemas.microsoft.com/office/drawing/2014/main" id="{6B09901A-AE8D-47D1-8FE1-EE2C64F6A757}"/>
              </a:ext>
            </a:extLst>
          </p:cNvPr>
          <p:cNvSpPr/>
          <p:nvPr/>
        </p:nvSpPr>
        <p:spPr>
          <a:xfrm>
            <a:off x="0" y="3276152"/>
            <a:ext cx="9144000" cy="1384995"/>
          </a:xfrm>
          <a:prstGeom prst="rect">
            <a:avLst/>
          </a:prstGeom>
        </p:spPr>
        <p:txBody>
          <a:bodyPr wrap="square">
            <a:spAutoFit/>
          </a:bodyPr>
          <a:lstStyle/>
          <a:p>
            <a:r>
              <a:rPr lang="en-US" b="1" dirty="0">
                <a:solidFill>
                  <a:srgbClr val="333333"/>
                </a:solidFill>
                <a:latin typeface="lucida grande"/>
              </a:rPr>
              <a:t>Step 4 </a:t>
            </a:r>
            <a:endParaRPr lang="en-US" dirty="0">
              <a:solidFill>
                <a:srgbClr val="333333"/>
              </a:solidFill>
              <a:latin typeface="lucida grande"/>
            </a:endParaRPr>
          </a:p>
          <a:p>
            <a:r>
              <a:rPr lang="en-US" sz="1600" dirty="0">
                <a:solidFill>
                  <a:srgbClr val="333333"/>
                </a:solidFill>
                <a:latin typeface="lucida grande"/>
              </a:rPr>
              <a:t>Use permanent paint to design the face. Use puffy paint to outline the face features: eyes, eyebrows, hair, mouth and nose.  After you have done outlines go ahead and dot all borders with an accent puff paint.  </a:t>
            </a:r>
            <a:endParaRPr lang="en-US" sz="1600" dirty="0"/>
          </a:p>
          <a:p>
            <a:r>
              <a:rPr lang="en-US" b="1" dirty="0">
                <a:solidFill>
                  <a:srgbClr val="333333"/>
                </a:solidFill>
                <a:latin typeface="lucida grande"/>
              </a:rPr>
              <a:t> </a:t>
            </a:r>
          </a:p>
        </p:txBody>
      </p:sp>
      <p:pic>
        <p:nvPicPr>
          <p:cNvPr id="18" name="Picture 17">
            <a:extLst>
              <a:ext uri="{FF2B5EF4-FFF2-40B4-BE49-F238E27FC236}">
                <a16:creationId xmlns:a16="http://schemas.microsoft.com/office/drawing/2014/main" id="{AFECD2FB-A64C-4693-ADA1-F8CA6356C9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606" y="4514734"/>
            <a:ext cx="1713477" cy="2284637"/>
          </a:xfrm>
          <a:prstGeom prst="rect">
            <a:avLst/>
          </a:prstGeom>
        </p:spPr>
      </p:pic>
      <p:pic>
        <p:nvPicPr>
          <p:cNvPr id="19" name="Picture 18">
            <a:extLst>
              <a:ext uri="{FF2B5EF4-FFF2-40B4-BE49-F238E27FC236}">
                <a16:creationId xmlns:a16="http://schemas.microsoft.com/office/drawing/2014/main" id="{B0B548A3-80F9-494E-80A2-DD1C17A9F7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15776" y="4461218"/>
            <a:ext cx="1713477" cy="2284633"/>
          </a:xfrm>
          <a:prstGeom prst="rect">
            <a:avLst/>
          </a:prstGeom>
        </p:spPr>
      </p:pic>
      <p:pic>
        <p:nvPicPr>
          <p:cNvPr id="20" name="Picture 19">
            <a:extLst>
              <a:ext uri="{FF2B5EF4-FFF2-40B4-BE49-F238E27FC236}">
                <a16:creationId xmlns:a16="http://schemas.microsoft.com/office/drawing/2014/main" id="{AB55534A-97F6-44E0-8D53-268F5D8E0B3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6137" t="20660" r="19967" b="20941"/>
          <a:stretch/>
        </p:blipFill>
        <p:spPr>
          <a:xfrm>
            <a:off x="4734278" y="4450612"/>
            <a:ext cx="1924830" cy="2345681"/>
          </a:xfrm>
          <a:prstGeom prst="rect">
            <a:avLst/>
          </a:prstGeom>
        </p:spPr>
      </p:pic>
    </p:spTree>
    <p:extLst>
      <p:ext uri="{BB962C8B-B14F-4D97-AF65-F5344CB8AC3E}">
        <p14:creationId xmlns:p14="http://schemas.microsoft.com/office/powerpoint/2010/main" val="924584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1.storage.canalblog.com/18/95/504965/79250086_p.jpg">
            <a:extLst>
              <a:ext uri="{FF2B5EF4-FFF2-40B4-BE49-F238E27FC236}">
                <a16:creationId xmlns:a16="http://schemas.microsoft.com/office/drawing/2014/main" id="{67B61603-A6AD-4B22-8114-6E8631EAD0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7776" y="475377"/>
            <a:ext cx="3019425" cy="42862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a:extLst>
              <a:ext uri="{FF2B5EF4-FFF2-40B4-BE49-F238E27FC236}">
                <a16:creationId xmlns:a16="http://schemas.microsoft.com/office/drawing/2014/main" id="{6EB7334C-F44C-4C98-B9C2-94A6099E65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1" y="513477"/>
            <a:ext cx="3017202" cy="421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76957D3B-2E8B-4A55-AEBF-DDA0EF065D47}"/>
              </a:ext>
            </a:extLst>
          </p:cNvPr>
          <p:cNvSpPr txBox="1"/>
          <p:nvPr/>
        </p:nvSpPr>
        <p:spPr>
          <a:xfrm>
            <a:off x="1828800" y="4876800"/>
            <a:ext cx="5486400" cy="707886"/>
          </a:xfrm>
          <a:prstGeom prst="rect">
            <a:avLst/>
          </a:prstGeom>
          <a:noFill/>
          <a:ln w="57150">
            <a:solidFill>
              <a:schemeClr val="tx1"/>
            </a:solidFill>
          </a:ln>
        </p:spPr>
        <p:txBody>
          <a:bodyPr wrap="square" rtlCol="0">
            <a:spAutoFit/>
          </a:bodyPr>
          <a:lstStyle/>
          <a:p>
            <a:pPr lvl="0" algn="ctr" eaLnBrk="0" fontAlgn="base" hangingPunct="0">
              <a:spcBef>
                <a:spcPct val="0"/>
              </a:spcBef>
              <a:spcAft>
                <a:spcPct val="0"/>
              </a:spcAft>
            </a:pPr>
            <a:r>
              <a:rPr lang="en-US" altLang="en-US" sz="4000" dirty="0">
                <a:latin typeface="+mj-lt"/>
              </a:rPr>
              <a:t>The End</a:t>
            </a:r>
          </a:p>
        </p:txBody>
      </p:sp>
    </p:spTree>
    <p:extLst>
      <p:ext uri="{BB962C8B-B14F-4D97-AF65-F5344CB8AC3E}">
        <p14:creationId xmlns:p14="http://schemas.microsoft.com/office/powerpoint/2010/main" val="698588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2" name="Rectangle 1041">
            <a:extLst>
              <a:ext uri="{FF2B5EF4-FFF2-40B4-BE49-F238E27FC236}">
                <a16:creationId xmlns:a16="http://schemas.microsoft.com/office/drawing/2014/main" id="{72018E1B-E0B9-4440-AFF3-4112E50A27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73988E-AE34-90EF-5119-4304E036C72E}"/>
              </a:ext>
            </a:extLst>
          </p:cNvPr>
          <p:cNvSpPr>
            <a:spLocks noGrp="1"/>
          </p:cNvSpPr>
          <p:nvPr>
            <p:ph type="title"/>
          </p:nvPr>
        </p:nvSpPr>
        <p:spPr>
          <a:xfrm>
            <a:off x="628650" y="557190"/>
            <a:ext cx="7886700" cy="662010"/>
          </a:xfrm>
        </p:spPr>
        <p:txBody>
          <a:bodyPr>
            <a:normAutofit fontScale="90000"/>
          </a:bodyPr>
          <a:lstStyle/>
          <a:p>
            <a:r>
              <a:rPr lang="en-US" sz="4500" dirty="0"/>
              <a:t>Print out of Ideas</a:t>
            </a:r>
          </a:p>
        </p:txBody>
      </p:sp>
      <p:pic>
        <p:nvPicPr>
          <p:cNvPr id="1032" name="Picture 8">
            <a:extLst>
              <a:ext uri="{FF2B5EF4-FFF2-40B4-BE49-F238E27FC236}">
                <a16:creationId xmlns:a16="http://schemas.microsoft.com/office/drawing/2014/main" id="{767D1056-C165-C3A8-8BB5-95F76750D0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371" r="5571" b="3"/>
          <a:stretch/>
        </p:blipFill>
        <p:spPr bwMode="auto">
          <a:xfrm>
            <a:off x="137090" y="2558694"/>
            <a:ext cx="2120899" cy="373189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p1.storage.canalblog.com/18/95/504965/79250086_p.jpg">
            <a:extLst>
              <a:ext uri="{FF2B5EF4-FFF2-40B4-BE49-F238E27FC236}">
                <a16:creationId xmlns:a16="http://schemas.microsoft.com/office/drawing/2014/main" id="{48E6C3BC-346E-F19A-1153-A65738779C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471" r="8919" b="3"/>
          <a:stretch/>
        </p:blipFill>
        <p:spPr bwMode="auto">
          <a:xfrm>
            <a:off x="2385570" y="2558694"/>
            <a:ext cx="2120898" cy="373189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B8AB8E9-F221-05B7-8FD4-0E12A243858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376" r="11237" b="3"/>
          <a:stretch/>
        </p:blipFill>
        <p:spPr bwMode="auto">
          <a:xfrm>
            <a:off x="4634049" y="2558694"/>
            <a:ext cx="2120899" cy="373189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BCDB9395-86CD-27D1-6EB8-FCD5E7452A1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091" r="13012" b="3"/>
          <a:stretch/>
        </p:blipFill>
        <p:spPr bwMode="auto">
          <a:xfrm>
            <a:off x="6882529" y="2558694"/>
            <a:ext cx="2120899" cy="3731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817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61EB1-4784-0679-B919-1891A489F2E8}"/>
              </a:ext>
            </a:extLst>
          </p:cNvPr>
          <p:cNvSpPr>
            <a:spLocks noGrp="1"/>
          </p:cNvSpPr>
          <p:nvPr>
            <p:ph type="title"/>
          </p:nvPr>
        </p:nvSpPr>
        <p:spPr/>
        <p:txBody>
          <a:bodyPr/>
          <a:lstStyle/>
          <a:p>
            <a:r>
              <a:rPr lang="en-US" dirty="0"/>
              <a:t>Notes to the Docent</a:t>
            </a:r>
          </a:p>
        </p:txBody>
      </p:sp>
      <p:sp>
        <p:nvSpPr>
          <p:cNvPr id="3" name="Content Placeholder 2">
            <a:extLst>
              <a:ext uri="{FF2B5EF4-FFF2-40B4-BE49-F238E27FC236}">
                <a16:creationId xmlns:a16="http://schemas.microsoft.com/office/drawing/2014/main" id="{7DF39347-3FCC-773F-14CD-0A287D12D8D1}"/>
              </a:ext>
            </a:extLst>
          </p:cNvPr>
          <p:cNvSpPr>
            <a:spLocks noGrp="1"/>
          </p:cNvSpPr>
          <p:nvPr>
            <p:ph idx="1"/>
          </p:nvPr>
        </p:nvSpPr>
        <p:spPr>
          <a:xfrm>
            <a:off x="457200" y="1219200"/>
            <a:ext cx="8229600" cy="5364162"/>
          </a:xfrm>
        </p:spPr>
        <p:txBody>
          <a:bodyPr>
            <a:normAutofit fontScale="47500" lnSpcReduction="20000"/>
          </a:bodyPr>
          <a:lstStyle/>
          <a:p>
            <a:pPr marL="0" marR="0" indent="0">
              <a:spcBef>
                <a:spcPts val="0"/>
              </a:spcBef>
              <a:spcAft>
                <a:spcPts val="0"/>
              </a:spcAft>
              <a:buNone/>
            </a:pPr>
            <a:r>
              <a:rPr lang="en-US" sz="1800" dirty="0">
                <a:latin typeface="Calibri" panose="020F0502020204030204" pitchFamily="34" charset="0"/>
                <a:ea typeface="Calibri" panose="020F0502020204030204" pitchFamily="34" charset="0"/>
              </a:rPr>
              <a:t>Setup:  </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Use the end of hall Pods to allow sharing of supplies and it can get messy.</a:t>
            </a:r>
          </a:p>
          <a:p>
            <a:pPr marL="0" marR="0" indent="0">
              <a:spcBef>
                <a:spcPts val="0"/>
              </a:spcBef>
              <a:spcAft>
                <a:spcPts val="0"/>
              </a:spcAft>
              <a:buNone/>
            </a:pPr>
            <a:r>
              <a:rPr lang="en-US" sz="1800" dirty="0">
                <a:latin typeface="Calibri" panose="020F0502020204030204" pitchFamily="34" charset="0"/>
                <a:ea typeface="Calibri" panose="020F0502020204030204" pitchFamily="34" charset="0"/>
              </a:rPr>
              <a:t>I didn’t pour acrylic paints out for every table, rather I let the students decide if they wanted to use paint and to come get a small cup of it from the front of the room.</a:t>
            </a:r>
            <a:r>
              <a:rPr lang="en-US" sz="1800" dirty="0">
                <a:effectLst/>
                <a:latin typeface="Calibri" panose="020F0502020204030204" pitchFamily="34" charset="0"/>
                <a:ea typeface="Calibri" panose="020F0502020204030204" pitchFamily="34" charset="0"/>
              </a:rPr>
              <a:t> I prefilled the water cups, but I left them on the sink counter for them to grab as needed.  This greatly reduced the wasted paint and the number of brushes and paint palettes to wash.</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I set out one set of puff paints per table.  These are organized </a:t>
            </a:r>
            <a:r>
              <a:rPr lang="en-US" sz="1800" dirty="0">
                <a:latin typeface="Calibri" panose="020F0502020204030204" pitchFamily="34" charset="0"/>
                <a:ea typeface="Calibri" panose="020F0502020204030204" pitchFamily="34" charset="0"/>
              </a:rPr>
              <a:t>using the larger water cups (which holds 1 bottle of each color)</a:t>
            </a:r>
            <a:r>
              <a:rPr lang="en-US" sz="1800" dirty="0">
                <a:effectLst/>
                <a:latin typeface="Calibri" panose="020F0502020204030204" pitchFamily="34" charset="0"/>
                <a:ea typeface="Calibri" panose="020F0502020204030204" pitchFamily="34" charset="0"/>
              </a:rPr>
              <a:t>. There are 5 cups with a rainbow supply of puff paints.  (Btw, I learned that many kids didn't know what puff paint was, so plan on explaining it to them.  It can be squeezed on or painted on).  I transferred some puff paint colors into squeeze bottles with metal tips to give them smaller dots and lines.  I placed two metal tip bottles on each table.  Students borrowed from other tables if they wanted a different color.</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Each table got their own set of paint pens.  I explained how to use them.  Shake, press down on scrap paper (butcher paper) to get the paint flowing, then draw on your project. </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New pens need to be pressed longer.</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LIDs MUST be put back on the pens immediately after use.  I discouraged them from using the pens from filling in large areas which would use up the paint and we would run out before the last class gets to use them. I placed whole box of pens (1 set) per table. The kids took them out of the box and put them all back too.</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I used 5 tables with 4-5 seats.  I set out the tag board and pre-chose the neon card stock in a contrasting color for every seat. This greatly reduced the amount of time by not allowing students to pick their own colors from a stack.</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I dumped all the crushed cans on the short skinny table across from the printer on the carpeted area of the hallway. They came in from outside, turned left to pick their can.  I told the students to pick out a can that "speaks to them or inspires them" then go find a seat based on the color of their can and the paper colors already at the seat. No swapping colors.</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I walked them through using Aileen's tacky glue to draw on a border of glue and a skinny circle in the center of the card stock.  Then turn it over and center it onto the tag board. Press down firmly and use a hard object (like glue bottle, paint pen) to press it down more to flatten the glue and smooth out the edges so they lay flat. </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I plugged in the glue guns 15 minutes before class.  I used 3 guns at the sink counter. The teacher, my son, and I each took a station and we released the tables one by one, with the table closest to the counter first.  We asked each student to place their can exactly where they wanted it on the paper and then we quickly glued the hot glue to the areas of the can that contacted the paper. Do this quickly, as the glue starts to harden fast. </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While the students waited at their tables for their hot glue turn, I instructed them to use the paint pens to draw their borders. We want large thick borders.  They can use paint pens to outline then acrylic paint and brushes to fill in to make thicker.</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I used the TV and PowerPoint to show the project in the Pod.  The USB thumb drive is in the bin for you too.</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I left the PPT  instruction slide up on the screen while we glued the cans onto the card stock. Then when everyone was glued, I switched the slide to the last one that shows examples.</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I showed the artist's signature on his artwork and had the kids sign their name on the front of their artwork too.</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See photos of class set up for more ideas.  I also wrote on the whiteboard some tips on using the supplies.</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When the kids finished, they placed their artwork on the black metal shelves by the white board. The puff paint takes forever to dry.  Be very careful as it is super easy to smudge their borders.  Don't use the shorter drying rack, as there is not enough separation between layers with the thick cans attached.</a:t>
            </a:r>
          </a:p>
          <a:p>
            <a:endParaRPr lang="en-US" dirty="0"/>
          </a:p>
        </p:txBody>
      </p:sp>
    </p:spTree>
    <p:extLst>
      <p:ext uri="{BB962C8B-B14F-4D97-AF65-F5344CB8AC3E}">
        <p14:creationId xmlns:p14="http://schemas.microsoft.com/office/powerpoint/2010/main" val="19846524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5783</TotalTime>
  <Words>1408</Words>
  <Application>Microsoft Office PowerPoint</Application>
  <PresentationFormat>On-screen Show (4:3)</PresentationFormat>
  <Paragraphs>94</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lucida grande</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Print out of Ideas</vt:lpstr>
      <vt:lpstr>Notes to the Docent</vt:lpstr>
      <vt:lpstr>Classroom setup ideas</vt:lpstr>
      <vt:lpstr>Displaying Art</vt:lpstr>
    </vt:vector>
  </TitlesOfParts>
  <Company>Richland School District Two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Christen Hulsey</dc:creator>
  <cp:lastModifiedBy>Joanne Bottenberg</cp:lastModifiedBy>
  <cp:revision>25</cp:revision>
  <cp:lastPrinted>2023-03-30T19:26:50Z</cp:lastPrinted>
  <dcterms:created xsi:type="dcterms:W3CDTF">2012-08-13T19:39:32Z</dcterms:created>
  <dcterms:modified xsi:type="dcterms:W3CDTF">2023-04-20T15:25:29Z</dcterms:modified>
</cp:coreProperties>
</file>