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59" r:id="rId4"/>
    <p:sldId id="261" r:id="rId5"/>
    <p:sldId id="266"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395E8-974E-4EB1-B773-8C9FAE9F3DC5}" v="3" dt="2018-11-05T20:20:42.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1" autoAdjust="0"/>
    <p:restoredTop sz="94660"/>
  </p:normalViewPr>
  <p:slideViewPr>
    <p:cSldViewPr snapToGrid="0">
      <p:cViewPr varScale="1">
        <p:scale>
          <a:sx n="76" d="100"/>
          <a:sy n="76" d="100"/>
        </p:scale>
        <p:origin x="24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3/16/2022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3/16/2022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3/16/2022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3/16/2022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3/16/2022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2.wdp"/><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85AC-9EEF-4532-836C-830D6D360ED4}"/>
              </a:ext>
            </a:extLst>
          </p:cNvPr>
          <p:cNvSpPr>
            <a:spLocks noGrp="1"/>
          </p:cNvSpPr>
          <p:nvPr>
            <p:ph type="ctrTitle"/>
          </p:nvPr>
        </p:nvSpPr>
        <p:spPr/>
        <p:txBody>
          <a:bodyPr/>
          <a:lstStyle/>
          <a:p>
            <a:pPr algn="ctr"/>
            <a:r>
              <a:rPr lang="en-US" dirty="0"/>
              <a:t>Metal Embossing</a:t>
            </a:r>
          </a:p>
        </p:txBody>
      </p:sp>
      <p:sp>
        <p:nvSpPr>
          <p:cNvPr id="3" name="Subtitle 2">
            <a:extLst>
              <a:ext uri="{FF2B5EF4-FFF2-40B4-BE49-F238E27FC236}">
                <a16:creationId xmlns:a16="http://schemas.microsoft.com/office/drawing/2014/main" id="{4F429A3B-5BD3-4A4B-AEE5-2B40F2DDEC50}"/>
              </a:ext>
            </a:extLst>
          </p:cNvPr>
          <p:cNvSpPr>
            <a:spLocks noGrp="1"/>
          </p:cNvSpPr>
          <p:nvPr>
            <p:ph type="subTitle" idx="1"/>
          </p:nvPr>
        </p:nvSpPr>
        <p:spPr/>
        <p:txBody>
          <a:bodyPr/>
          <a:lstStyle/>
          <a:p>
            <a:r>
              <a:rPr lang="en-US" dirty="0"/>
              <a:t>5</a:t>
            </a:r>
            <a:r>
              <a:rPr lang="en-US" baseline="30000" dirty="0"/>
              <a:t>th</a:t>
            </a:r>
            <a:r>
              <a:rPr lang="en-US" dirty="0"/>
              <a:t> Grade </a:t>
            </a:r>
          </a:p>
        </p:txBody>
      </p:sp>
    </p:spTree>
    <p:extLst>
      <p:ext uri="{BB962C8B-B14F-4D97-AF65-F5344CB8AC3E}">
        <p14:creationId xmlns:p14="http://schemas.microsoft.com/office/powerpoint/2010/main" val="414775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3E9AF-5407-4EB6-AE7B-C99EE13776E9}"/>
              </a:ext>
            </a:extLst>
          </p:cNvPr>
          <p:cNvSpPr txBox="1"/>
          <p:nvPr/>
        </p:nvSpPr>
        <p:spPr>
          <a:xfrm>
            <a:off x="861646" y="492368"/>
            <a:ext cx="10585939" cy="2031325"/>
          </a:xfrm>
          <a:prstGeom prst="rect">
            <a:avLst/>
          </a:prstGeom>
          <a:noFill/>
        </p:spPr>
        <p:txBody>
          <a:bodyPr wrap="square" rtlCol="0">
            <a:spAutoFit/>
          </a:bodyPr>
          <a:lstStyle/>
          <a:p>
            <a:r>
              <a:rPr lang="en-US" b="1" u="sng" dirty="0"/>
              <a:t>Types of Metal Embossing</a:t>
            </a:r>
          </a:p>
          <a:p>
            <a:endParaRPr lang="en-US" b="1" dirty="0"/>
          </a:p>
          <a:p>
            <a:r>
              <a:rPr lang="en-US" b="1" dirty="0"/>
              <a:t>Repoussé</a:t>
            </a:r>
            <a:r>
              <a:rPr lang="en-US" dirty="0"/>
              <a:t> (re-poo-say) is a metalworking technique in which metal is shaped on the back side with tools to create a raised design on the front side of the metal. </a:t>
            </a:r>
          </a:p>
          <a:p>
            <a:endParaRPr lang="en-US" dirty="0"/>
          </a:p>
          <a:p>
            <a:r>
              <a:rPr lang="en-US" b="1" dirty="0"/>
              <a:t>Chasing</a:t>
            </a:r>
            <a:r>
              <a:rPr lang="en-US" dirty="0"/>
              <a:t> is the opposite of repoussé and is used to refine the design from the front of the work by sinking the metal. </a:t>
            </a:r>
          </a:p>
        </p:txBody>
      </p:sp>
      <p:sp>
        <p:nvSpPr>
          <p:cNvPr id="4" name="TextBox 3">
            <a:extLst>
              <a:ext uri="{FF2B5EF4-FFF2-40B4-BE49-F238E27FC236}">
                <a16:creationId xmlns:a16="http://schemas.microsoft.com/office/drawing/2014/main" id="{B8BA1848-A110-48E3-BF5A-C7E9861A2B43}"/>
              </a:ext>
            </a:extLst>
          </p:cNvPr>
          <p:cNvSpPr txBox="1"/>
          <p:nvPr/>
        </p:nvSpPr>
        <p:spPr>
          <a:xfrm>
            <a:off x="1731500" y="2874646"/>
            <a:ext cx="5221301" cy="369332"/>
          </a:xfrm>
          <a:prstGeom prst="rect">
            <a:avLst/>
          </a:prstGeom>
          <a:noFill/>
        </p:spPr>
        <p:txBody>
          <a:bodyPr wrap="none" rtlCol="0">
            <a:spAutoFit/>
          </a:bodyPr>
          <a:lstStyle/>
          <a:p>
            <a:r>
              <a:rPr lang="en-US" dirty="0"/>
              <a:t>Famous examples of Repoussé and Chasing </a:t>
            </a:r>
          </a:p>
        </p:txBody>
      </p:sp>
      <p:sp>
        <p:nvSpPr>
          <p:cNvPr id="5" name="TextBox 4">
            <a:extLst>
              <a:ext uri="{FF2B5EF4-FFF2-40B4-BE49-F238E27FC236}">
                <a16:creationId xmlns:a16="http://schemas.microsoft.com/office/drawing/2014/main" id="{F10746AF-A7CD-4327-BCEE-8A87CF5F7B68}"/>
              </a:ext>
            </a:extLst>
          </p:cNvPr>
          <p:cNvSpPr txBox="1"/>
          <p:nvPr/>
        </p:nvSpPr>
        <p:spPr>
          <a:xfrm>
            <a:off x="723051" y="6227132"/>
            <a:ext cx="2895344" cy="276999"/>
          </a:xfrm>
          <a:prstGeom prst="rect">
            <a:avLst/>
          </a:prstGeom>
          <a:noFill/>
        </p:spPr>
        <p:txBody>
          <a:bodyPr wrap="none" rtlCol="0">
            <a:spAutoFit/>
          </a:bodyPr>
          <a:lstStyle/>
          <a:p>
            <a:r>
              <a:rPr lang="en-US" sz="1200" dirty="0"/>
              <a:t>The Mummy mask of </a:t>
            </a:r>
            <a:r>
              <a:rPr lang="en-US" sz="1200" dirty="0" err="1"/>
              <a:t>Tutankhaman</a:t>
            </a:r>
            <a:endParaRPr lang="en-US" sz="1200" dirty="0"/>
          </a:p>
        </p:txBody>
      </p:sp>
      <p:pic>
        <p:nvPicPr>
          <p:cNvPr id="1030" name="Picture 6" descr="Tutankhamun's death mask">
            <a:extLst>
              <a:ext uri="{FF2B5EF4-FFF2-40B4-BE49-F238E27FC236}">
                <a16:creationId xmlns:a16="http://schemas.microsoft.com/office/drawing/2014/main" id="{D08566FC-02E4-466F-9023-78F72E9C99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8250" y="3429000"/>
            <a:ext cx="1864946" cy="27974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tue of Liberty 7.jpg">
            <a:extLst>
              <a:ext uri="{FF2B5EF4-FFF2-40B4-BE49-F238E27FC236}">
                <a16:creationId xmlns:a16="http://schemas.microsoft.com/office/drawing/2014/main" id="{D7CE1EF8-3C7A-4054-A00A-251A66F2950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42123" y="3429001"/>
            <a:ext cx="2090917" cy="27974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8A269F6-2E18-417B-A8EA-4D775F95E933}"/>
              </a:ext>
            </a:extLst>
          </p:cNvPr>
          <p:cNvSpPr txBox="1"/>
          <p:nvPr/>
        </p:nvSpPr>
        <p:spPr>
          <a:xfrm>
            <a:off x="4206570" y="6226419"/>
            <a:ext cx="1762021" cy="276999"/>
          </a:xfrm>
          <a:prstGeom prst="rect">
            <a:avLst/>
          </a:prstGeom>
          <a:noFill/>
        </p:spPr>
        <p:txBody>
          <a:bodyPr wrap="none" rtlCol="0">
            <a:spAutoFit/>
          </a:bodyPr>
          <a:lstStyle/>
          <a:p>
            <a:r>
              <a:rPr lang="en-US" sz="1200" dirty="0"/>
              <a:t>The Statue of Liberty</a:t>
            </a:r>
          </a:p>
        </p:txBody>
      </p:sp>
      <p:pic>
        <p:nvPicPr>
          <p:cNvPr id="1036" name="Picture 12" descr="https://upload.wikimedia.org/wikipedia/commons/thumb/9/98/Mildenhall_treasure_great_dish_british_museum.JPG/220px-Mildenhall_treasure_great_dish_british_museum.JPG">
            <a:extLst>
              <a:ext uri="{FF2B5EF4-FFF2-40B4-BE49-F238E27FC236}">
                <a16:creationId xmlns:a16="http://schemas.microsoft.com/office/drawing/2014/main" id="{768BA940-B2B8-4B42-950B-3C938866BB5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56767" y="3428999"/>
            <a:ext cx="2851001" cy="27991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B840C6-0071-4A81-B23F-6FF0D1EF001E}"/>
              </a:ext>
            </a:extLst>
          </p:cNvPr>
          <p:cNvSpPr txBox="1"/>
          <p:nvPr/>
        </p:nvSpPr>
        <p:spPr>
          <a:xfrm>
            <a:off x="6791228" y="6226419"/>
            <a:ext cx="2234907" cy="276999"/>
          </a:xfrm>
          <a:prstGeom prst="rect">
            <a:avLst/>
          </a:prstGeom>
          <a:noFill/>
        </p:spPr>
        <p:txBody>
          <a:bodyPr wrap="none" rtlCol="0">
            <a:spAutoFit/>
          </a:bodyPr>
          <a:lstStyle/>
          <a:p>
            <a:r>
              <a:rPr lang="en-US" sz="1200" dirty="0"/>
              <a:t>The Great Plate of Bacchus</a:t>
            </a:r>
          </a:p>
        </p:txBody>
      </p:sp>
    </p:spTree>
    <p:extLst>
      <p:ext uri="{BB962C8B-B14F-4D97-AF65-F5344CB8AC3E}">
        <p14:creationId xmlns:p14="http://schemas.microsoft.com/office/powerpoint/2010/main" val="412003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8046A6F-6CB4-46CD-9C95-59AF150DE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C160C5EF-8FCD-46A4-ACEA-D0DD1EA54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0E001358-38ED-4C70-907E-1264123F4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E5D3E66C-FAD4-45AF-BDC4-618E024B9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2" name="Oval 81">
              <a:extLst>
                <a:ext uri="{FF2B5EF4-FFF2-40B4-BE49-F238E27FC236}">
                  <a16:creationId xmlns:a16="http://schemas.microsoft.com/office/drawing/2014/main" id="{A687E0C7-E8A6-4591-8583-8BBC24BDD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83" name="Oval 82">
              <a:extLst>
                <a:ext uri="{FF2B5EF4-FFF2-40B4-BE49-F238E27FC236}">
                  <a16:creationId xmlns:a16="http://schemas.microsoft.com/office/drawing/2014/main" id="{3889F65B-B0AB-4CB9-B88D-7A9C398F0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5" name="Rectangle 84">
            <a:extLst>
              <a:ext uri="{FF2B5EF4-FFF2-40B4-BE49-F238E27FC236}">
                <a16:creationId xmlns:a16="http://schemas.microsoft.com/office/drawing/2014/main" id="{56227662-F637-4586-9AA0-E38A2B0A5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a:extLst>
              <a:ext uri="{FF2B5EF4-FFF2-40B4-BE49-F238E27FC236}">
                <a16:creationId xmlns:a16="http://schemas.microsoft.com/office/drawing/2014/main" id="{B8147E5B-1BC0-4E90-9ED1-4B6B8D493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81" y="822325"/>
            <a:ext cx="4795597" cy="4726447"/>
          </a:xfrm>
          <a:prstGeom prst="rect">
            <a:avLst/>
          </a:prstGeom>
          <a:blipFill dpi="0" rotWithShape="1">
            <a:blip r:embed="rId2">
              <a:alphaModFix amt="85000"/>
              <a:lum bright="70000" contrast="-70000"/>
              <a:extLs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0DE70C-C573-4ADA-B206-A087783A539B}"/>
              </a:ext>
            </a:extLst>
          </p:cNvPr>
          <p:cNvSpPr>
            <a:spLocks noGrp="1"/>
          </p:cNvSpPr>
          <p:nvPr>
            <p:ph type="title"/>
          </p:nvPr>
        </p:nvSpPr>
        <p:spPr>
          <a:xfrm>
            <a:off x="923026" y="933651"/>
            <a:ext cx="4351618" cy="3757284"/>
          </a:xfrm>
        </p:spPr>
        <p:txBody>
          <a:bodyPr vert="horz" lIns="91440" tIns="45720" rIns="91440" bIns="45720" rtlCol="0" anchor="ctr">
            <a:normAutofit/>
          </a:bodyPr>
          <a:lstStyle/>
          <a:p>
            <a:pPr>
              <a:lnSpc>
                <a:spcPct val="85000"/>
              </a:lnSpc>
            </a:pPr>
            <a:r>
              <a:rPr lang="en-US" sz="6600">
                <a:blipFill dpi="0" rotWithShape="1">
                  <a:blip r:embed="rId4"/>
                  <a:srcRect/>
                  <a:tile tx="6350" ty="-127000" sx="65000" sy="64000" flip="none" algn="tl"/>
                </a:blipFill>
              </a:rPr>
              <a:t>Today’s project…</a:t>
            </a:r>
          </a:p>
        </p:txBody>
      </p:sp>
      <p:sp>
        <p:nvSpPr>
          <p:cNvPr id="89" name="Rectangle 88">
            <a:extLst>
              <a:ext uri="{FF2B5EF4-FFF2-40B4-BE49-F238E27FC236}">
                <a16:creationId xmlns:a16="http://schemas.microsoft.com/office/drawing/2014/main" id="{E3085807-F8DC-40D8-B349-0BFC5174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17936" cy="80683"/>
          </a:xfrm>
          <a:prstGeom prst="rect">
            <a:avLst/>
          </a:prstGeom>
          <a:blipFill dpi="0" rotWithShape="1">
            <a:blip r:embed="rId2">
              <a:alphaModFix amt="85000"/>
              <a:lum bright="70000" contrast="-70000"/>
              <a:extLs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1.bp.blogspot.com/-S05eM-G9C7M/U7ro4mySyPI/AAAAAAAACLc/aeC-SIPNMPE/s1600/demetrius1_repousse.jpg">
            <a:extLst>
              <a:ext uri="{FF2B5EF4-FFF2-40B4-BE49-F238E27FC236}">
                <a16:creationId xmlns:a16="http://schemas.microsoft.com/office/drawing/2014/main" id="{FAAC419D-71AD-4E41-B0B6-37D022F19BC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574619" y="822324"/>
            <a:ext cx="2823945" cy="1917797"/>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2054" name="Picture 6" descr="http://3.bp.blogspot.com/-_yQmkMnbrSc/TfAc5VsG_NI/AAAAAAAABe0/Zjq-OF31org/s400/DSC02480.JPG">
            <a:extLst>
              <a:ext uri="{FF2B5EF4-FFF2-40B4-BE49-F238E27FC236}">
                <a16:creationId xmlns:a16="http://schemas.microsoft.com/office/drawing/2014/main" id="{3D42A663-1413-49F9-8B1B-056B105AB2F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574620" y="2853711"/>
            <a:ext cx="2823945" cy="269279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2050" name="Picture 2" descr="http://1.bp.blogspot.com/-oGKHLf4Djqo/U7rohGt8GGI/AAAAAAAACLU/IrJ8noiBv5I/s1600/Shawn_Michael_McGhie.jpg">
            <a:extLst>
              <a:ext uri="{FF2B5EF4-FFF2-40B4-BE49-F238E27FC236}">
                <a16:creationId xmlns:a16="http://schemas.microsoft.com/office/drawing/2014/main" id="{8EA55657-D3A7-4B52-86B9-82EF1E4E1F6A}"/>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r="-3"/>
          <a:stretch/>
        </p:blipFill>
        <p:spPr bwMode="auto">
          <a:xfrm>
            <a:off x="8532507" y="811325"/>
            <a:ext cx="2823945" cy="269279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227D85-7E64-4BAE-BA97-F9CAD8EA899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5400000">
            <a:off x="8985580" y="3159122"/>
            <a:ext cx="1917797" cy="2845976"/>
          </a:xfrm>
          <a:prstGeom prst="rect">
            <a:avLst/>
          </a:prstGeom>
          <a:ln>
            <a:noFill/>
          </a:ln>
          <a:effectLst/>
        </p:spPr>
      </p:pic>
      <p:sp>
        <p:nvSpPr>
          <p:cNvPr id="91" name="Rectangle 90">
            <a:extLst>
              <a:ext uri="{FF2B5EF4-FFF2-40B4-BE49-F238E27FC236}">
                <a16:creationId xmlns:a16="http://schemas.microsoft.com/office/drawing/2014/main" id="{C59B3E25-6A45-4A75-A291-1AA30EEA1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660098"/>
            <a:ext cx="10917936" cy="80683"/>
          </a:xfrm>
          <a:prstGeom prst="rect">
            <a:avLst/>
          </a:prstGeom>
          <a:blipFill dpi="0" rotWithShape="1">
            <a:blip r:embed="rId2">
              <a:alphaModFix amt="85000"/>
              <a:lum bright="70000" contrast="-70000"/>
              <a:extLs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9151B0CA-9B10-4016-B6D3-557A242A0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13081" y="5280848"/>
            <a:ext cx="1080904" cy="1080902"/>
            <a:chOff x="9685338" y="4460675"/>
            <a:chExt cx="1080904" cy="1080902"/>
          </a:xfrm>
        </p:grpSpPr>
        <p:sp>
          <p:nvSpPr>
            <p:cNvPr id="94" name="Oval 93">
              <a:extLst>
                <a:ext uri="{FF2B5EF4-FFF2-40B4-BE49-F238E27FC236}">
                  <a16:creationId xmlns:a16="http://schemas.microsoft.com/office/drawing/2014/main" id="{2CF7DEAE-94CD-4C14-A039-7FAC467C0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5" name="Oval 94">
              <a:extLst>
                <a:ext uri="{FF2B5EF4-FFF2-40B4-BE49-F238E27FC236}">
                  <a16:creationId xmlns:a16="http://schemas.microsoft.com/office/drawing/2014/main" id="{A0A34D8E-0CFB-4826-8902-627F4848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8057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3BAEB-B720-4501-8A39-0C0718330077}"/>
              </a:ext>
            </a:extLst>
          </p:cNvPr>
          <p:cNvSpPr txBox="1"/>
          <p:nvPr/>
        </p:nvSpPr>
        <p:spPr>
          <a:xfrm>
            <a:off x="1617785" y="592016"/>
            <a:ext cx="5281246" cy="4708981"/>
          </a:xfrm>
          <a:prstGeom prst="rect">
            <a:avLst/>
          </a:prstGeom>
          <a:noFill/>
        </p:spPr>
        <p:txBody>
          <a:bodyPr wrap="square" rtlCol="0">
            <a:spAutoFit/>
          </a:bodyPr>
          <a:lstStyle/>
          <a:p>
            <a:r>
              <a:rPr lang="en-US" sz="2400" b="1" dirty="0"/>
              <a:t>MATERIALS</a:t>
            </a:r>
          </a:p>
          <a:p>
            <a:endParaRPr lang="en-US" sz="2400" dirty="0"/>
          </a:p>
          <a:p>
            <a:pPr marL="285750" indent="-285750">
              <a:buFont typeface="Arial" panose="020B0604020202020204" pitchFamily="34" charset="0"/>
              <a:buChar char="•"/>
            </a:pPr>
            <a:endParaRPr lang="en-US" sz="2400" dirty="0"/>
          </a:p>
          <a:p>
            <a:r>
              <a:rPr lang="en-US" sz="2400" dirty="0"/>
              <a:t>Per student:</a:t>
            </a:r>
          </a:p>
          <a:p>
            <a:pPr marL="285750" indent="-285750">
              <a:buFont typeface="Arial" panose="020B0604020202020204" pitchFamily="34" charset="0"/>
              <a:buChar char="•"/>
            </a:pPr>
            <a:r>
              <a:rPr lang="en-US" sz="2400" dirty="0"/>
              <a:t>1 foam mat</a:t>
            </a:r>
          </a:p>
          <a:p>
            <a:pPr marL="285750" indent="-285750">
              <a:buFont typeface="Arial" panose="020B0604020202020204" pitchFamily="34" charset="0"/>
              <a:buChar char="•"/>
            </a:pPr>
            <a:r>
              <a:rPr lang="en-US" sz="2400" dirty="0"/>
              <a:t>1 dull pencil</a:t>
            </a:r>
          </a:p>
          <a:p>
            <a:pPr marL="285750" indent="-285750">
              <a:buFont typeface="Arial" panose="020B0604020202020204" pitchFamily="34" charset="0"/>
              <a:buChar char="•"/>
            </a:pPr>
            <a:r>
              <a:rPr lang="en-US" sz="2400" dirty="0"/>
              <a:t>1 piece of 2”x2” metal</a:t>
            </a:r>
          </a:p>
          <a:p>
            <a:pPr marL="285750" indent="-285750">
              <a:buFont typeface="Arial" panose="020B0604020202020204" pitchFamily="34" charset="0"/>
              <a:buChar char="•"/>
            </a:pPr>
            <a:r>
              <a:rPr lang="en-US" sz="2400" dirty="0"/>
              <a:t>1 piece of 6”x6” metal</a:t>
            </a:r>
          </a:p>
          <a:p>
            <a:pPr marL="285750" indent="-285750">
              <a:buFont typeface="Arial" panose="020B0604020202020204" pitchFamily="34" charset="0"/>
              <a:buChar char="•"/>
            </a:pPr>
            <a:r>
              <a:rPr lang="en-US" sz="2400" dirty="0"/>
              <a:t>1 piece of black cardstock</a:t>
            </a:r>
          </a:p>
          <a:p>
            <a:pPr marL="285750" indent="-285750">
              <a:buFont typeface="Arial" panose="020B0604020202020204" pitchFamily="34" charset="0"/>
              <a:buChar char="•"/>
            </a:pPr>
            <a:r>
              <a:rPr lang="en-US" sz="2400" dirty="0"/>
              <a:t>4 sticky dots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AE887387-211B-4437-8C02-EE717C29C6F9}"/>
              </a:ext>
            </a:extLst>
          </p:cNvPr>
          <p:cNvSpPr txBox="1"/>
          <p:nvPr/>
        </p:nvSpPr>
        <p:spPr>
          <a:xfrm>
            <a:off x="6699738" y="1998784"/>
            <a:ext cx="3530134" cy="3046988"/>
          </a:xfrm>
          <a:prstGeom prst="rect">
            <a:avLst/>
          </a:prstGeom>
          <a:noFill/>
        </p:spPr>
        <p:txBody>
          <a:bodyPr wrap="none" rtlCol="0">
            <a:spAutoFit/>
          </a:bodyPr>
          <a:lstStyle/>
          <a:p>
            <a:pPr marL="285750" indent="-285750">
              <a:buFont typeface="Arial" panose="020B0604020202020204" pitchFamily="34" charset="0"/>
              <a:buChar char="•"/>
            </a:pPr>
            <a:r>
              <a:rPr lang="en-US" sz="2400" dirty="0"/>
              <a:t>Colored pencils</a:t>
            </a:r>
          </a:p>
          <a:p>
            <a:pPr marL="285750" indent="-285750">
              <a:buFont typeface="Arial" panose="020B0604020202020204" pitchFamily="34" charset="0"/>
              <a:buChar char="•"/>
            </a:pPr>
            <a:r>
              <a:rPr lang="en-US" sz="2400" dirty="0"/>
              <a:t>Metallic Sharpies</a:t>
            </a:r>
          </a:p>
          <a:p>
            <a:pPr marL="285750" indent="-285750">
              <a:buFont typeface="Arial" panose="020B0604020202020204" pitchFamily="34" charset="0"/>
              <a:buChar char="•"/>
            </a:pPr>
            <a:r>
              <a:rPr lang="en-US" sz="2400" dirty="0"/>
              <a:t>Pattern sheets</a:t>
            </a:r>
          </a:p>
          <a:p>
            <a:pPr marL="285750" indent="-285750">
              <a:buFont typeface="Arial" panose="020B0604020202020204" pitchFamily="34" charset="0"/>
              <a:buChar char="•"/>
            </a:pPr>
            <a:endParaRPr lang="en-US" sz="2400" dirty="0"/>
          </a:p>
          <a:p>
            <a:r>
              <a:rPr lang="en-US" sz="2400" dirty="0"/>
              <a:t>If antiquing:</a:t>
            </a:r>
          </a:p>
          <a:p>
            <a:pPr marL="285750" indent="-285750">
              <a:buFont typeface="Arial" panose="020B0604020202020204" pitchFamily="34" charset="0"/>
              <a:buChar char="•"/>
            </a:pPr>
            <a:r>
              <a:rPr lang="en-US" sz="2400" dirty="0"/>
              <a:t>Black tempera paint</a:t>
            </a:r>
          </a:p>
          <a:p>
            <a:pPr marL="285750" indent="-285750">
              <a:buFont typeface="Arial" panose="020B0604020202020204" pitchFamily="34" charset="0"/>
              <a:buChar char="•"/>
            </a:pPr>
            <a:r>
              <a:rPr lang="en-US" sz="2400" dirty="0"/>
              <a:t>Large paint brushes</a:t>
            </a:r>
          </a:p>
          <a:p>
            <a:pPr marL="285750" indent="-285750">
              <a:buFont typeface="Arial" panose="020B0604020202020204" pitchFamily="34" charset="0"/>
              <a:buChar char="•"/>
            </a:pPr>
            <a:r>
              <a:rPr lang="en-US" sz="2400" dirty="0"/>
              <a:t>Paper towels</a:t>
            </a:r>
          </a:p>
        </p:txBody>
      </p:sp>
      <p:sp>
        <p:nvSpPr>
          <p:cNvPr id="30" name="TextBox 29">
            <a:extLst>
              <a:ext uri="{FF2B5EF4-FFF2-40B4-BE49-F238E27FC236}">
                <a16:creationId xmlns:a16="http://schemas.microsoft.com/office/drawing/2014/main" id="{A32DD2DE-FB37-4AB3-8984-7B82B9225619}"/>
              </a:ext>
            </a:extLst>
          </p:cNvPr>
          <p:cNvSpPr txBox="1"/>
          <p:nvPr/>
        </p:nvSpPr>
        <p:spPr>
          <a:xfrm>
            <a:off x="2379785" y="5351585"/>
            <a:ext cx="6377354" cy="1200329"/>
          </a:xfrm>
          <a:prstGeom prst="rect">
            <a:avLst/>
          </a:prstGeom>
          <a:noFill/>
        </p:spPr>
        <p:txBody>
          <a:bodyPr wrap="square" rtlCol="0">
            <a:spAutoFit/>
          </a:bodyPr>
          <a:lstStyle/>
          <a:p>
            <a:r>
              <a:rPr lang="en-US" sz="2400" dirty="0"/>
              <a:t>**REMINDER: The metal is sharp on the edge and can cut you. Please handle with care!</a:t>
            </a:r>
          </a:p>
        </p:txBody>
      </p:sp>
    </p:spTree>
    <p:extLst>
      <p:ext uri="{BB962C8B-B14F-4D97-AF65-F5344CB8AC3E}">
        <p14:creationId xmlns:p14="http://schemas.microsoft.com/office/powerpoint/2010/main" val="92443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3BAEB-B720-4501-8A39-0C0718330077}"/>
              </a:ext>
            </a:extLst>
          </p:cNvPr>
          <p:cNvSpPr txBox="1"/>
          <p:nvPr/>
        </p:nvSpPr>
        <p:spPr>
          <a:xfrm>
            <a:off x="568569" y="480646"/>
            <a:ext cx="11136923" cy="5632311"/>
          </a:xfrm>
          <a:prstGeom prst="rect">
            <a:avLst/>
          </a:prstGeom>
          <a:noFill/>
        </p:spPr>
        <p:txBody>
          <a:bodyPr wrap="square" rtlCol="0">
            <a:spAutoFit/>
          </a:bodyPr>
          <a:lstStyle/>
          <a:p>
            <a:r>
              <a:rPr lang="en-US" b="1" dirty="0"/>
              <a:t>STEP 1: EMBOSSING</a:t>
            </a:r>
          </a:p>
          <a:p>
            <a:endParaRPr lang="en-US" dirty="0"/>
          </a:p>
          <a:p>
            <a:r>
              <a:rPr lang="en-US" u="sng" dirty="0"/>
              <a:t>Practice</a:t>
            </a:r>
            <a:r>
              <a:rPr lang="en-US" dirty="0"/>
              <a:t> – You need a DULL pencil (a colored pencil works well), a small (2”x2”)piece of metal, and a piece of foam on which to place the metal.</a:t>
            </a:r>
          </a:p>
          <a:p>
            <a:pPr marL="742950" lvl="1" indent="-285750">
              <a:buFont typeface="Arial" panose="020B0604020202020204" pitchFamily="34" charset="0"/>
              <a:buChar char="•"/>
            </a:pPr>
            <a:r>
              <a:rPr lang="en-US" dirty="0"/>
              <a:t>See how much depth you can create. Push hard enough to poke through the metal. This will help you see the amount of pressure needed to emboss without poking through.</a:t>
            </a:r>
          </a:p>
          <a:p>
            <a:pPr marL="742950" lvl="1" indent="-285750">
              <a:buFont typeface="Arial" panose="020B0604020202020204" pitchFamily="34" charset="0"/>
              <a:buChar char="•"/>
            </a:pPr>
            <a:r>
              <a:rPr lang="en-US" dirty="0"/>
              <a:t>You want to build depth slowly by going over lines multiple times. </a:t>
            </a:r>
          </a:p>
          <a:p>
            <a:pPr marL="742950" lvl="1" indent="-285750">
              <a:buFont typeface="Arial" panose="020B0604020202020204" pitchFamily="34" charset="0"/>
              <a:buChar char="•"/>
            </a:pPr>
            <a:r>
              <a:rPr lang="en-US" dirty="0"/>
              <a:t>You can work from both sides of the metal.</a:t>
            </a:r>
          </a:p>
          <a:p>
            <a:pPr marL="742950" lvl="1" indent="-285750">
              <a:buFont typeface="Arial" panose="020B0604020202020204" pitchFamily="34" charset="0"/>
              <a:buChar char="•"/>
            </a:pPr>
            <a:endParaRPr lang="en-US" dirty="0"/>
          </a:p>
          <a:p>
            <a:endParaRPr lang="en-US" dirty="0"/>
          </a:p>
          <a:p>
            <a:r>
              <a:rPr lang="en-US" u="sng" dirty="0"/>
              <a:t>Emboss your designs</a:t>
            </a:r>
            <a:r>
              <a:rPr lang="en-US" dirty="0"/>
              <a:t> on your larger (6”x6”) piece of metal (also place on the piece of foam)</a:t>
            </a:r>
          </a:p>
          <a:p>
            <a:endParaRPr lang="en-US" dirty="0"/>
          </a:p>
          <a:p>
            <a:r>
              <a:rPr lang="en-US" dirty="0"/>
              <a:t>		**CHOICE** Decide which side you want facing up. Silver or Copper?</a:t>
            </a:r>
          </a:p>
          <a:p>
            <a:endParaRPr lang="en-US" dirty="0"/>
          </a:p>
          <a:p>
            <a:r>
              <a:rPr lang="en-US" dirty="0"/>
              <a:t>Lines – Draw some lines that divide your piece into several different sections. They can be straight or curvy.</a:t>
            </a:r>
          </a:p>
          <a:p>
            <a:endParaRPr lang="en-US" dirty="0"/>
          </a:p>
          <a:p>
            <a:r>
              <a:rPr lang="en-US" dirty="0"/>
              <a:t>Texture – Draw a different pattern in each section. You can work on the front and the back of the material to create different patterns. You may use your smaller piece of metal to practice.</a:t>
            </a:r>
          </a:p>
          <a:p>
            <a:endParaRPr lang="en-US" dirty="0"/>
          </a:p>
        </p:txBody>
      </p:sp>
    </p:spTree>
    <p:extLst>
      <p:ext uri="{BB962C8B-B14F-4D97-AF65-F5344CB8AC3E}">
        <p14:creationId xmlns:p14="http://schemas.microsoft.com/office/powerpoint/2010/main" val="174639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3BAEB-B720-4501-8A39-0C0718330077}"/>
              </a:ext>
            </a:extLst>
          </p:cNvPr>
          <p:cNvSpPr txBox="1"/>
          <p:nvPr/>
        </p:nvSpPr>
        <p:spPr>
          <a:xfrm>
            <a:off x="568569" y="480646"/>
            <a:ext cx="11136923" cy="1754326"/>
          </a:xfrm>
          <a:prstGeom prst="rect">
            <a:avLst/>
          </a:prstGeom>
          <a:noFill/>
        </p:spPr>
        <p:txBody>
          <a:bodyPr wrap="square" rtlCol="0">
            <a:spAutoFit/>
          </a:bodyPr>
          <a:lstStyle/>
          <a:p>
            <a:r>
              <a:rPr lang="en-US" b="1" dirty="0"/>
              <a:t>STEP 1: EMBOSSING (continued)</a:t>
            </a:r>
          </a:p>
          <a:p>
            <a:endParaRPr lang="en-US" dirty="0"/>
          </a:p>
          <a:p>
            <a:r>
              <a:rPr lang="en-US" u="sng" dirty="0"/>
              <a:t>Need Ideas?</a:t>
            </a:r>
          </a:p>
          <a:p>
            <a:endParaRPr lang="en-US" u="sng" dirty="0"/>
          </a:p>
          <a:p>
            <a:r>
              <a:rPr lang="en-US" dirty="0"/>
              <a:t>Take a look at some of the sample pieces. You can also get pattern ideas from the handout.</a:t>
            </a:r>
          </a:p>
          <a:p>
            <a:endParaRPr lang="en-US" dirty="0"/>
          </a:p>
        </p:txBody>
      </p:sp>
      <p:pic>
        <p:nvPicPr>
          <p:cNvPr id="4" name="Picture 3">
            <a:extLst>
              <a:ext uri="{FF2B5EF4-FFF2-40B4-BE49-F238E27FC236}">
                <a16:creationId xmlns:a16="http://schemas.microsoft.com/office/drawing/2014/main" id="{3C0D4181-0402-465F-B781-97E2D7D4EB9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95697" y="1943157"/>
            <a:ext cx="3551511" cy="4434197"/>
          </a:xfrm>
          <a:prstGeom prst="rect">
            <a:avLst/>
          </a:prstGeom>
        </p:spPr>
      </p:pic>
      <p:pic>
        <p:nvPicPr>
          <p:cNvPr id="8" name="Picture 7" descr="A picture containing table&#10;&#10;Description generated with high confidence">
            <a:extLst>
              <a:ext uri="{FF2B5EF4-FFF2-40B4-BE49-F238E27FC236}">
                <a16:creationId xmlns:a16="http://schemas.microsoft.com/office/drawing/2014/main" id="{F8EF4660-D5A1-41DD-BE29-8DA75E4A14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084788" y="2071589"/>
            <a:ext cx="4265718" cy="4243294"/>
          </a:xfrm>
          <a:prstGeom prst="rect">
            <a:avLst/>
          </a:prstGeom>
        </p:spPr>
      </p:pic>
    </p:spTree>
    <p:extLst>
      <p:ext uri="{BB962C8B-B14F-4D97-AF65-F5344CB8AC3E}">
        <p14:creationId xmlns:p14="http://schemas.microsoft.com/office/powerpoint/2010/main" val="124080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3BAEB-B720-4501-8A39-0C0718330077}"/>
              </a:ext>
            </a:extLst>
          </p:cNvPr>
          <p:cNvSpPr txBox="1"/>
          <p:nvPr/>
        </p:nvSpPr>
        <p:spPr>
          <a:xfrm>
            <a:off x="228601" y="422031"/>
            <a:ext cx="11693768" cy="5078313"/>
          </a:xfrm>
          <a:prstGeom prst="rect">
            <a:avLst/>
          </a:prstGeom>
          <a:noFill/>
        </p:spPr>
        <p:txBody>
          <a:bodyPr wrap="square" rtlCol="0">
            <a:spAutoFit/>
          </a:bodyPr>
          <a:lstStyle/>
          <a:p>
            <a:r>
              <a:rPr lang="en-US" dirty="0"/>
              <a:t>**CHOICE** Decide which side you want to display.</a:t>
            </a:r>
          </a:p>
          <a:p>
            <a:endParaRPr lang="en-US" b="1" dirty="0"/>
          </a:p>
          <a:p>
            <a:r>
              <a:rPr lang="en-US" b="1" dirty="0"/>
              <a:t>STEP 2:  ANTIQUING (OR NOT)</a:t>
            </a:r>
          </a:p>
          <a:p>
            <a:endParaRPr lang="en-US" b="1" dirty="0"/>
          </a:p>
          <a:p>
            <a:r>
              <a:rPr lang="en-US" dirty="0"/>
              <a:t>**CHOICE** Decide if you want to antique your metal piece.</a:t>
            </a:r>
          </a:p>
          <a:p>
            <a:endParaRPr lang="en-US" dirty="0"/>
          </a:p>
          <a:p>
            <a:endParaRPr lang="en-US" dirty="0"/>
          </a:p>
          <a:p>
            <a:endParaRPr lang="en-US" dirty="0"/>
          </a:p>
          <a:p>
            <a:r>
              <a:rPr lang="en-US" dirty="0"/>
              <a:t>       Not antiqued                                               </a:t>
            </a:r>
            <a:r>
              <a:rPr lang="en-US" dirty="0" err="1"/>
              <a:t>Antiqued</a:t>
            </a:r>
            <a:r>
              <a:rPr lang="en-US" dirty="0"/>
              <a:t> </a:t>
            </a:r>
          </a:p>
          <a:p>
            <a:endParaRPr lang="en-US" dirty="0"/>
          </a:p>
          <a:p>
            <a:endParaRPr lang="en-US" dirty="0"/>
          </a:p>
          <a:p>
            <a:endParaRPr lang="en-US" dirty="0"/>
          </a:p>
          <a:p>
            <a:pPr marL="342900" indent="-342900">
              <a:buAutoNum type="arabicPeriod"/>
            </a:pPr>
            <a:r>
              <a:rPr lang="en-US" dirty="0"/>
              <a:t>Cover the front of your metal piece completely with black tempera paint. Make sure to get in all the crevices.</a:t>
            </a:r>
          </a:p>
          <a:p>
            <a:pPr marL="342900" indent="-342900">
              <a:buAutoNum type="arabicPeriod"/>
            </a:pPr>
            <a:r>
              <a:rPr lang="en-US" dirty="0"/>
              <a:t>Wipe mostly off with a paper towel. Just a little bit of black paint should be left behind in the crevices.</a:t>
            </a:r>
          </a:p>
          <a:p>
            <a:endParaRPr lang="en-US" dirty="0"/>
          </a:p>
          <a:p>
            <a:endParaRPr lang="en-US" dirty="0"/>
          </a:p>
        </p:txBody>
      </p:sp>
      <p:pic>
        <p:nvPicPr>
          <p:cNvPr id="18" name="Picture 17">
            <a:extLst>
              <a:ext uri="{FF2B5EF4-FFF2-40B4-BE49-F238E27FC236}">
                <a16:creationId xmlns:a16="http://schemas.microsoft.com/office/drawing/2014/main" id="{D11EE058-8C40-4BFB-952D-C3CC3051767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2352885" y="1952989"/>
            <a:ext cx="1689169" cy="1705707"/>
          </a:xfrm>
          <a:prstGeom prst="rect">
            <a:avLst/>
          </a:prstGeom>
        </p:spPr>
      </p:pic>
      <p:pic>
        <p:nvPicPr>
          <p:cNvPr id="20" name="Picture 19" descr="A picture containing table&#10;&#10;Description generated with high confidence">
            <a:extLst>
              <a:ext uri="{FF2B5EF4-FFF2-40B4-BE49-F238E27FC236}">
                <a16:creationId xmlns:a16="http://schemas.microsoft.com/office/drawing/2014/main" id="{4FC65101-9E9C-4AA3-96F2-042ED3F4B6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826746" y="1962735"/>
            <a:ext cx="1673281" cy="1705707"/>
          </a:xfrm>
          <a:prstGeom prst="rect">
            <a:avLst/>
          </a:prstGeom>
        </p:spPr>
      </p:pic>
      <p:pic>
        <p:nvPicPr>
          <p:cNvPr id="22" name="Picture 21" descr="A picture containing tree&#10;&#10;Description generated with high confidence">
            <a:extLst>
              <a:ext uri="{FF2B5EF4-FFF2-40B4-BE49-F238E27FC236}">
                <a16:creationId xmlns:a16="http://schemas.microsoft.com/office/drawing/2014/main" id="{30465EED-B6A0-4DD8-B9F9-1A476ACA4F2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2624559" y="4812239"/>
            <a:ext cx="1857075" cy="1775178"/>
          </a:xfrm>
          <a:prstGeom prst="rect">
            <a:avLst/>
          </a:prstGeom>
        </p:spPr>
      </p:pic>
      <p:pic>
        <p:nvPicPr>
          <p:cNvPr id="24" name="Picture 23" descr="A picture containing black&#10;&#10;Description generated with high confidence">
            <a:extLst>
              <a:ext uri="{FF2B5EF4-FFF2-40B4-BE49-F238E27FC236}">
                <a16:creationId xmlns:a16="http://schemas.microsoft.com/office/drawing/2014/main" id="{84338AF0-3E53-4DAA-B940-FA28393B84F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5331538" y="4746857"/>
            <a:ext cx="1857074" cy="1905944"/>
          </a:xfrm>
          <a:prstGeom prst="rect">
            <a:avLst/>
          </a:prstGeom>
        </p:spPr>
      </p:pic>
    </p:spTree>
    <p:extLst>
      <p:ext uri="{BB962C8B-B14F-4D97-AF65-F5344CB8AC3E}">
        <p14:creationId xmlns:p14="http://schemas.microsoft.com/office/powerpoint/2010/main" val="34460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3BAEB-B720-4501-8A39-0C0718330077}"/>
              </a:ext>
            </a:extLst>
          </p:cNvPr>
          <p:cNvSpPr txBox="1"/>
          <p:nvPr/>
        </p:nvSpPr>
        <p:spPr>
          <a:xfrm>
            <a:off x="568569" y="480646"/>
            <a:ext cx="11136923" cy="1477328"/>
          </a:xfrm>
          <a:prstGeom prst="rect">
            <a:avLst/>
          </a:prstGeom>
          <a:noFill/>
        </p:spPr>
        <p:txBody>
          <a:bodyPr wrap="square" rtlCol="0">
            <a:spAutoFit/>
          </a:bodyPr>
          <a:lstStyle/>
          <a:p>
            <a:r>
              <a:rPr lang="en-US" b="1" dirty="0"/>
              <a:t>STEP 3:  MOUNT ON BLACK PAPER</a:t>
            </a:r>
          </a:p>
          <a:p>
            <a:endParaRPr lang="en-US" b="1" dirty="0"/>
          </a:p>
          <a:p>
            <a:pPr marL="285750" indent="-285750">
              <a:buFont typeface="Arial" panose="020B0604020202020204" pitchFamily="34" charset="0"/>
              <a:buChar char="•"/>
            </a:pPr>
            <a:r>
              <a:rPr lang="en-US" dirty="0"/>
              <a:t>Get 4 sticky dots and place one on each corner of the back of your metal piece.</a:t>
            </a:r>
          </a:p>
          <a:p>
            <a:pPr marL="285750" indent="-285750">
              <a:buFont typeface="Arial" panose="020B0604020202020204" pitchFamily="34" charset="0"/>
              <a:buChar char="•"/>
            </a:pPr>
            <a:r>
              <a:rPr lang="en-US" dirty="0"/>
              <a:t>Stick to the middle of a black piece of tag board.</a:t>
            </a:r>
          </a:p>
          <a:p>
            <a:pPr marL="285750" indent="-285750">
              <a:buFont typeface="Arial" panose="020B0604020202020204" pitchFamily="34" charset="0"/>
              <a:buChar char="•"/>
            </a:pPr>
            <a:r>
              <a:rPr lang="en-US" dirty="0"/>
              <a:t>Push on the corners to make sure they stick.</a:t>
            </a:r>
          </a:p>
        </p:txBody>
      </p:sp>
      <p:pic>
        <p:nvPicPr>
          <p:cNvPr id="4" name="Picture 3" descr="A picture containing indoor&#10;&#10;Description generated with high confidence">
            <a:extLst>
              <a:ext uri="{FF2B5EF4-FFF2-40B4-BE49-F238E27FC236}">
                <a16:creationId xmlns:a16="http://schemas.microsoft.com/office/drawing/2014/main" id="{82D94B5E-CBE8-4DAC-9D72-000A842BB0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635000" y="2193364"/>
            <a:ext cx="5578652" cy="4183989"/>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0F0DD50A-815B-4D99-9B72-5041C48C2D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6448612" y="2193364"/>
            <a:ext cx="4256574" cy="4183990"/>
          </a:xfrm>
          <a:prstGeom prst="rect">
            <a:avLst/>
          </a:prstGeom>
        </p:spPr>
      </p:pic>
    </p:spTree>
    <p:extLst>
      <p:ext uri="{BB962C8B-B14F-4D97-AF65-F5344CB8AC3E}">
        <p14:creationId xmlns:p14="http://schemas.microsoft.com/office/powerpoint/2010/main" val="66263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A3BAEB-B720-4501-8A39-0C0718330077}"/>
              </a:ext>
            </a:extLst>
          </p:cNvPr>
          <p:cNvSpPr txBox="1"/>
          <p:nvPr/>
        </p:nvSpPr>
        <p:spPr>
          <a:xfrm>
            <a:off x="568569" y="480646"/>
            <a:ext cx="11136923" cy="1477328"/>
          </a:xfrm>
          <a:prstGeom prst="rect">
            <a:avLst/>
          </a:prstGeom>
          <a:noFill/>
        </p:spPr>
        <p:txBody>
          <a:bodyPr wrap="square" rtlCol="0">
            <a:spAutoFit/>
          </a:bodyPr>
          <a:lstStyle/>
          <a:p>
            <a:r>
              <a:rPr lang="en-US" b="1" dirty="0"/>
              <a:t>STEP 4:  CONTINUE PATTERNS ON BLACK PAPER </a:t>
            </a:r>
          </a:p>
          <a:p>
            <a:endParaRPr lang="en-US" b="1" dirty="0"/>
          </a:p>
          <a:p>
            <a:r>
              <a:rPr lang="en-US" dirty="0"/>
              <a:t>	**CHOICE** Decide if you want to use colored pencils or metallic Sharpies.</a:t>
            </a:r>
          </a:p>
          <a:p>
            <a:endParaRPr lang="en-US" dirty="0"/>
          </a:p>
          <a:p>
            <a:endParaRPr lang="en-US" dirty="0"/>
          </a:p>
        </p:txBody>
      </p:sp>
      <p:pic>
        <p:nvPicPr>
          <p:cNvPr id="5" name="Picture 4">
            <a:extLst>
              <a:ext uri="{FF2B5EF4-FFF2-40B4-BE49-F238E27FC236}">
                <a16:creationId xmlns:a16="http://schemas.microsoft.com/office/drawing/2014/main" id="{1CCFBB78-805D-4F34-BA68-A82494D50C9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63598" y="1556872"/>
            <a:ext cx="4733368" cy="4775201"/>
          </a:xfrm>
          <a:prstGeom prst="rect">
            <a:avLst/>
          </a:prstGeom>
        </p:spPr>
      </p:pic>
      <p:pic>
        <p:nvPicPr>
          <p:cNvPr id="8" name="Picture 7">
            <a:extLst>
              <a:ext uri="{FF2B5EF4-FFF2-40B4-BE49-F238E27FC236}">
                <a16:creationId xmlns:a16="http://schemas.microsoft.com/office/drawing/2014/main" id="{F696D2CF-64AE-47A9-9654-3685D7DA7B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6032960" y="1557160"/>
            <a:ext cx="4733942" cy="4775202"/>
          </a:xfrm>
          <a:prstGeom prst="rect">
            <a:avLst/>
          </a:prstGeom>
        </p:spPr>
      </p:pic>
    </p:spTree>
    <p:extLst>
      <p:ext uri="{BB962C8B-B14F-4D97-AF65-F5344CB8AC3E}">
        <p14:creationId xmlns:p14="http://schemas.microsoft.com/office/powerpoint/2010/main" val="3720111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otalTime>5277</TotalTime>
  <Words>536</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Bookman Old Style</vt:lpstr>
      <vt:lpstr>Calibri</vt:lpstr>
      <vt:lpstr>Century Gothic</vt:lpstr>
      <vt:lpstr>Rockwell Extra Bold</vt:lpstr>
      <vt:lpstr>Wingdings</vt:lpstr>
      <vt:lpstr>Wood Type</vt:lpstr>
      <vt:lpstr>Metal Embossing</vt:lpstr>
      <vt:lpstr>PowerPoint Presentation</vt:lpstr>
      <vt:lpstr>Today’s project…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Tooling or Repoussé</dc:title>
  <dc:creator>Karen R</dc:creator>
  <cp:lastModifiedBy>Karen R</cp:lastModifiedBy>
  <cp:revision>2</cp:revision>
  <dcterms:created xsi:type="dcterms:W3CDTF">2018-10-19T04:08:01Z</dcterms:created>
  <dcterms:modified xsi:type="dcterms:W3CDTF">2022-03-16T19:52:58Z</dcterms:modified>
</cp:coreProperties>
</file>