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63" autoAdjust="0"/>
  </p:normalViewPr>
  <p:slideViewPr>
    <p:cSldViewPr>
      <p:cViewPr varScale="1">
        <p:scale>
          <a:sx n="61" d="100"/>
          <a:sy n="61" d="100"/>
        </p:scale>
        <p:origin x="143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D4CC069D-BBA4-41B7-BC46-7D9F9EEC813E}" type="datetimeFigureOut">
              <a:rPr lang="en-US" smtClean="0"/>
              <a:pPr/>
              <a:t>10/18/2018</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FFAAE0A5-6BC8-47B6-85B2-53426DED88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Lesson time 75 Minutes</a:t>
            </a:r>
          </a:p>
        </p:txBody>
      </p:sp>
      <p:sp>
        <p:nvSpPr>
          <p:cNvPr id="4" name="Slide Number Placeholder 3"/>
          <p:cNvSpPr>
            <a:spLocks noGrp="1"/>
          </p:cNvSpPr>
          <p:nvPr>
            <p:ph type="sldNum" sz="quarter" idx="10"/>
          </p:nvPr>
        </p:nvSpPr>
        <p:spPr/>
        <p:txBody>
          <a:bodyPr/>
          <a:lstStyle/>
          <a:p>
            <a:fld id="{FFAAE0A5-6BC8-47B6-85B2-53426DED88D9}"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4EB599-9098-41C8-A23A-A1F43131EC9A}"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6163A-BC7D-4124-ADD2-F413DAF242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EB599-9098-41C8-A23A-A1F43131EC9A}"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6163A-BC7D-4124-ADD2-F413DAF242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EB599-9098-41C8-A23A-A1F43131EC9A}"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6163A-BC7D-4124-ADD2-F413DAF242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EB599-9098-41C8-A23A-A1F43131EC9A}"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6163A-BC7D-4124-ADD2-F413DAF242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4EB599-9098-41C8-A23A-A1F43131EC9A}"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6163A-BC7D-4124-ADD2-F413DAF242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4EB599-9098-41C8-A23A-A1F43131EC9A}" type="datetimeFigureOut">
              <a:rPr lang="en-US" smtClean="0"/>
              <a:pPr/>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6163A-BC7D-4124-ADD2-F413DAF242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4EB599-9098-41C8-A23A-A1F43131EC9A}" type="datetimeFigureOut">
              <a:rPr lang="en-US" smtClean="0"/>
              <a:pPr/>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26163A-BC7D-4124-ADD2-F413DAF242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4EB599-9098-41C8-A23A-A1F43131EC9A}" type="datetimeFigureOut">
              <a:rPr lang="en-US" smtClean="0"/>
              <a:pPr/>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26163A-BC7D-4124-ADD2-F413DAF242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EB599-9098-41C8-A23A-A1F43131EC9A}" type="datetimeFigureOut">
              <a:rPr lang="en-US" smtClean="0"/>
              <a:pPr/>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26163A-BC7D-4124-ADD2-F413DAF242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EB599-9098-41C8-A23A-A1F43131EC9A}" type="datetimeFigureOut">
              <a:rPr lang="en-US" smtClean="0"/>
              <a:pPr/>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6163A-BC7D-4124-ADD2-F413DAF242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EB599-9098-41C8-A23A-A1F43131EC9A}" type="datetimeFigureOut">
              <a:rPr lang="en-US" smtClean="0"/>
              <a:pPr/>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6163A-BC7D-4124-ADD2-F413DAF242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EB599-9098-41C8-A23A-A1F43131EC9A}" type="datetimeFigureOut">
              <a:rPr lang="en-US" smtClean="0"/>
              <a:pPr/>
              <a:t>10/18/2018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6163A-BC7D-4124-ADD2-F413DAF242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1600" y="762000"/>
            <a:ext cx="3810000" cy="1600200"/>
          </a:xfrm>
        </p:spPr>
        <p:txBody>
          <a:bodyPr/>
          <a:lstStyle/>
          <a:p>
            <a:r>
              <a:rPr lang="en-US" dirty="0"/>
              <a:t>Printmaking</a:t>
            </a:r>
            <a:br>
              <a:rPr lang="en-US" dirty="0"/>
            </a:br>
            <a:r>
              <a:rPr lang="en-US" dirty="0"/>
              <a:t>Candy</a:t>
            </a:r>
          </a:p>
        </p:txBody>
      </p:sp>
      <p:pic>
        <p:nvPicPr>
          <p:cNvPr id="4" name="Picture 3" descr="thumbnail_IMG_3923.jpg"/>
          <p:cNvPicPr>
            <a:picLocks noChangeAspect="1"/>
          </p:cNvPicPr>
          <p:nvPr/>
        </p:nvPicPr>
        <p:blipFill>
          <a:blip r:embed="rId3" cstate="print"/>
          <a:stretch>
            <a:fillRect/>
          </a:stretch>
        </p:blipFill>
        <p:spPr>
          <a:xfrm>
            <a:off x="304800" y="381000"/>
            <a:ext cx="4857750" cy="6477000"/>
          </a:xfrm>
          <a:prstGeom prst="rect">
            <a:avLst/>
          </a:prstGeom>
        </p:spPr>
      </p:pic>
      <p:sp>
        <p:nvSpPr>
          <p:cNvPr id="5" name="TextBox 4"/>
          <p:cNvSpPr txBox="1"/>
          <p:nvPr/>
        </p:nvSpPr>
        <p:spPr>
          <a:xfrm>
            <a:off x="5715000" y="3124200"/>
            <a:ext cx="3733800" cy="2523768"/>
          </a:xfrm>
          <a:prstGeom prst="rect">
            <a:avLst/>
          </a:prstGeom>
          <a:noFill/>
        </p:spPr>
        <p:txBody>
          <a:bodyPr wrap="square" rtlCol="0">
            <a:spAutoFit/>
          </a:bodyPr>
          <a:lstStyle/>
          <a:p>
            <a:r>
              <a:rPr lang="en-US" sz="2800" b="1" dirty="0"/>
              <a:t>Art Element:   </a:t>
            </a:r>
          </a:p>
          <a:p>
            <a:r>
              <a:rPr lang="en-US" sz="2800" b="1" dirty="0"/>
              <a:t>Line</a:t>
            </a:r>
          </a:p>
          <a:p>
            <a:endParaRPr lang="en-US" sz="2800" b="1" dirty="0"/>
          </a:p>
          <a:p>
            <a:r>
              <a:rPr lang="en-US" sz="2800" b="1" dirty="0"/>
              <a:t>Master Artist:   </a:t>
            </a:r>
          </a:p>
          <a:p>
            <a:r>
              <a:rPr lang="en-US" sz="2800" b="1" dirty="0"/>
              <a:t>Andy Warhol</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1"/>
            <a:ext cx="8763000" cy="2585323"/>
          </a:xfrm>
          <a:prstGeom prst="rect">
            <a:avLst/>
          </a:prstGeom>
          <a:noFill/>
        </p:spPr>
        <p:txBody>
          <a:bodyPr wrap="square" rtlCol="0">
            <a:spAutoFit/>
          </a:bodyPr>
          <a:lstStyle/>
          <a:p>
            <a:r>
              <a:rPr lang="en-US" sz="2400" dirty="0"/>
              <a:t>10. Now you are ready to print! Take your print plate to a print station </a:t>
            </a:r>
          </a:p>
          <a:p>
            <a:endParaRPr lang="en-US" sz="2400" dirty="0"/>
          </a:p>
          <a:p>
            <a:r>
              <a:rPr lang="en-US" sz="2400" dirty="0"/>
              <a:t>11. Select 4 different colors of paper to print on. Write your name on all 4 pieces with a pencil. </a:t>
            </a:r>
          </a:p>
          <a:p>
            <a:endParaRPr lang="en-US" sz="2400" dirty="0"/>
          </a:p>
          <a:p>
            <a:endParaRPr lang="en-US" dirty="0"/>
          </a:p>
        </p:txBody>
      </p:sp>
      <p:pic>
        <p:nvPicPr>
          <p:cNvPr id="3" name="Picture 2" descr="IMG_3929.jpg"/>
          <p:cNvPicPr>
            <a:picLocks noChangeAspect="1"/>
          </p:cNvPicPr>
          <p:nvPr/>
        </p:nvPicPr>
        <p:blipFill>
          <a:blip r:embed="rId2" cstate="print"/>
          <a:stretch>
            <a:fillRect/>
          </a:stretch>
        </p:blipFill>
        <p:spPr>
          <a:xfrm>
            <a:off x="381000" y="2514600"/>
            <a:ext cx="4953000" cy="3714750"/>
          </a:xfrm>
          <a:prstGeom prst="rect">
            <a:avLst/>
          </a:prstGeom>
        </p:spPr>
      </p:pic>
      <p:sp>
        <p:nvSpPr>
          <p:cNvPr id="4" name="TextBox 3"/>
          <p:cNvSpPr txBox="1"/>
          <p:nvPr/>
        </p:nvSpPr>
        <p:spPr>
          <a:xfrm>
            <a:off x="5715000" y="2590800"/>
            <a:ext cx="3276600" cy="3416320"/>
          </a:xfrm>
          <a:prstGeom prst="rect">
            <a:avLst/>
          </a:prstGeom>
          <a:noFill/>
        </p:spPr>
        <p:txBody>
          <a:bodyPr wrap="square" rtlCol="0">
            <a:spAutoFit/>
          </a:bodyPr>
          <a:lstStyle/>
          <a:p>
            <a:r>
              <a:rPr lang="en-US" sz="2400" dirty="0"/>
              <a:t>12. To print your candy image, first roll through the ink until you hear a “tick tick” sound. This means that the ink is thin enough to print with (and it won’t blob up in your ridges/ lines you just carved)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81000"/>
            <a:ext cx="8915400" cy="1846659"/>
          </a:xfrm>
          <a:prstGeom prst="rect">
            <a:avLst/>
          </a:prstGeom>
          <a:noFill/>
        </p:spPr>
        <p:txBody>
          <a:bodyPr wrap="square" rtlCol="0">
            <a:spAutoFit/>
          </a:bodyPr>
          <a:lstStyle/>
          <a:p>
            <a:r>
              <a:rPr lang="en-US" sz="2400" dirty="0"/>
              <a:t>13. Next, roll the ink out all over your candy print plate (on top of one sheet of scrap paper). When it is evenly covered, turn it over carefully and position it in the center of your first sheet of paper. Using the back of your hand, apply even pressure and rub all over the print plate. </a:t>
            </a:r>
          </a:p>
          <a:p>
            <a:endParaRPr lang="en-US" dirty="0"/>
          </a:p>
        </p:txBody>
      </p:sp>
      <p:pic>
        <p:nvPicPr>
          <p:cNvPr id="3" name="Picture 2" descr="IMG_3931.jpg"/>
          <p:cNvPicPr>
            <a:picLocks noChangeAspect="1"/>
          </p:cNvPicPr>
          <p:nvPr/>
        </p:nvPicPr>
        <p:blipFill>
          <a:blip r:embed="rId2" cstate="print"/>
          <a:stretch>
            <a:fillRect/>
          </a:stretch>
        </p:blipFill>
        <p:spPr>
          <a:xfrm>
            <a:off x="381000" y="3048000"/>
            <a:ext cx="4114800" cy="3429000"/>
          </a:xfrm>
          <a:prstGeom prst="rect">
            <a:avLst/>
          </a:prstGeom>
        </p:spPr>
      </p:pic>
      <p:pic>
        <p:nvPicPr>
          <p:cNvPr id="4" name="Picture 3" descr="thumbnail_IMG_3981.jpg"/>
          <p:cNvPicPr>
            <a:picLocks noChangeAspect="1"/>
          </p:cNvPicPr>
          <p:nvPr/>
        </p:nvPicPr>
        <p:blipFill>
          <a:blip r:embed="rId3" cstate="print"/>
          <a:stretch>
            <a:fillRect/>
          </a:stretch>
        </p:blipFill>
        <p:spPr>
          <a:xfrm>
            <a:off x="4800600" y="3048000"/>
            <a:ext cx="4064000" cy="3429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8991600" cy="3754874"/>
          </a:xfrm>
          <a:prstGeom prst="rect">
            <a:avLst/>
          </a:prstGeom>
          <a:noFill/>
        </p:spPr>
        <p:txBody>
          <a:bodyPr wrap="square" rtlCol="0">
            <a:spAutoFit/>
          </a:bodyPr>
          <a:lstStyle/>
          <a:p>
            <a:r>
              <a:rPr lang="en-US" sz="2200" dirty="0"/>
              <a:t>14. Now, carefully “peel to reveal” your image. Voila! You have created a candy print!</a:t>
            </a:r>
          </a:p>
          <a:p>
            <a:endParaRPr lang="en-US" sz="2200" dirty="0"/>
          </a:p>
          <a:p>
            <a:r>
              <a:rPr lang="en-US" sz="2200" dirty="0"/>
              <a:t>15. Repeat using the other 3 sheets of paper. Please use a new sheet of scrap paper underneath each time you roll ink for a new print. If you have a misprint, just make a new one.</a:t>
            </a:r>
          </a:p>
          <a:p>
            <a:endParaRPr lang="en-US" sz="2200" dirty="0"/>
          </a:p>
          <a:p>
            <a:r>
              <a:rPr lang="en-US" sz="2200" dirty="0"/>
              <a:t>16. Lay your prints in the specified drying area.</a:t>
            </a:r>
          </a:p>
          <a:p>
            <a:endParaRPr lang="en-US" sz="2200" dirty="0"/>
          </a:p>
          <a:p>
            <a:r>
              <a:rPr lang="en-US" sz="2200" dirty="0"/>
              <a:t>17. Clean up your area and wash up!</a:t>
            </a:r>
          </a:p>
          <a:p>
            <a:endParaRPr lang="en-US" dirty="0"/>
          </a:p>
        </p:txBody>
      </p:sp>
      <p:pic>
        <p:nvPicPr>
          <p:cNvPr id="3" name="Picture 2" descr="IMG_3932.jpg"/>
          <p:cNvPicPr>
            <a:picLocks noChangeAspect="1"/>
          </p:cNvPicPr>
          <p:nvPr/>
        </p:nvPicPr>
        <p:blipFill>
          <a:blip r:embed="rId2" cstate="print"/>
          <a:stretch>
            <a:fillRect/>
          </a:stretch>
        </p:blipFill>
        <p:spPr>
          <a:xfrm>
            <a:off x="304800" y="3581400"/>
            <a:ext cx="4064000" cy="3048000"/>
          </a:xfrm>
          <a:prstGeom prst="rect">
            <a:avLst/>
          </a:prstGeom>
        </p:spPr>
      </p:pic>
      <p:pic>
        <p:nvPicPr>
          <p:cNvPr id="4" name="Picture 3" descr="IMG_3933.jpg"/>
          <p:cNvPicPr>
            <a:picLocks noChangeAspect="1"/>
          </p:cNvPicPr>
          <p:nvPr/>
        </p:nvPicPr>
        <p:blipFill>
          <a:blip r:embed="rId3" cstate="print"/>
          <a:stretch>
            <a:fillRect/>
          </a:stretch>
        </p:blipFill>
        <p:spPr>
          <a:xfrm>
            <a:off x="4648200" y="3581400"/>
            <a:ext cx="4064000" cy="304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8686800" cy="7017306"/>
          </a:xfrm>
          <a:prstGeom prst="rect">
            <a:avLst/>
          </a:prstGeom>
          <a:noFill/>
        </p:spPr>
        <p:txBody>
          <a:bodyPr wrap="square" rtlCol="0">
            <a:spAutoFit/>
          </a:bodyPr>
          <a:lstStyle/>
          <a:p>
            <a:r>
              <a:rPr lang="en-US" b="1" dirty="0"/>
              <a:t>Art Docent Prep:  </a:t>
            </a:r>
            <a:r>
              <a:rPr lang="en-US" dirty="0"/>
              <a:t>Gather the following:</a:t>
            </a:r>
          </a:p>
          <a:p>
            <a:r>
              <a:rPr lang="en-US" dirty="0"/>
              <a:t>Tracing paper, Pencils</a:t>
            </a:r>
          </a:p>
          <a:p>
            <a:r>
              <a:rPr lang="en-US" dirty="0"/>
              <a:t>Candy boxes or photo copies</a:t>
            </a:r>
          </a:p>
          <a:p>
            <a:r>
              <a:rPr lang="en-US" dirty="0"/>
              <a:t>Ball point pens</a:t>
            </a:r>
          </a:p>
          <a:p>
            <a:r>
              <a:rPr lang="en-US" dirty="0"/>
              <a:t>Scratch foam</a:t>
            </a:r>
          </a:p>
          <a:p>
            <a:r>
              <a:rPr lang="en-US" dirty="0"/>
              <a:t>bright papers cut–enough for 3-4 per student</a:t>
            </a:r>
          </a:p>
          <a:p>
            <a:r>
              <a:rPr lang="en-US" dirty="0"/>
              <a:t>printing ink that will have good contrast with the bright papers </a:t>
            </a:r>
          </a:p>
          <a:p>
            <a:r>
              <a:rPr lang="en-US" dirty="0"/>
              <a:t>student should choose one color ink and print all 3/4 with that, otherwise it is messy to wash off print plates and dry to change colors</a:t>
            </a:r>
          </a:p>
          <a:p>
            <a:r>
              <a:rPr lang="en-US" dirty="0"/>
              <a:t>Cookie sheets</a:t>
            </a:r>
          </a:p>
          <a:p>
            <a:r>
              <a:rPr lang="en-US" dirty="0"/>
              <a:t>Brayers (rollers)</a:t>
            </a:r>
          </a:p>
          <a:p>
            <a:r>
              <a:rPr lang="en-US" dirty="0"/>
              <a:t>Paper to cover tables </a:t>
            </a:r>
          </a:p>
          <a:p>
            <a:r>
              <a:rPr lang="en-US" dirty="0"/>
              <a:t>Scrap paper(lots)</a:t>
            </a:r>
          </a:p>
          <a:p>
            <a:r>
              <a:rPr lang="en-US" dirty="0"/>
              <a:t>Blue painter’s tape</a:t>
            </a:r>
          </a:p>
          <a:p>
            <a:r>
              <a:rPr lang="en-US" dirty="0"/>
              <a:t>Wipes or paper towels for cleanup</a:t>
            </a:r>
          </a:p>
          <a:p>
            <a:r>
              <a:rPr lang="en-US" b="1" dirty="0"/>
              <a:t>To set up the print </a:t>
            </a:r>
          </a:p>
          <a:p>
            <a:r>
              <a:rPr lang="en-US" dirty="0"/>
              <a:t>stations:</a:t>
            </a:r>
          </a:p>
          <a:p>
            <a:r>
              <a:rPr lang="en-US" dirty="0"/>
              <a:t>Put 2 brayers (rollers) on each cookie sheet, and one cookie sheet per table or station. Do not squeeze out and roll out ink until kids are ready to print –it dries very quickly.</a:t>
            </a:r>
          </a:p>
          <a:p>
            <a:endParaRPr lang="en-US" dirty="0"/>
          </a:p>
          <a:p>
            <a:r>
              <a:rPr lang="en-US" dirty="0"/>
              <a:t>The rollers and cookie sheets will wash off easily using a paper towel and water. </a:t>
            </a:r>
          </a:p>
          <a:p>
            <a:r>
              <a:rPr lang="en-US" dirty="0"/>
              <a:t>When prints have dried, you can trim up the images using a paper cutter, then mount them (either with glue stick or tape runner tool) in a series on large black construction paper or poster board (either horizontally or in a square)</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991600" cy="7017306"/>
          </a:xfrm>
          <a:prstGeom prst="rect">
            <a:avLst/>
          </a:prstGeom>
          <a:noFill/>
        </p:spPr>
        <p:txBody>
          <a:bodyPr wrap="square" rtlCol="0">
            <a:spAutoFit/>
          </a:bodyPr>
          <a:lstStyle/>
          <a:p>
            <a:endParaRPr lang="en-US" sz="3600" dirty="0"/>
          </a:p>
          <a:p>
            <a:r>
              <a:rPr lang="en-US" sz="3600" dirty="0"/>
              <a:t>Master Artist:</a:t>
            </a:r>
          </a:p>
          <a:p>
            <a:r>
              <a:rPr lang="en-US" sz="3600" dirty="0"/>
              <a:t>Andy Warhol</a:t>
            </a:r>
          </a:p>
          <a:p>
            <a:r>
              <a:rPr lang="en-US" sz="3600" dirty="0"/>
              <a:t>American, 1928-1987</a:t>
            </a:r>
          </a:p>
          <a:p>
            <a:endParaRPr lang="en-US" dirty="0"/>
          </a:p>
          <a:p>
            <a:endParaRPr lang="en-US" dirty="0"/>
          </a:p>
          <a:p>
            <a:endParaRPr lang="en-US" dirty="0"/>
          </a:p>
          <a:p>
            <a:endParaRPr lang="en-US" dirty="0"/>
          </a:p>
          <a:p>
            <a:r>
              <a:rPr lang="en-US" dirty="0"/>
              <a:t>Andy Warhol was a modern artist, best known for creating the Pop Art movement. </a:t>
            </a:r>
          </a:p>
          <a:p>
            <a:r>
              <a:rPr lang="en-US" dirty="0"/>
              <a:t>When Andy was only 8 years old, living in Pennsylvania, he caught a disease that left him </a:t>
            </a:r>
          </a:p>
          <a:p>
            <a:r>
              <a:rPr lang="en-US" dirty="0"/>
              <a:t>bedridden. While in bed recovering, his mother taught him to draw to pass the time. When he finished high school, he decided to study art at Carnegie Mellon University.  He went on to become a commercial artist.  After doing this for awhile, he decided to experiment with a new style of art called Pop Art – in this style, he created images of commercial goods, such as soup cans.  In one art project, he painted 200 Campbell’s soup cans.  He often used printmaking to create these works of art. He also liked to create art using people’s pictures, such as Marilyn Monroe. He would repeat the same image over and over, but play with color and </a:t>
            </a:r>
          </a:p>
          <a:p>
            <a:r>
              <a:rPr lang="en-US" dirty="0"/>
              <a:t>effects.  Even after his death, his work still is sought by art collectors.  His painting called </a:t>
            </a:r>
          </a:p>
          <a:p>
            <a:r>
              <a:rPr lang="en-US" dirty="0"/>
              <a:t>“Green Car Crash”, sold at auction in 2007 for $71.7 million dollars!</a:t>
            </a:r>
          </a:p>
          <a:p>
            <a:endParaRPr lang="en-US" dirty="0"/>
          </a:p>
          <a:p>
            <a:endParaRPr lang="en-US" dirty="0"/>
          </a:p>
        </p:txBody>
      </p:sp>
      <p:pic>
        <p:nvPicPr>
          <p:cNvPr id="3" name="Picture 2" descr="Warhol-714x630.jpg"/>
          <p:cNvPicPr>
            <a:picLocks noChangeAspect="1"/>
          </p:cNvPicPr>
          <p:nvPr/>
        </p:nvPicPr>
        <p:blipFill>
          <a:blip r:embed="rId2" cstate="print"/>
          <a:stretch>
            <a:fillRect/>
          </a:stretch>
        </p:blipFill>
        <p:spPr>
          <a:xfrm>
            <a:off x="5105400" y="304800"/>
            <a:ext cx="3368040" cy="2971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07cco1b.jpg"/>
          <p:cNvPicPr>
            <a:picLocks noChangeAspect="1"/>
          </p:cNvPicPr>
          <p:nvPr/>
        </p:nvPicPr>
        <p:blipFill>
          <a:blip r:embed="rId2" cstate="print"/>
          <a:stretch>
            <a:fillRect/>
          </a:stretch>
        </p:blipFill>
        <p:spPr>
          <a:xfrm>
            <a:off x="2209800" y="1219200"/>
            <a:ext cx="4851400" cy="5457825"/>
          </a:xfrm>
          <a:prstGeom prst="rect">
            <a:avLst/>
          </a:prstGeom>
        </p:spPr>
      </p:pic>
      <p:sp>
        <p:nvSpPr>
          <p:cNvPr id="4" name="TextBox 3"/>
          <p:cNvSpPr txBox="1"/>
          <p:nvPr/>
        </p:nvSpPr>
        <p:spPr>
          <a:xfrm>
            <a:off x="0" y="304800"/>
            <a:ext cx="9144000" cy="769441"/>
          </a:xfrm>
          <a:prstGeom prst="rect">
            <a:avLst/>
          </a:prstGeom>
          <a:noFill/>
        </p:spPr>
        <p:txBody>
          <a:bodyPr wrap="square" rtlCol="0">
            <a:spAutoFit/>
          </a:bodyPr>
          <a:lstStyle/>
          <a:p>
            <a:pPr algn="ctr"/>
            <a:r>
              <a:rPr lang="en-US" sz="4400" dirty="0"/>
              <a:t>Green Car Crash 1963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dy-warhol.jpg"/>
          <p:cNvPicPr>
            <a:picLocks noChangeAspect="1"/>
          </p:cNvPicPr>
          <p:nvPr/>
        </p:nvPicPr>
        <p:blipFill>
          <a:blip r:embed="rId2" cstate="print"/>
          <a:stretch>
            <a:fillRect/>
          </a:stretch>
        </p:blipFill>
        <p:spPr>
          <a:xfrm>
            <a:off x="3505200" y="152400"/>
            <a:ext cx="2667000" cy="3333750"/>
          </a:xfrm>
          <a:prstGeom prst="rect">
            <a:avLst/>
          </a:prstGeom>
        </p:spPr>
      </p:pic>
      <p:pic>
        <p:nvPicPr>
          <p:cNvPr id="3" name="Picture 2" descr="cri_000000318242.jpg"/>
          <p:cNvPicPr>
            <a:picLocks noChangeAspect="1"/>
          </p:cNvPicPr>
          <p:nvPr/>
        </p:nvPicPr>
        <p:blipFill>
          <a:blip r:embed="rId3" cstate="print"/>
          <a:stretch>
            <a:fillRect/>
          </a:stretch>
        </p:blipFill>
        <p:spPr>
          <a:xfrm>
            <a:off x="2438400" y="3657600"/>
            <a:ext cx="4775200" cy="28651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915400" cy="7017306"/>
          </a:xfrm>
          <a:prstGeom prst="rect">
            <a:avLst/>
          </a:prstGeom>
          <a:noFill/>
        </p:spPr>
        <p:txBody>
          <a:bodyPr wrap="square" rtlCol="0">
            <a:spAutoFit/>
          </a:bodyPr>
          <a:lstStyle/>
          <a:p>
            <a:r>
              <a:rPr lang="en-US" sz="3600" b="1" dirty="0"/>
              <a:t>Medium:</a:t>
            </a:r>
          </a:p>
          <a:p>
            <a:r>
              <a:rPr lang="en-US" sz="3600" dirty="0"/>
              <a:t>Today we will use an object to “make prints”...</a:t>
            </a:r>
          </a:p>
          <a:p>
            <a:r>
              <a:rPr lang="en-US" sz="3600" dirty="0"/>
              <a:t> we are using Styrofoam scratch foam and </a:t>
            </a:r>
          </a:p>
          <a:p>
            <a:r>
              <a:rPr lang="en-US" sz="3600" dirty="0"/>
              <a:t>making our own print plates , based on a favorite candy</a:t>
            </a:r>
          </a:p>
          <a:p>
            <a:endParaRPr lang="en-US" sz="3600" dirty="0"/>
          </a:p>
          <a:p>
            <a:r>
              <a:rPr lang="en-US" sz="3600" dirty="0"/>
              <a:t> </a:t>
            </a:r>
            <a:r>
              <a:rPr lang="en-US" sz="3600" b="1" dirty="0"/>
              <a:t>Art Element</a:t>
            </a:r>
            <a:r>
              <a:rPr lang="en-US" sz="3600" dirty="0"/>
              <a:t>:</a:t>
            </a:r>
          </a:p>
          <a:p>
            <a:r>
              <a:rPr lang="en-US" sz="3600" dirty="0"/>
              <a:t>Line:    lines can be wavy, straight, </a:t>
            </a:r>
            <a:r>
              <a:rPr lang="en-US" sz="3600" dirty="0" err="1"/>
              <a:t>zig-zagged</a:t>
            </a:r>
            <a:r>
              <a:rPr lang="en-US" sz="3600" dirty="0"/>
              <a:t>, </a:t>
            </a:r>
            <a:r>
              <a:rPr lang="en-US" sz="3600" dirty="0" err="1"/>
              <a:t>criss</a:t>
            </a:r>
            <a:r>
              <a:rPr lang="en-US" sz="3600" dirty="0"/>
              <a:t>-crossed, etc. An artist can show an image/ idea with a single line or multiple lines. Today, your candy image will be made of various lines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584775"/>
          </a:xfrm>
          <a:prstGeom prst="rect">
            <a:avLst/>
          </a:prstGeom>
          <a:noFill/>
        </p:spPr>
        <p:txBody>
          <a:bodyPr wrap="square" rtlCol="0">
            <a:spAutoFit/>
          </a:bodyPr>
          <a:lstStyle/>
          <a:p>
            <a:pPr algn="ctr"/>
            <a:r>
              <a:rPr lang="en-US" sz="3200" dirty="0"/>
              <a:t>Lesson Steps</a:t>
            </a:r>
          </a:p>
        </p:txBody>
      </p:sp>
      <p:sp>
        <p:nvSpPr>
          <p:cNvPr id="3" name="TextBox 2"/>
          <p:cNvSpPr txBox="1"/>
          <p:nvPr/>
        </p:nvSpPr>
        <p:spPr>
          <a:xfrm>
            <a:off x="304800" y="838200"/>
            <a:ext cx="8839200" cy="2585323"/>
          </a:xfrm>
          <a:prstGeom prst="rect">
            <a:avLst/>
          </a:prstGeom>
          <a:noFill/>
        </p:spPr>
        <p:txBody>
          <a:bodyPr wrap="square" rtlCol="0">
            <a:spAutoFit/>
          </a:bodyPr>
          <a:lstStyle/>
          <a:p>
            <a:r>
              <a:rPr lang="en-US" sz="2400" dirty="0"/>
              <a:t>1.Choose which candy you would like to use for your print plate –take a minute to study its details –its overall shape, the font/ lettering used, the details, the edges of the packaging or any textures you see</a:t>
            </a:r>
          </a:p>
          <a:p>
            <a:endParaRPr lang="en-US" sz="2400" dirty="0"/>
          </a:p>
          <a:p>
            <a:r>
              <a:rPr lang="en-US" sz="2400" dirty="0"/>
              <a:t>2.Now, using your pencil, draw the outline of your candy shape, filling the tracing paper with your shape.</a:t>
            </a:r>
          </a:p>
          <a:p>
            <a:endParaRPr lang="en-US" dirty="0"/>
          </a:p>
        </p:txBody>
      </p:sp>
      <p:pic>
        <p:nvPicPr>
          <p:cNvPr id="5" name="Picture 4" descr="IMG_3925.jpg"/>
          <p:cNvPicPr>
            <a:picLocks noChangeAspect="1"/>
          </p:cNvPicPr>
          <p:nvPr/>
        </p:nvPicPr>
        <p:blipFill>
          <a:blip r:embed="rId2" cstate="print"/>
          <a:stretch>
            <a:fillRect/>
          </a:stretch>
        </p:blipFill>
        <p:spPr>
          <a:xfrm rot="10800000">
            <a:off x="533400" y="3581400"/>
            <a:ext cx="4064000" cy="304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3886200" cy="2831544"/>
          </a:xfrm>
          <a:prstGeom prst="rect">
            <a:avLst/>
          </a:prstGeom>
          <a:noFill/>
        </p:spPr>
        <p:txBody>
          <a:bodyPr wrap="square" rtlCol="0">
            <a:spAutoFit/>
          </a:bodyPr>
          <a:lstStyle/>
          <a:p>
            <a:r>
              <a:rPr lang="en-US" sz="2000" dirty="0"/>
              <a:t>3. Next, add the lettering of your candy (if applicable)Finally, add any details you observe (packaging design, texture, images on the wrapper) * important: leave out very tiny details, such as weight or calories you see in fine print... these will not print well</a:t>
            </a:r>
          </a:p>
          <a:p>
            <a:endParaRPr lang="en-US" dirty="0"/>
          </a:p>
        </p:txBody>
      </p:sp>
      <p:pic>
        <p:nvPicPr>
          <p:cNvPr id="3" name="Picture 2" descr="IMG_3926.jpg"/>
          <p:cNvPicPr>
            <a:picLocks noChangeAspect="1"/>
          </p:cNvPicPr>
          <p:nvPr/>
        </p:nvPicPr>
        <p:blipFill>
          <a:blip r:embed="rId2" cstate="print"/>
          <a:stretch>
            <a:fillRect/>
          </a:stretch>
        </p:blipFill>
        <p:spPr>
          <a:xfrm rot="10800000">
            <a:off x="228600" y="3276600"/>
            <a:ext cx="3962400" cy="2971800"/>
          </a:xfrm>
          <a:prstGeom prst="rect">
            <a:avLst/>
          </a:prstGeom>
        </p:spPr>
      </p:pic>
      <p:sp>
        <p:nvSpPr>
          <p:cNvPr id="4" name="TextBox 3"/>
          <p:cNvSpPr txBox="1"/>
          <p:nvPr/>
        </p:nvSpPr>
        <p:spPr>
          <a:xfrm>
            <a:off x="4800600" y="457200"/>
            <a:ext cx="3581400" cy="2831544"/>
          </a:xfrm>
          <a:prstGeom prst="rect">
            <a:avLst/>
          </a:prstGeom>
          <a:noFill/>
        </p:spPr>
        <p:txBody>
          <a:bodyPr wrap="square" rtlCol="0">
            <a:spAutoFit/>
          </a:bodyPr>
          <a:lstStyle/>
          <a:p>
            <a:r>
              <a:rPr lang="en-US" sz="2000" dirty="0"/>
              <a:t>4. Now you are ready to transfer this design to your print plate. Use 2 small pieces of blue painter’s tape to tape down your design (backwards!) on your Styrofoam sheet. If you tape it on front ways, your print image will come out in reverse</a:t>
            </a:r>
            <a:r>
              <a:rPr lang="en-US" dirty="0"/>
              <a:t>.</a:t>
            </a:r>
          </a:p>
          <a:p>
            <a:endParaRPr lang="en-US" dirty="0"/>
          </a:p>
        </p:txBody>
      </p:sp>
      <p:pic>
        <p:nvPicPr>
          <p:cNvPr id="5" name="Picture 4" descr="IMG_3927.jpg"/>
          <p:cNvPicPr>
            <a:picLocks noChangeAspect="1"/>
          </p:cNvPicPr>
          <p:nvPr/>
        </p:nvPicPr>
        <p:blipFill>
          <a:blip r:embed="rId3" cstate="print"/>
          <a:stretch>
            <a:fillRect/>
          </a:stretch>
        </p:blipFill>
        <p:spPr>
          <a:xfrm>
            <a:off x="5029200" y="3276600"/>
            <a:ext cx="3962400" cy="2971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9144000" cy="1384995"/>
          </a:xfrm>
          <a:prstGeom prst="rect">
            <a:avLst/>
          </a:prstGeom>
          <a:noFill/>
        </p:spPr>
        <p:txBody>
          <a:bodyPr wrap="square" rtlCol="0">
            <a:spAutoFit/>
          </a:bodyPr>
          <a:lstStyle/>
          <a:p>
            <a:r>
              <a:rPr lang="en-US" sz="2200" dirty="0"/>
              <a:t>5. Using your ball point pen, trace over all your lines using firm pressure.  </a:t>
            </a:r>
          </a:p>
          <a:p>
            <a:r>
              <a:rPr lang="en-US" sz="2200" dirty="0"/>
              <a:t>6. Carefully, remove one side of your tape and check to see you have transferred all the lines and details. If you have, remove the tracing paper.</a:t>
            </a:r>
          </a:p>
          <a:p>
            <a:endParaRPr lang="en-US" dirty="0"/>
          </a:p>
        </p:txBody>
      </p:sp>
      <p:pic>
        <p:nvPicPr>
          <p:cNvPr id="3" name="Picture 2" descr="IMG_3928.jpg"/>
          <p:cNvPicPr>
            <a:picLocks noChangeAspect="1"/>
          </p:cNvPicPr>
          <p:nvPr/>
        </p:nvPicPr>
        <p:blipFill>
          <a:blip r:embed="rId2" cstate="print"/>
          <a:stretch>
            <a:fillRect/>
          </a:stretch>
        </p:blipFill>
        <p:spPr>
          <a:xfrm rot="16200000">
            <a:off x="-406400" y="2387600"/>
            <a:ext cx="4470400" cy="3352800"/>
          </a:xfrm>
          <a:prstGeom prst="rect">
            <a:avLst/>
          </a:prstGeom>
        </p:spPr>
      </p:pic>
      <p:sp>
        <p:nvSpPr>
          <p:cNvPr id="4" name="TextBox 3"/>
          <p:cNvSpPr txBox="1"/>
          <p:nvPr/>
        </p:nvSpPr>
        <p:spPr>
          <a:xfrm>
            <a:off x="3505200" y="1600200"/>
            <a:ext cx="5334000" cy="5447645"/>
          </a:xfrm>
          <a:prstGeom prst="rect">
            <a:avLst/>
          </a:prstGeom>
          <a:noFill/>
        </p:spPr>
        <p:txBody>
          <a:bodyPr wrap="square" rtlCol="0">
            <a:spAutoFit/>
          </a:bodyPr>
          <a:lstStyle/>
          <a:p>
            <a:pPr marL="457200" indent="-457200">
              <a:buAutoNum type="arabicPeriod" startAt="7"/>
            </a:pPr>
            <a:r>
              <a:rPr lang="en-US" sz="2000" dirty="0"/>
              <a:t>Now, go over all of your lines again, using firm pressure and making all the lines wider.  Remember that anywhere you have dark, thick lines, your paper color will show through. You do not need to make darker lines around the edge of your candy, as you will be cutting it out. Just focus on the inside lines.</a:t>
            </a:r>
          </a:p>
          <a:p>
            <a:endParaRPr lang="en-US" sz="2000" dirty="0"/>
          </a:p>
          <a:p>
            <a:endParaRPr lang="en-US" sz="2000" dirty="0"/>
          </a:p>
          <a:p>
            <a:r>
              <a:rPr lang="en-US" sz="2000" dirty="0"/>
              <a:t>8.   If you have any images, such as a </a:t>
            </a:r>
          </a:p>
          <a:p>
            <a:r>
              <a:rPr lang="en-US" sz="2000" dirty="0"/>
              <a:t>      strawberry, on your wrapper, you may        </a:t>
            </a:r>
          </a:p>
          <a:p>
            <a:r>
              <a:rPr lang="en-US" sz="2000" dirty="0"/>
              <a:t>      choose to black them out with your </a:t>
            </a:r>
          </a:p>
          <a:p>
            <a:r>
              <a:rPr lang="en-US" sz="2000" dirty="0"/>
              <a:t>      pen (this will allow the paper color to  </a:t>
            </a:r>
          </a:p>
          <a:p>
            <a:r>
              <a:rPr lang="en-US" sz="2000" dirty="0"/>
              <a:t>      show through)</a:t>
            </a:r>
          </a:p>
          <a:p>
            <a:pPr marL="457200" indent="-457200">
              <a:buAutoNum type="arabicPeriod" startAt="7"/>
            </a:pPr>
            <a:endParaRPr lang="en-US" sz="2400" dirty="0"/>
          </a:p>
          <a:p>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534400" cy="1477328"/>
          </a:xfrm>
          <a:prstGeom prst="rect">
            <a:avLst/>
          </a:prstGeom>
          <a:noFill/>
        </p:spPr>
        <p:txBody>
          <a:bodyPr wrap="square" rtlCol="0">
            <a:spAutoFit/>
          </a:bodyPr>
          <a:lstStyle/>
          <a:p>
            <a:r>
              <a:rPr lang="en-US" sz="2400" dirty="0"/>
              <a:t>9.  When you are satisfied with your work, have a parent helper check it. If they think it looks good, you may now CAREFULLY cut around your candy image. </a:t>
            </a:r>
          </a:p>
          <a:p>
            <a:endParaRPr lang="en-US" dirty="0"/>
          </a:p>
        </p:txBody>
      </p:sp>
      <p:pic>
        <p:nvPicPr>
          <p:cNvPr id="3" name="Picture 2" descr="IMG_3930.jpg"/>
          <p:cNvPicPr>
            <a:picLocks noChangeAspect="1"/>
          </p:cNvPicPr>
          <p:nvPr/>
        </p:nvPicPr>
        <p:blipFill>
          <a:blip r:embed="rId2" cstate="print"/>
          <a:stretch>
            <a:fillRect/>
          </a:stretch>
        </p:blipFill>
        <p:spPr>
          <a:xfrm>
            <a:off x="1752600" y="1981200"/>
            <a:ext cx="5486400" cy="4114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1124</Words>
  <Application>Microsoft Office PowerPoint</Application>
  <PresentationFormat>On-screen Show (4:3)</PresentationFormat>
  <Paragraphs>78</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Printmaking Candy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Printmaking Candy</dc:title>
  <dc:creator>Austin Heady</dc:creator>
  <cp:lastModifiedBy>Karen R</cp:lastModifiedBy>
  <cp:revision>4</cp:revision>
  <cp:lastPrinted>2018-10-18T16:15:57Z</cp:lastPrinted>
  <dcterms:created xsi:type="dcterms:W3CDTF">2018-09-21T02:29:17Z</dcterms:created>
  <dcterms:modified xsi:type="dcterms:W3CDTF">2018-10-18T16:16:19Z</dcterms:modified>
</cp:coreProperties>
</file>