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0" r:id="rId3"/>
    <p:sldId id="269" r:id="rId4"/>
    <p:sldId id="276" r:id="rId5"/>
    <p:sldId id="257" r:id="rId6"/>
    <p:sldId id="259" r:id="rId7"/>
    <p:sldId id="261" r:id="rId8"/>
    <p:sldId id="263" r:id="rId9"/>
    <p:sldId id="262" r:id="rId10"/>
    <p:sldId id="273" r:id="rId11"/>
    <p:sldId id="274" r:id="rId12"/>
    <p:sldId id="275" r:id="rId13"/>
    <p:sldId id="279" r:id="rId14"/>
    <p:sldId id="277" r:id="rId15"/>
    <p:sldId id="27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50" autoAdjust="0"/>
  </p:normalViewPr>
  <p:slideViewPr>
    <p:cSldViewPr snapToGrid="0" snapToObjects="1">
      <p:cViewPr varScale="1">
        <p:scale>
          <a:sx n="61" d="100"/>
          <a:sy n="61" d="100"/>
        </p:scale>
        <p:origin x="1430" y="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FF0A1C-E95E-154A-895B-33491CA5C4A3}" type="datetimeFigureOut">
              <a:rPr lang="en-US" smtClean="0"/>
              <a:t>5/6/2019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63E808-93C5-A04E-B7CF-B198411A23A6}" type="slidenum">
              <a:rPr lang="en-US" smtClean="0"/>
              <a:t>‹#›</a:t>
            </a:fld>
            <a:endParaRPr lang="en-US"/>
          </a:p>
        </p:txBody>
      </p:sp>
    </p:spTree>
    <p:extLst>
      <p:ext uri="{BB962C8B-B14F-4D97-AF65-F5344CB8AC3E}">
        <p14:creationId xmlns:p14="http://schemas.microsoft.com/office/powerpoint/2010/main" val="1500286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Greek_languag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en.wikipedia.org/wiki/Hebrew_alphabet" TargetMode="External"/><Relationship Id="rId5" Type="http://schemas.openxmlformats.org/officeDocument/2006/relationships/hyperlink" Target="http://en.wikipedia.org/wiki/Calligram" TargetMode="External"/><Relationship Id="rId4" Type="http://schemas.openxmlformats.org/officeDocument/2006/relationships/hyperlink" Target="http://en.wikipedia.org/wiki/Jew"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Micrography</a:t>
            </a:r>
            <a:r>
              <a:rPr lang="en-US" sz="1200" kern="1200" dirty="0">
                <a:solidFill>
                  <a:schemeClr val="tx1"/>
                </a:solidFill>
                <a:effectLst/>
                <a:latin typeface="+mn-lt"/>
                <a:ea typeface="+mn-ea"/>
                <a:cs typeface="+mn-cs"/>
              </a:rPr>
              <a:t>: artwork created from text that forms an image when viewed at a distance.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Element of Art</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Line:  </a:t>
            </a:r>
            <a:r>
              <a:rPr lang="en-US" sz="1200" kern="1200" dirty="0">
                <a:solidFill>
                  <a:schemeClr val="tx1"/>
                </a:solidFill>
                <a:effectLst/>
                <a:latin typeface="+mn-lt"/>
                <a:ea typeface="+mn-ea"/>
                <a:cs typeface="+mn-cs"/>
              </a:rPr>
              <a:t>A continuous path of a moving point through space which can vary in width, direction, length, curvature, texture and color.</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Supplies needed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-8.5x11 inch Student photographs in black and white</a:t>
            </a:r>
          </a:p>
          <a:p>
            <a:r>
              <a:rPr lang="en-US" sz="1200" kern="1200" dirty="0">
                <a:solidFill>
                  <a:schemeClr val="tx1"/>
                </a:solidFill>
                <a:effectLst/>
                <a:latin typeface="+mn-lt"/>
                <a:ea typeface="+mn-ea"/>
                <a:cs typeface="+mn-cs"/>
              </a:rPr>
              <a:t>-Pencil</a:t>
            </a:r>
          </a:p>
          <a:p>
            <a:r>
              <a:rPr lang="en-US" sz="1200" kern="1200" dirty="0">
                <a:solidFill>
                  <a:schemeClr val="tx1"/>
                </a:solidFill>
                <a:effectLst/>
                <a:latin typeface="+mn-lt"/>
                <a:ea typeface="+mn-ea"/>
                <a:cs typeface="+mn-cs"/>
              </a:rPr>
              <a:t>-Eraser</a:t>
            </a:r>
          </a:p>
          <a:p>
            <a:r>
              <a:rPr lang="en-US" sz="1200" kern="1200" dirty="0">
                <a:solidFill>
                  <a:schemeClr val="tx1"/>
                </a:solidFill>
                <a:effectLst/>
                <a:latin typeface="+mn-lt"/>
                <a:ea typeface="+mn-ea"/>
                <a:cs typeface="+mn-cs"/>
              </a:rPr>
              <a:t>-Fine Point Sharpie </a:t>
            </a:r>
          </a:p>
          <a:p>
            <a:r>
              <a:rPr lang="en-US" sz="1200" kern="1200" dirty="0">
                <a:solidFill>
                  <a:schemeClr val="tx1"/>
                </a:solidFill>
                <a:effectLst/>
                <a:latin typeface="+mn-lt"/>
                <a:ea typeface="+mn-ea"/>
                <a:cs typeface="+mn-cs"/>
              </a:rPr>
              <a:t>-Ultra Fine Point Sharpie</a:t>
            </a:r>
          </a:p>
          <a:p>
            <a:r>
              <a:rPr lang="en-US" sz="1200" kern="1200" dirty="0">
                <a:solidFill>
                  <a:schemeClr val="tx1"/>
                </a:solidFill>
                <a:effectLst/>
                <a:latin typeface="+mn-lt"/>
                <a:ea typeface="+mn-ea"/>
                <a:cs typeface="+mn-cs"/>
              </a:rPr>
              <a:t>-8.5x11 inch White copy paper</a:t>
            </a:r>
          </a:p>
          <a:p>
            <a:r>
              <a:rPr lang="en-US" sz="1200" kern="1200" dirty="0">
                <a:solidFill>
                  <a:schemeClr val="tx1"/>
                </a:solidFill>
                <a:effectLst/>
                <a:latin typeface="+mn-lt"/>
                <a:ea typeface="+mn-ea"/>
                <a:cs typeface="+mn-cs"/>
              </a:rPr>
              <a:t>-tape for hanging in window while tracing</a:t>
            </a:r>
          </a:p>
          <a:p>
            <a:r>
              <a:rPr lang="en-US" sz="1200" kern="1200" dirty="0">
                <a:solidFill>
                  <a:schemeClr val="tx1"/>
                </a:solidFill>
                <a:effectLst/>
                <a:latin typeface="+mn-lt"/>
                <a:ea typeface="+mn-ea"/>
                <a:cs typeface="+mn-cs"/>
              </a:rPr>
              <a:t>-camera</a:t>
            </a:r>
          </a:p>
          <a:p>
            <a:r>
              <a:rPr lang="en-US" sz="1200" kern="1200" dirty="0">
                <a:solidFill>
                  <a:schemeClr val="tx1"/>
                </a:solidFill>
                <a:effectLst/>
                <a:latin typeface="+mn-lt"/>
                <a:ea typeface="+mn-ea"/>
                <a:cs typeface="+mn-cs"/>
              </a:rPr>
              <a:t>-printer</a:t>
            </a:r>
          </a:p>
          <a:p>
            <a:r>
              <a:rPr lang="en-US" sz="1200" kern="1200" dirty="0">
                <a:solidFill>
                  <a:schemeClr val="tx1"/>
                </a:solidFill>
                <a:effectLst/>
                <a:latin typeface="+mn-lt"/>
                <a:ea typeface="+mn-ea"/>
                <a:cs typeface="+mn-cs"/>
              </a:rPr>
              <a:t>-window or</a:t>
            </a:r>
            <a:r>
              <a:rPr lang="en-US" sz="1200" kern="1200" baseline="0" dirty="0">
                <a:solidFill>
                  <a:schemeClr val="tx1"/>
                </a:solidFill>
                <a:effectLst/>
                <a:latin typeface="+mn-lt"/>
                <a:ea typeface="+mn-ea"/>
                <a:cs typeface="+mn-cs"/>
              </a:rPr>
              <a:t> light box</a:t>
            </a:r>
            <a:endParaRPr lang="en-US" sz="1200" kern="1200" dirty="0">
              <a:solidFill>
                <a:schemeClr val="tx1"/>
              </a:solidFill>
              <a:effectLst/>
              <a:latin typeface="+mn-lt"/>
              <a:ea typeface="+mn-ea"/>
              <a:cs typeface="+mn-cs"/>
            </a:endParaRPr>
          </a:p>
          <a:p>
            <a:endParaRPr lang="en-US" dirty="0"/>
          </a:p>
          <a:p>
            <a:endParaRPr lang="en-US" dirty="0"/>
          </a:p>
          <a:p>
            <a:r>
              <a:rPr lang="en-US" dirty="0"/>
              <a:t>From Wikipedia:</a:t>
            </a:r>
          </a:p>
          <a:p>
            <a:r>
              <a:rPr lang="en-US" sz="1200" b="1" kern="1200" dirty="0" err="1">
                <a:solidFill>
                  <a:schemeClr val="tx1"/>
                </a:solidFill>
                <a:latin typeface="+mn-lt"/>
                <a:ea typeface="+mn-ea"/>
                <a:cs typeface="+mn-cs"/>
              </a:rPr>
              <a:t>Micrography</a:t>
            </a:r>
            <a:r>
              <a:rPr lang="en-US" sz="1200" b="0" kern="1200" dirty="0">
                <a:solidFill>
                  <a:schemeClr val="tx1"/>
                </a:solidFill>
                <a:latin typeface="+mn-lt"/>
                <a:ea typeface="+mn-ea"/>
                <a:cs typeface="+mn-cs"/>
              </a:rPr>
              <a:t> (from </a:t>
            </a:r>
            <a:r>
              <a:rPr lang="en-US" sz="1200" b="0" kern="1200" dirty="0">
                <a:solidFill>
                  <a:schemeClr val="tx1"/>
                </a:solidFill>
                <a:latin typeface="+mn-lt"/>
                <a:ea typeface="+mn-ea"/>
                <a:cs typeface="+mn-cs"/>
                <a:hlinkClick r:id="rId3"/>
              </a:rPr>
              <a:t>Greek, literally small-writing – "Μικρογραφία"), also called </a:t>
            </a:r>
            <a:r>
              <a:rPr lang="en-US" sz="1200" b="1" kern="1200" dirty="0">
                <a:solidFill>
                  <a:schemeClr val="tx1"/>
                </a:solidFill>
                <a:latin typeface="+mn-lt"/>
                <a:ea typeface="+mn-ea"/>
                <a:cs typeface="+mn-cs"/>
                <a:hlinkClick r:id="rId3"/>
              </a:rPr>
              <a:t>microcalligraphy</a:t>
            </a:r>
            <a:r>
              <a:rPr lang="en-US" sz="1200" b="0" kern="1200" dirty="0">
                <a:solidFill>
                  <a:schemeClr val="tx1"/>
                </a:solidFill>
                <a:latin typeface="+mn-lt"/>
                <a:ea typeface="+mn-ea"/>
                <a:cs typeface="+mn-cs"/>
                <a:hlinkClick r:id="rId3"/>
              </a:rPr>
              <a:t>, is a </a:t>
            </a:r>
            <a:r>
              <a:rPr lang="en-US" sz="1200" b="0" kern="1200" dirty="0">
                <a:solidFill>
                  <a:schemeClr val="tx1"/>
                </a:solidFill>
                <a:latin typeface="+mn-lt"/>
                <a:ea typeface="+mn-ea"/>
                <a:cs typeface="+mn-cs"/>
                <a:hlinkClick r:id="rId4"/>
              </a:rPr>
              <a:t>Jewish form of </a:t>
            </a:r>
            <a:r>
              <a:rPr lang="en-US" sz="1200" b="0" kern="1200" dirty="0">
                <a:solidFill>
                  <a:schemeClr val="tx1"/>
                </a:solidFill>
                <a:latin typeface="+mn-lt"/>
                <a:ea typeface="+mn-ea"/>
                <a:cs typeface="+mn-cs"/>
                <a:hlinkClick r:id="rId5"/>
              </a:rPr>
              <a:t>calligrams developed in the 9th century, with parallels in Christianity and Islam,[1] utilizing minute </a:t>
            </a:r>
            <a:r>
              <a:rPr lang="en-US" sz="1200" b="0" kern="1200" dirty="0">
                <a:solidFill>
                  <a:schemeClr val="tx1"/>
                </a:solidFill>
                <a:latin typeface="+mn-lt"/>
                <a:ea typeface="+mn-ea"/>
                <a:cs typeface="+mn-cs"/>
                <a:hlinkClick r:id="rId6"/>
              </a:rPr>
              <a:t>Hebrew letters to form representational, geometric and abstract designs. Colored micrography is especially distinctive because these rare artworks are customarily rendered in black and white.</a:t>
            </a:r>
            <a:endParaRPr lang="en-US" dirty="0"/>
          </a:p>
        </p:txBody>
      </p:sp>
      <p:sp>
        <p:nvSpPr>
          <p:cNvPr id="4" name="Slide Number Placeholder 3"/>
          <p:cNvSpPr>
            <a:spLocks noGrp="1"/>
          </p:cNvSpPr>
          <p:nvPr>
            <p:ph type="sldNum" sz="quarter" idx="10"/>
          </p:nvPr>
        </p:nvSpPr>
        <p:spPr/>
        <p:txBody>
          <a:bodyPr/>
          <a:lstStyle/>
          <a:p>
            <a:fld id="{6C63E808-93C5-A04E-B7CF-B198411A23A6}" type="slidenum">
              <a:rPr lang="en-US" smtClean="0"/>
              <a:t>1</a:t>
            </a:fld>
            <a:endParaRPr lang="en-US"/>
          </a:p>
        </p:txBody>
      </p:sp>
    </p:spTree>
    <p:extLst>
      <p:ext uri="{BB962C8B-B14F-4D97-AF65-F5344CB8AC3E}">
        <p14:creationId xmlns:p14="http://schemas.microsoft.com/office/powerpoint/2010/main" val="222721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3E808-93C5-A04E-B7CF-B198411A23A6}" type="slidenum">
              <a:rPr lang="en-US" smtClean="0"/>
              <a:t>10</a:t>
            </a:fld>
            <a:endParaRPr lang="en-US"/>
          </a:p>
        </p:txBody>
      </p:sp>
    </p:spTree>
    <p:extLst>
      <p:ext uri="{BB962C8B-B14F-4D97-AF65-F5344CB8AC3E}">
        <p14:creationId xmlns:p14="http://schemas.microsoft.com/office/powerpoint/2010/main" val="284694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11</a:t>
            </a:fld>
            <a:endParaRPr lang="en-US"/>
          </a:p>
        </p:txBody>
      </p:sp>
    </p:spTree>
    <p:extLst>
      <p:ext uri="{BB962C8B-B14F-4D97-AF65-F5344CB8AC3E}">
        <p14:creationId xmlns:p14="http://schemas.microsoft.com/office/powerpoint/2010/main" val="173467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3E808-93C5-A04E-B7CF-B198411A23A6}" type="slidenum">
              <a:rPr lang="en-US" smtClean="0"/>
              <a:t>12</a:t>
            </a:fld>
            <a:endParaRPr lang="en-US"/>
          </a:p>
        </p:txBody>
      </p:sp>
    </p:spTree>
    <p:extLst>
      <p:ext uri="{BB962C8B-B14F-4D97-AF65-F5344CB8AC3E}">
        <p14:creationId xmlns:p14="http://schemas.microsoft.com/office/powerpoint/2010/main" val="1008972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14</a:t>
            </a:fld>
            <a:endParaRPr lang="en-US"/>
          </a:p>
        </p:txBody>
      </p:sp>
    </p:spTree>
    <p:extLst>
      <p:ext uri="{BB962C8B-B14F-4D97-AF65-F5344CB8AC3E}">
        <p14:creationId xmlns:p14="http://schemas.microsoft.com/office/powerpoint/2010/main" val="83365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2</a:t>
            </a:fld>
            <a:endParaRPr lang="en-US"/>
          </a:p>
        </p:txBody>
      </p:sp>
    </p:spTree>
    <p:extLst>
      <p:ext uri="{BB962C8B-B14F-4D97-AF65-F5344CB8AC3E}">
        <p14:creationId xmlns:p14="http://schemas.microsoft.com/office/powerpoint/2010/main" val="2674596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3</a:t>
            </a:fld>
            <a:endParaRPr lang="en-US"/>
          </a:p>
        </p:txBody>
      </p:sp>
    </p:spTree>
    <p:extLst>
      <p:ext uri="{BB962C8B-B14F-4D97-AF65-F5344CB8AC3E}">
        <p14:creationId xmlns:p14="http://schemas.microsoft.com/office/powerpoint/2010/main" val="169399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4</a:t>
            </a:fld>
            <a:endParaRPr lang="en-US"/>
          </a:p>
        </p:txBody>
      </p:sp>
    </p:spTree>
    <p:extLst>
      <p:ext uri="{BB962C8B-B14F-4D97-AF65-F5344CB8AC3E}">
        <p14:creationId xmlns:p14="http://schemas.microsoft.com/office/powerpoint/2010/main" val="375240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5</a:t>
            </a:fld>
            <a:endParaRPr lang="en-US"/>
          </a:p>
        </p:txBody>
      </p:sp>
    </p:spTree>
    <p:extLst>
      <p:ext uri="{BB962C8B-B14F-4D97-AF65-F5344CB8AC3E}">
        <p14:creationId xmlns:p14="http://schemas.microsoft.com/office/powerpoint/2010/main" val="113023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6</a:t>
            </a:fld>
            <a:endParaRPr lang="en-US"/>
          </a:p>
        </p:txBody>
      </p:sp>
    </p:spTree>
    <p:extLst>
      <p:ext uri="{BB962C8B-B14F-4D97-AF65-F5344CB8AC3E}">
        <p14:creationId xmlns:p14="http://schemas.microsoft.com/office/powerpoint/2010/main" val="1393796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7</a:t>
            </a:fld>
            <a:endParaRPr lang="en-US"/>
          </a:p>
        </p:txBody>
      </p:sp>
    </p:spTree>
    <p:extLst>
      <p:ext uri="{BB962C8B-B14F-4D97-AF65-F5344CB8AC3E}">
        <p14:creationId xmlns:p14="http://schemas.microsoft.com/office/powerpoint/2010/main" val="1552349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8</a:t>
            </a:fld>
            <a:endParaRPr lang="en-US"/>
          </a:p>
        </p:txBody>
      </p:sp>
    </p:spTree>
    <p:extLst>
      <p:ext uri="{BB962C8B-B14F-4D97-AF65-F5344CB8AC3E}">
        <p14:creationId xmlns:p14="http://schemas.microsoft.com/office/powerpoint/2010/main" val="34317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3E808-93C5-A04E-B7CF-B198411A23A6}" type="slidenum">
              <a:rPr lang="en-US" smtClean="0"/>
              <a:t>9</a:t>
            </a:fld>
            <a:endParaRPr lang="en-US"/>
          </a:p>
        </p:txBody>
      </p:sp>
    </p:spTree>
    <p:extLst>
      <p:ext uri="{BB962C8B-B14F-4D97-AF65-F5344CB8AC3E}">
        <p14:creationId xmlns:p14="http://schemas.microsoft.com/office/powerpoint/2010/main" val="619153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8F0C92-1E25-9A44-832E-699D53774AF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399424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F0C92-1E25-9A44-832E-699D53774AF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3944182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F0C92-1E25-9A44-832E-699D53774AF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1211236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F0C92-1E25-9A44-832E-699D53774AF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1672371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F0C92-1E25-9A44-832E-699D53774AF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199075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8F0C92-1E25-9A44-832E-699D53774AF1}"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168601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8F0C92-1E25-9A44-832E-699D53774AF1}" type="datetimeFigureOut">
              <a:rPr lang="en-US" smtClean="0"/>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33308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8F0C92-1E25-9A44-832E-699D53774AF1}" type="datetimeFigureOut">
              <a:rPr lang="en-US" smtClean="0"/>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145616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F0C92-1E25-9A44-832E-699D53774AF1}"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196431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F0C92-1E25-9A44-832E-699D53774AF1}"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2809932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F0C92-1E25-9A44-832E-699D53774AF1}"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78B34-30C7-694D-9200-AC70576A3480}" type="slidenum">
              <a:rPr lang="en-US" smtClean="0"/>
              <a:t>‹#›</a:t>
            </a:fld>
            <a:endParaRPr lang="en-US"/>
          </a:p>
        </p:txBody>
      </p:sp>
    </p:spTree>
    <p:extLst>
      <p:ext uri="{BB962C8B-B14F-4D97-AF65-F5344CB8AC3E}">
        <p14:creationId xmlns:p14="http://schemas.microsoft.com/office/powerpoint/2010/main" val="244200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F0C92-1E25-9A44-832E-699D53774AF1}" type="datetimeFigureOut">
              <a:rPr lang="en-US" smtClean="0"/>
              <a:t>5/6/2019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78B34-30C7-694D-9200-AC70576A3480}" type="slidenum">
              <a:rPr lang="en-US" smtClean="0"/>
              <a:t>‹#›</a:t>
            </a:fld>
            <a:endParaRPr lang="en-US"/>
          </a:p>
        </p:txBody>
      </p:sp>
    </p:spTree>
    <p:extLst>
      <p:ext uri="{BB962C8B-B14F-4D97-AF65-F5344CB8AC3E}">
        <p14:creationId xmlns:p14="http://schemas.microsoft.com/office/powerpoint/2010/main" val="1224968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0661" y="180668"/>
            <a:ext cx="7772400" cy="1470025"/>
          </a:xfrm>
          <a:ln>
            <a:solidFill>
              <a:schemeClr val="bg1"/>
            </a:solidFill>
          </a:ln>
        </p:spPr>
        <p:style>
          <a:lnRef idx="2">
            <a:schemeClr val="accent1"/>
          </a:lnRef>
          <a:fillRef idx="1">
            <a:schemeClr val="lt1"/>
          </a:fillRef>
          <a:effectRef idx="0">
            <a:schemeClr val="accent1"/>
          </a:effectRef>
          <a:fontRef idx="minor">
            <a:schemeClr val="dk1"/>
          </a:fontRef>
        </p:style>
        <p:txBody>
          <a:bodyPr/>
          <a:lstStyle/>
          <a:p>
            <a:r>
              <a:rPr lang="en-US" dirty="0">
                <a:latin typeface="Aller" panose="02000503030000020004" pitchFamily="2" charset="77"/>
              </a:rPr>
              <a:t>Combining Self-Portraits </a:t>
            </a:r>
            <a:br>
              <a:rPr lang="en-US" dirty="0">
                <a:latin typeface="Aller" panose="02000503030000020004" pitchFamily="2" charset="77"/>
              </a:rPr>
            </a:br>
            <a:r>
              <a:rPr lang="en-US" dirty="0">
                <a:latin typeface="Aller" panose="02000503030000020004" pitchFamily="2" charset="77"/>
              </a:rPr>
              <a:t>&amp; </a:t>
            </a:r>
            <a:r>
              <a:rPr lang="en-US" dirty="0" err="1">
                <a:latin typeface="Aller" panose="02000503030000020004" pitchFamily="2" charset="77"/>
              </a:rPr>
              <a:t>Micrography</a:t>
            </a:r>
            <a:endParaRPr lang="en-US" dirty="0">
              <a:latin typeface="Aller" panose="02000503030000020004" pitchFamily="2" charset="77"/>
            </a:endParaRPr>
          </a:p>
        </p:txBody>
      </p:sp>
      <p:pic>
        <p:nvPicPr>
          <p:cNvPr id="7" name="Picture 6" descr="IMG_17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676" y="1836847"/>
            <a:ext cx="6121074" cy="4590805"/>
          </a:xfrm>
          <a:prstGeom prst="rect">
            <a:avLst/>
          </a:prstGeom>
        </p:spPr>
      </p:pic>
    </p:spTree>
    <p:extLst>
      <p:ext uri="{BB962C8B-B14F-4D97-AF65-F5344CB8AC3E}">
        <p14:creationId xmlns:p14="http://schemas.microsoft.com/office/powerpoint/2010/main" val="3243873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97909" y="1026514"/>
            <a:ext cx="4572000" cy="923330"/>
          </a:xfrm>
          <a:prstGeom prst="rect">
            <a:avLst/>
          </a:prstGeom>
        </p:spPr>
        <p:txBody>
          <a:bodyPr>
            <a:spAutoFit/>
          </a:bodyPr>
          <a:lstStyle/>
          <a:p>
            <a:pPr lvl="0"/>
            <a:r>
              <a:rPr lang="en-US" b="1" dirty="0">
                <a:latin typeface="Aller" panose="02000503030000020004" pitchFamily="2" charset="77"/>
              </a:rPr>
              <a:t>Step 1  </a:t>
            </a:r>
          </a:p>
          <a:p>
            <a:pPr lvl="0"/>
            <a:r>
              <a:rPr lang="en-US" dirty="0"/>
              <a:t>Take a head shot picture and print a black and white copy on 8.5x11 inch piece of copy paper. </a:t>
            </a:r>
          </a:p>
        </p:txBody>
      </p:sp>
      <p:sp>
        <p:nvSpPr>
          <p:cNvPr id="9" name="Rectangle 8"/>
          <p:cNvSpPr/>
          <p:nvPr/>
        </p:nvSpPr>
        <p:spPr>
          <a:xfrm>
            <a:off x="3597909" y="3383524"/>
            <a:ext cx="4572000" cy="2585323"/>
          </a:xfrm>
          <a:prstGeom prst="rect">
            <a:avLst/>
          </a:prstGeom>
        </p:spPr>
        <p:txBody>
          <a:bodyPr>
            <a:spAutoFit/>
          </a:bodyPr>
          <a:lstStyle/>
          <a:p>
            <a:pPr lvl="0"/>
            <a:r>
              <a:rPr lang="en-US" b="1" dirty="0">
                <a:latin typeface="Aller" panose="02000503030000020004" pitchFamily="2" charset="77"/>
              </a:rPr>
              <a:t>Step 2  </a:t>
            </a:r>
          </a:p>
          <a:p>
            <a:pPr lvl="0"/>
            <a:r>
              <a:rPr lang="en-US" dirty="0"/>
              <a:t>Trace basic outlines of the face with larger fine tip sharpie (neck, shoulders, eyebrows, hairlines).  </a:t>
            </a:r>
          </a:p>
          <a:p>
            <a:pPr lvl="0"/>
            <a:endParaRPr lang="en-US" u="sng" dirty="0"/>
          </a:p>
          <a:p>
            <a:pPr lvl="0"/>
            <a:r>
              <a:rPr lang="en-US" u="sng" dirty="0"/>
              <a:t>Avoid tracing individual teeth.  </a:t>
            </a:r>
          </a:p>
          <a:p>
            <a:pPr lvl="0"/>
            <a:r>
              <a:rPr lang="en-US" u="sng" dirty="0"/>
              <a:t>Do </a:t>
            </a:r>
            <a:r>
              <a:rPr lang="en-US" b="1" u="sng" dirty="0"/>
              <a:t>NOT</a:t>
            </a:r>
            <a:r>
              <a:rPr lang="en-US" u="sng" dirty="0"/>
              <a:t> make a triangle for the nose – just the bridge and nostrils of the nose</a:t>
            </a:r>
            <a:r>
              <a:rPr lang="en-US" dirty="0"/>
              <a:t> (</a:t>
            </a:r>
            <a:r>
              <a:rPr lang="en-US" i="1" dirty="0"/>
              <a:t>it will be more of an “L” shape</a:t>
            </a:r>
            <a:r>
              <a:rPr lang="en-US" dirty="0"/>
              <a:t>). </a:t>
            </a:r>
          </a:p>
        </p:txBody>
      </p:sp>
      <p:pic>
        <p:nvPicPr>
          <p:cNvPr id="2" name="Picture 1" descr="DSC_0488.JPG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2" y="1026514"/>
            <a:ext cx="1678741" cy="2242703"/>
          </a:xfrm>
          <a:prstGeom prst="rect">
            <a:avLst/>
          </a:prstGeom>
        </p:spPr>
      </p:pic>
      <p:pic>
        <p:nvPicPr>
          <p:cNvPr id="3" name="Picture 2" descr="IMG_0888 (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82" y="3742264"/>
            <a:ext cx="1792395" cy="2389860"/>
          </a:xfrm>
          <a:prstGeom prst="rect">
            <a:avLst/>
          </a:prstGeom>
        </p:spPr>
      </p:pic>
      <p:sp>
        <p:nvSpPr>
          <p:cNvPr id="4" name="TextBox 3">
            <a:extLst>
              <a:ext uri="{FF2B5EF4-FFF2-40B4-BE49-F238E27FC236}">
                <a16:creationId xmlns:a16="http://schemas.microsoft.com/office/drawing/2014/main" id="{8B90D61E-A603-544B-8903-325B35D7DC5C}"/>
              </a:ext>
            </a:extLst>
          </p:cNvPr>
          <p:cNvSpPr txBox="1"/>
          <p:nvPr/>
        </p:nvSpPr>
        <p:spPr>
          <a:xfrm>
            <a:off x="1353879" y="120502"/>
            <a:ext cx="6478772" cy="954107"/>
          </a:xfrm>
          <a:prstGeom prst="rect">
            <a:avLst/>
          </a:prstGeom>
          <a:noFill/>
        </p:spPr>
        <p:txBody>
          <a:bodyPr wrap="square" rtlCol="0">
            <a:spAutoFit/>
          </a:bodyPr>
          <a:lstStyle/>
          <a:p>
            <a:pPr algn="ctr"/>
            <a:r>
              <a:rPr lang="en-US" sz="1400" dirty="0">
                <a:latin typeface="Aller Light" panose="02000503000000020004" pitchFamily="2" charset="77"/>
              </a:rPr>
              <a:t>Today’s Lesson</a:t>
            </a:r>
          </a:p>
          <a:p>
            <a:pPr algn="ctr"/>
            <a:r>
              <a:rPr lang="en-US" sz="2400" b="1" i="1" dirty="0" err="1">
                <a:solidFill>
                  <a:schemeClr val="accent4">
                    <a:lumMod val="75000"/>
                  </a:schemeClr>
                </a:solidFill>
                <a:latin typeface="Aller" panose="02000503030000020004" pitchFamily="2" charset="77"/>
              </a:rPr>
              <a:t>Micrography</a:t>
            </a:r>
            <a:r>
              <a:rPr lang="en-US" sz="2400" b="1" i="1" dirty="0">
                <a:solidFill>
                  <a:schemeClr val="accent4">
                    <a:lumMod val="75000"/>
                  </a:schemeClr>
                </a:solidFill>
                <a:latin typeface="Aller" panose="02000503030000020004" pitchFamily="2" charset="77"/>
              </a:rPr>
              <a:t> Self-Portraits</a:t>
            </a:r>
          </a:p>
          <a:p>
            <a:pPr algn="ctr"/>
            <a:endParaRPr lang="en-US" dirty="0"/>
          </a:p>
        </p:txBody>
      </p:sp>
    </p:spTree>
    <p:extLst>
      <p:ext uri="{BB962C8B-B14F-4D97-AF65-F5344CB8AC3E}">
        <p14:creationId xmlns:p14="http://schemas.microsoft.com/office/powerpoint/2010/main" val="496902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71965" y="495014"/>
            <a:ext cx="4572000" cy="1477328"/>
          </a:xfrm>
          <a:prstGeom prst="rect">
            <a:avLst/>
          </a:prstGeom>
        </p:spPr>
        <p:txBody>
          <a:bodyPr>
            <a:spAutoFit/>
          </a:bodyPr>
          <a:lstStyle/>
          <a:p>
            <a:pPr lvl="0"/>
            <a:r>
              <a:rPr lang="en-US" b="1" dirty="0">
                <a:latin typeface="Aller" panose="02000503030000020004" pitchFamily="2" charset="77"/>
              </a:rPr>
              <a:t>Step 3  </a:t>
            </a:r>
          </a:p>
          <a:p>
            <a:pPr lvl="0"/>
            <a:r>
              <a:rPr lang="en-US" dirty="0"/>
              <a:t>Flip photo over and hang it in window or use a light box (sharpie lines should show through to the back of the page from the photo side). Tape plain white copy paper over it.  </a:t>
            </a:r>
          </a:p>
        </p:txBody>
      </p:sp>
      <p:sp>
        <p:nvSpPr>
          <p:cNvPr id="7" name="Rectangle 6"/>
          <p:cNvSpPr/>
          <p:nvPr/>
        </p:nvSpPr>
        <p:spPr>
          <a:xfrm>
            <a:off x="3471965" y="3202129"/>
            <a:ext cx="4572000" cy="923330"/>
          </a:xfrm>
          <a:prstGeom prst="rect">
            <a:avLst/>
          </a:prstGeom>
        </p:spPr>
        <p:txBody>
          <a:bodyPr>
            <a:spAutoFit/>
          </a:bodyPr>
          <a:lstStyle/>
          <a:p>
            <a:pPr lvl="0"/>
            <a:r>
              <a:rPr lang="en-US" b="1" dirty="0">
                <a:latin typeface="Aller" panose="02000503030000020004" pitchFamily="2" charset="77"/>
              </a:rPr>
              <a:t>Step 4  </a:t>
            </a:r>
          </a:p>
          <a:p>
            <a:pPr lvl="0"/>
            <a:r>
              <a:rPr lang="en-US" dirty="0"/>
              <a:t>Trace outlines LIGHTLY with pencil on copy paper. </a:t>
            </a:r>
          </a:p>
        </p:txBody>
      </p:sp>
      <p:pic>
        <p:nvPicPr>
          <p:cNvPr id="2" name="Picture 1" descr="IMG_08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71" y="217923"/>
            <a:ext cx="2006395" cy="2675193"/>
          </a:xfrm>
          <a:prstGeom prst="rect">
            <a:avLst/>
          </a:prstGeom>
        </p:spPr>
      </p:pic>
      <p:pic>
        <p:nvPicPr>
          <p:cNvPr id="3" name="Picture 2" descr="IMG_089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71" y="3404109"/>
            <a:ext cx="2071913" cy="2762550"/>
          </a:xfrm>
          <a:prstGeom prst="rect">
            <a:avLst/>
          </a:prstGeom>
        </p:spPr>
      </p:pic>
    </p:spTree>
    <p:extLst>
      <p:ext uri="{BB962C8B-B14F-4D97-AF65-F5344CB8AC3E}">
        <p14:creationId xmlns:p14="http://schemas.microsoft.com/office/powerpoint/2010/main" val="505954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McClureColeman:Desktop:IMG_3739.jpg"/>
          <p:cNvPicPr/>
          <p:nvPr/>
        </p:nvPicPr>
        <p:blipFill>
          <a:blip r:embed="rId3">
            <a:extLst>
              <a:ext uri="{28A0092B-C50C-407E-A947-70E740481C1C}">
                <a14:useLocalDpi xmlns:a14="http://schemas.microsoft.com/office/drawing/2010/main" val="0"/>
              </a:ext>
            </a:extLst>
          </a:blip>
          <a:srcRect/>
          <a:stretch>
            <a:fillRect/>
          </a:stretch>
        </p:blipFill>
        <p:spPr bwMode="auto">
          <a:xfrm>
            <a:off x="892590" y="587741"/>
            <a:ext cx="2971800" cy="3961130"/>
          </a:xfrm>
          <a:prstGeom prst="rect">
            <a:avLst/>
          </a:prstGeom>
          <a:noFill/>
          <a:ln>
            <a:noFill/>
          </a:ln>
        </p:spPr>
      </p:pic>
      <p:sp>
        <p:nvSpPr>
          <p:cNvPr id="5" name="Rectangle 4"/>
          <p:cNvSpPr/>
          <p:nvPr/>
        </p:nvSpPr>
        <p:spPr>
          <a:xfrm>
            <a:off x="4091186" y="587741"/>
            <a:ext cx="4572000" cy="4524315"/>
          </a:xfrm>
          <a:prstGeom prst="rect">
            <a:avLst/>
          </a:prstGeom>
        </p:spPr>
        <p:txBody>
          <a:bodyPr>
            <a:spAutoFit/>
          </a:bodyPr>
          <a:lstStyle/>
          <a:p>
            <a:pPr lvl="0"/>
            <a:r>
              <a:rPr lang="en-US" b="1" dirty="0">
                <a:latin typeface="Aller" panose="02000503030000020004" pitchFamily="2" charset="77"/>
              </a:rPr>
              <a:t>Step 5  </a:t>
            </a:r>
          </a:p>
          <a:p>
            <a:pPr lvl="0"/>
            <a:r>
              <a:rPr lang="en-US" dirty="0"/>
              <a:t>Take copy paper to desk and with smaller sharpie (ultra fine tip) write words or sentences that describe you as you follow the pencil lines.  Large spaces of hair can be filled in with words or left as an outline.  The size of the letters can be stretched bigger to fill in a space like the lips or eyebrows.  Students may want to use prompts like favorite color, sport, etc. or write list of positive characteristics about themselves ahead of time and transferred to the portrait.</a:t>
            </a:r>
          </a:p>
          <a:p>
            <a:pPr lvl="0"/>
            <a:endParaRPr lang="en-US" dirty="0"/>
          </a:p>
          <a:p>
            <a:pPr lvl="0"/>
            <a:endParaRPr lang="en-US" b="1" dirty="0">
              <a:latin typeface="Aller" panose="02000503030000020004" pitchFamily="2" charset="77"/>
            </a:endParaRPr>
          </a:p>
          <a:p>
            <a:pPr lvl="0"/>
            <a:r>
              <a:rPr lang="en-US" b="1" dirty="0">
                <a:latin typeface="Aller" panose="02000503030000020004" pitchFamily="2" charset="77"/>
              </a:rPr>
              <a:t>Step 6  </a:t>
            </a:r>
          </a:p>
          <a:p>
            <a:pPr lvl="0"/>
            <a:r>
              <a:rPr lang="en-US" dirty="0"/>
              <a:t>Erase pencil lines. </a:t>
            </a:r>
          </a:p>
        </p:txBody>
      </p:sp>
    </p:spTree>
    <p:extLst>
      <p:ext uri="{BB962C8B-B14F-4D97-AF65-F5344CB8AC3E}">
        <p14:creationId xmlns:p14="http://schemas.microsoft.com/office/powerpoint/2010/main" val="2469359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7DFE-1F8C-D84B-8E04-654C2E6BDA8B}"/>
              </a:ext>
            </a:extLst>
          </p:cNvPr>
          <p:cNvSpPr>
            <a:spLocks noGrp="1"/>
          </p:cNvSpPr>
          <p:nvPr>
            <p:ph type="title"/>
          </p:nvPr>
        </p:nvSpPr>
        <p:spPr>
          <a:xfrm>
            <a:off x="457200" y="274638"/>
            <a:ext cx="8229600" cy="894943"/>
          </a:xfrm>
        </p:spPr>
        <p:txBody>
          <a:bodyPr>
            <a:normAutofit/>
          </a:bodyPr>
          <a:lstStyle/>
          <a:p>
            <a:r>
              <a:rPr lang="en-US" sz="2800" dirty="0">
                <a:latin typeface="Aller" panose="02000503030000020004" pitchFamily="2" charset="77"/>
              </a:rPr>
              <a:t>Who is this?</a:t>
            </a:r>
          </a:p>
        </p:txBody>
      </p:sp>
      <p:pic>
        <p:nvPicPr>
          <p:cNvPr id="5" name="Content Placeholder 4">
            <a:extLst>
              <a:ext uri="{FF2B5EF4-FFF2-40B4-BE49-F238E27FC236}">
                <a16:creationId xmlns:a16="http://schemas.microsoft.com/office/drawing/2014/main" id="{D521C6AE-3A8F-9D47-9AB1-434523E0AC72}"/>
              </a:ext>
            </a:extLst>
          </p:cNvPr>
          <p:cNvPicPr>
            <a:picLocks noGrp="1" noChangeAspect="1"/>
          </p:cNvPicPr>
          <p:nvPr>
            <p:ph idx="1"/>
          </p:nvPr>
        </p:nvPicPr>
        <p:blipFill>
          <a:blip r:embed="rId2"/>
          <a:stretch>
            <a:fillRect/>
          </a:stretch>
        </p:blipFill>
        <p:spPr>
          <a:xfrm>
            <a:off x="2424223" y="1326993"/>
            <a:ext cx="4148255" cy="5531007"/>
          </a:xfrm>
        </p:spPr>
      </p:pic>
    </p:spTree>
    <p:extLst>
      <p:ext uri="{BB962C8B-B14F-4D97-AF65-F5344CB8AC3E}">
        <p14:creationId xmlns:p14="http://schemas.microsoft.com/office/powerpoint/2010/main" val="1697795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IMG_17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1937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D1E3-8292-844D-AC31-6D1716EA6848}"/>
              </a:ext>
            </a:extLst>
          </p:cNvPr>
          <p:cNvSpPr>
            <a:spLocks noGrp="1"/>
          </p:cNvSpPr>
          <p:nvPr>
            <p:ph type="title"/>
          </p:nvPr>
        </p:nvSpPr>
        <p:spPr/>
        <p:txBody>
          <a:bodyPr>
            <a:normAutofit/>
          </a:bodyPr>
          <a:lstStyle/>
          <a:p>
            <a:r>
              <a:rPr lang="en-US" sz="3600" b="1" i="1" dirty="0">
                <a:latin typeface="Adobe Caslon Pro" panose="0205050205050A020403" pitchFamily="18" charset="77"/>
              </a:rPr>
              <a:t>Writing Prompts</a:t>
            </a:r>
          </a:p>
        </p:txBody>
      </p:sp>
      <p:sp>
        <p:nvSpPr>
          <p:cNvPr id="3" name="Content Placeholder 2">
            <a:extLst>
              <a:ext uri="{FF2B5EF4-FFF2-40B4-BE49-F238E27FC236}">
                <a16:creationId xmlns:a16="http://schemas.microsoft.com/office/drawing/2014/main" id="{5721F133-5812-C847-82A8-E5E1F5E01710}"/>
              </a:ext>
            </a:extLst>
          </p:cNvPr>
          <p:cNvSpPr>
            <a:spLocks noGrp="1"/>
          </p:cNvSpPr>
          <p:nvPr>
            <p:ph idx="1"/>
          </p:nvPr>
        </p:nvSpPr>
        <p:spPr>
          <a:xfrm>
            <a:off x="457200" y="1077434"/>
            <a:ext cx="8229600" cy="5048730"/>
          </a:xfrm>
        </p:spPr>
        <p:txBody>
          <a:bodyPr>
            <a:normAutofit fontScale="92500" lnSpcReduction="20000"/>
          </a:bodyPr>
          <a:lstStyle/>
          <a:p>
            <a:r>
              <a:rPr lang="en-US" sz="1400" dirty="0"/>
              <a:t>Lyrics to songs</a:t>
            </a:r>
          </a:p>
          <a:p>
            <a:r>
              <a:rPr lang="en-US" sz="1400" dirty="0"/>
              <a:t>Sayings</a:t>
            </a:r>
          </a:p>
          <a:p>
            <a:r>
              <a:rPr lang="en-US" sz="1400" dirty="0"/>
              <a:t>Character traits</a:t>
            </a:r>
          </a:p>
          <a:p>
            <a:r>
              <a:rPr lang="en-US" sz="1400" dirty="0"/>
              <a:t>Things about you</a:t>
            </a:r>
          </a:p>
          <a:p>
            <a:r>
              <a:rPr lang="en-US" sz="1400" dirty="0"/>
              <a:t>Favorite things</a:t>
            </a:r>
          </a:p>
          <a:p>
            <a:r>
              <a:rPr lang="en-US" sz="1400" dirty="0"/>
              <a:t>Memorable experiences</a:t>
            </a:r>
          </a:p>
          <a:p>
            <a:r>
              <a:rPr lang="en-US" sz="1400" dirty="0"/>
              <a:t>Tell a story</a:t>
            </a:r>
          </a:p>
          <a:p>
            <a:r>
              <a:rPr lang="en-US" sz="1400" dirty="0"/>
              <a:t>Friends and Family Names</a:t>
            </a:r>
          </a:p>
          <a:p>
            <a:r>
              <a:rPr lang="en-US" sz="1400" dirty="0"/>
              <a:t>Pets</a:t>
            </a:r>
          </a:p>
          <a:p>
            <a:r>
              <a:rPr lang="en-US" sz="1400" dirty="0"/>
              <a:t>Places you traveled to</a:t>
            </a:r>
          </a:p>
          <a:p>
            <a:r>
              <a:rPr lang="en-US" sz="1400" dirty="0"/>
              <a:t>Games &amp; Characters</a:t>
            </a:r>
          </a:p>
          <a:p>
            <a:r>
              <a:rPr lang="en-US" sz="1400" dirty="0"/>
              <a:t>Heroes</a:t>
            </a:r>
          </a:p>
          <a:p>
            <a:r>
              <a:rPr lang="en-US" sz="1400" dirty="0"/>
              <a:t>Sports teams or players you enjoy</a:t>
            </a:r>
          </a:p>
          <a:p>
            <a:r>
              <a:rPr lang="en-US" sz="1400" dirty="0"/>
              <a:t>What inspires you</a:t>
            </a:r>
          </a:p>
          <a:p>
            <a:r>
              <a:rPr lang="en-US" sz="1400" dirty="0"/>
              <a:t>TV Shows</a:t>
            </a:r>
          </a:p>
          <a:p>
            <a:r>
              <a:rPr lang="en-US" sz="1400" dirty="0"/>
              <a:t>Books</a:t>
            </a:r>
          </a:p>
          <a:p>
            <a:r>
              <a:rPr lang="en-US" sz="1400" dirty="0"/>
              <a:t>Movies</a:t>
            </a:r>
          </a:p>
          <a:p>
            <a:r>
              <a:rPr lang="en-US" sz="1400" dirty="0"/>
              <a:t>Things you like to do</a:t>
            </a:r>
          </a:p>
          <a:p>
            <a:r>
              <a:rPr lang="en-US" sz="1400" dirty="0"/>
              <a:t>Important dates(i.e. Birthdays)</a:t>
            </a:r>
          </a:p>
          <a:p>
            <a:r>
              <a:rPr lang="en-US" sz="1400" dirty="0"/>
              <a:t>What makes you smile</a:t>
            </a:r>
          </a:p>
          <a:p>
            <a:r>
              <a:rPr lang="en-US" sz="1400" dirty="0"/>
              <a:t>Food</a:t>
            </a:r>
          </a:p>
          <a:p>
            <a:endParaRPr lang="en-US" sz="1400" dirty="0"/>
          </a:p>
          <a:p>
            <a:pPr marL="0" indent="0">
              <a:buNone/>
            </a:pPr>
            <a:r>
              <a:rPr lang="en-US" sz="1400" dirty="0"/>
              <a:t>*</a:t>
            </a:r>
            <a:r>
              <a:rPr lang="en-US" sz="1400" i="1" dirty="0"/>
              <a:t>Write in different languages you may know; mix it up a bit.</a:t>
            </a:r>
          </a:p>
        </p:txBody>
      </p:sp>
    </p:spTree>
    <p:extLst>
      <p:ext uri="{BB962C8B-B14F-4D97-AF65-F5344CB8AC3E}">
        <p14:creationId xmlns:p14="http://schemas.microsoft.com/office/powerpoint/2010/main" val="186406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675641" cy="1622154"/>
          </a:xfrm>
        </p:spPr>
        <p:txBody>
          <a:bodyPr>
            <a:normAutofit/>
          </a:bodyPr>
          <a:lstStyle/>
          <a:p>
            <a:r>
              <a:rPr lang="en-US" sz="3600" dirty="0">
                <a:latin typeface="Aller" panose="02000503030000020004" pitchFamily="2" charset="77"/>
              </a:rPr>
              <a:t>But first, </a:t>
            </a:r>
            <a:r>
              <a:rPr lang="en-US" sz="3600" i="1" dirty="0">
                <a:latin typeface="Aller Light" panose="02000503000000020004" pitchFamily="2" charset="77"/>
              </a:rPr>
              <a:t>let me take a </a:t>
            </a:r>
            <a:r>
              <a:rPr lang="en-US" sz="3600" i="1" dirty="0" err="1">
                <a:latin typeface="Aller Light" panose="02000503000000020004" pitchFamily="2" charset="77"/>
              </a:rPr>
              <a:t>selfie</a:t>
            </a:r>
            <a:r>
              <a:rPr lang="en-US" sz="3600" dirty="0">
                <a:latin typeface="Aller" panose="02000503030000020004" pitchFamily="2" charset="77"/>
              </a:rPr>
              <a:t> . .  .</a:t>
            </a:r>
          </a:p>
        </p:txBody>
      </p:sp>
      <p:pic>
        <p:nvPicPr>
          <p:cNvPr id="7" name="Picture 6"/>
          <p:cNvPicPr>
            <a:picLocks noChangeAspect="1"/>
          </p:cNvPicPr>
          <p:nvPr/>
        </p:nvPicPr>
        <p:blipFill>
          <a:blip r:embed="rId3"/>
          <a:stretch>
            <a:fillRect/>
          </a:stretch>
        </p:blipFill>
        <p:spPr>
          <a:xfrm>
            <a:off x="3218789" y="1913327"/>
            <a:ext cx="2584638" cy="3319644"/>
          </a:xfrm>
          <a:prstGeom prst="rect">
            <a:avLst/>
          </a:prstGeom>
        </p:spPr>
      </p:pic>
      <p:pic>
        <p:nvPicPr>
          <p:cNvPr id="8" name="Picture 7"/>
          <p:cNvPicPr>
            <a:picLocks noChangeAspect="1"/>
          </p:cNvPicPr>
          <p:nvPr/>
        </p:nvPicPr>
        <p:blipFill>
          <a:blip r:embed="rId4"/>
          <a:stretch>
            <a:fillRect/>
          </a:stretch>
        </p:blipFill>
        <p:spPr>
          <a:xfrm>
            <a:off x="6060377" y="2008248"/>
            <a:ext cx="2513264" cy="3224723"/>
          </a:xfrm>
          <a:prstGeom prst="rect">
            <a:avLst/>
          </a:prstGeom>
        </p:spPr>
      </p:pic>
      <p:sp>
        <p:nvSpPr>
          <p:cNvPr id="9" name="TextBox 8"/>
          <p:cNvSpPr txBox="1"/>
          <p:nvPr/>
        </p:nvSpPr>
        <p:spPr>
          <a:xfrm>
            <a:off x="621932" y="5407178"/>
            <a:ext cx="1467068" cy="553998"/>
          </a:xfrm>
          <a:prstGeom prst="rect">
            <a:avLst/>
          </a:prstGeom>
          <a:noFill/>
        </p:spPr>
        <p:txBody>
          <a:bodyPr wrap="none" rtlCol="0">
            <a:spAutoFit/>
          </a:bodyPr>
          <a:lstStyle/>
          <a:p>
            <a:pPr algn="ctr"/>
            <a:r>
              <a:rPr lang="en-US" b="1" dirty="0">
                <a:latin typeface="Adobe Caslon Pro" panose="0205050205050A020403" pitchFamily="18" charset="77"/>
              </a:rPr>
              <a:t>Salvador Dali</a:t>
            </a:r>
          </a:p>
          <a:p>
            <a:pPr algn="ctr"/>
            <a:r>
              <a:rPr lang="en-US" sz="1200" dirty="0">
                <a:latin typeface="Adobe Caslon Pro" panose="0205050205050A020403" pitchFamily="18" charset="77"/>
              </a:rPr>
              <a:t>Spain</a:t>
            </a:r>
          </a:p>
        </p:txBody>
      </p:sp>
      <p:sp>
        <p:nvSpPr>
          <p:cNvPr id="10" name="TextBox 9"/>
          <p:cNvSpPr txBox="1"/>
          <p:nvPr/>
        </p:nvSpPr>
        <p:spPr>
          <a:xfrm>
            <a:off x="3557079" y="5407178"/>
            <a:ext cx="1890261" cy="553998"/>
          </a:xfrm>
          <a:prstGeom prst="rect">
            <a:avLst/>
          </a:prstGeom>
          <a:noFill/>
        </p:spPr>
        <p:txBody>
          <a:bodyPr wrap="none" rtlCol="0">
            <a:spAutoFit/>
          </a:bodyPr>
          <a:lstStyle/>
          <a:p>
            <a:pPr algn="ctr"/>
            <a:r>
              <a:rPr lang="en-US" b="1" dirty="0" err="1">
                <a:latin typeface="Adobe Caslon Pro" panose="0205050205050A020403" pitchFamily="18" charset="77"/>
              </a:rPr>
              <a:t>Frida</a:t>
            </a:r>
            <a:r>
              <a:rPr lang="en-US" b="1" dirty="0">
                <a:latin typeface="Adobe Caslon Pro" panose="0205050205050A020403" pitchFamily="18" charset="77"/>
              </a:rPr>
              <a:t> </a:t>
            </a:r>
            <a:r>
              <a:rPr lang="en-US" b="1" dirty="0" err="1">
                <a:latin typeface="Adobe Caslon Pro" panose="0205050205050A020403" pitchFamily="18" charset="77"/>
              </a:rPr>
              <a:t>Khalo</a:t>
            </a:r>
            <a:r>
              <a:rPr lang="en-US" b="1" dirty="0">
                <a:latin typeface="Adobe Caslon Pro" panose="0205050205050A020403" pitchFamily="18" charset="77"/>
              </a:rPr>
              <a:t>, 1940</a:t>
            </a:r>
          </a:p>
          <a:p>
            <a:pPr algn="ctr"/>
            <a:r>
              <a:rPr lang="en-US" sz="1200" dirty="0">
                <a:latin typeface="Adobe Caslon Pro" panose="0205050205050A020403" pitchFamily="18" charset="77"/>
              </a:rPr>
              <a:t>Mexico</a:t>
            </a:r>
          </a:p>
        </p:txBody>
      </p:sp>
      <p:sp>
        <p:nvSpPr>
          <p:cNvPr id="11" name="TextBox 10"/>
          <p:cNvSpPr txBox="1"/>
          <p:nvPr/>
        </p:nvSpPr>
        <p:spPr>
          <a:xfrm>
            <a:off x="6249321" y="5407178"/>
            <a:ext cx="1989647" cy="553998"/>
          </a:xfrm>
          <a:prstGeom prst="rect">
            <a:avLst/>
          </a:prstGeom>
          <a:noFill/>
        </p:spPr>
        <p:txBody>
          <a:bodyPr wrap="none" rtlCol="0">
            <a:spAutoFit/>
          </a:bodyPr>
          <a:lstStyle/>
          <a:p>
            <a:pPr algn="ctr"/>
            <a:r>
              <a:rPr lang="en-US" b="1" dirty="0">
                <a:latin typeface="Adobe Caslon Pro" panose="0205050205050A020403" pitchFamily="18" charset="77"/>
              </a:rPr>
              <a:t>Pablo Picasso,1907</a:t>
            </a:r>
          </a:p>
          <a:p>
            <a:pPr algn="ctr"/>
            <a:r>
              <a:rPr lang="en-US" sz="1200" dirty="0">
                <a:latin typeface="Adobe Caslon Pro" panose="0205050205050A020403" pitchFamily="18" charset="77"/>
              </a:rPr>
              <a:t>Spain</a:t>
            </a:r>
          </a:p>
        </p:txBody>
      </p:sp>
      <p:pic>
        <p:nvPicPr>
          <p:cNvPr id="13" name="Picture 12"/>
          <p:cNvPicPr>
            <a:picLocks noChangeAspect="1"/>
          </p:cNvPicPr>
          <p:nvPr/>
        </p:nvPicPr>
        <p:blipFill>
          <a:blip r:embed="rId5"/>
          <a:stretch>
            <a:fillRect/>
          </a:stretch>
        </p:blipFill>
        <p:spPr>
          <a:xfrm>
            <a:off x="300441" y="1913327"/>
            <a:ext cx="2697937" cy="3254930"/>
          </a:xfrm>
          <a:prstGeom prst="rect">
            <a:avLst/>
          </a:prstGeom>
        </p:spPr>
      </p:pic>
      <p:sp>
        <p:nvSpPr>
          <p:cNvPr id="16" name="TextBox 15"/>
          <p:cNvSpPr txBox="1"/>
          <p:nvPr/>
        </p:nvSpPr>
        <p:spPr>
          <a:xfrm>
            <a:off x="2068886" y="6008272"/>
            <a:ext cx="5422446" cy="52322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1400" dirty="0">
                <a:solidFill>
                  <a:srgbClr val="000000"/>
                </a:solidFill>
              </a:rPr>
              <a:t>Throughout history, long before cell phones, artists have “taken </a:t>
            </a:r>
            <a:r>
              <a:rPr lang="en-US" sz="1400" dirty="0" err="1">
                <a:solidFill>
                  <a:srgbClr val="000000"/>
                </a:solidFill>
              </a:rPr>
              <a:t>selfies</a:t>
            </a:r>
            <a:r>
              <a:rPr lang="en-US" sz="1400" dirty="0">
                <a:solidFill>
                  <a:srgbClr val="000000"/>
                </a:solidFill>
              </a:rPr>
              <a:t>” </a:t>
            </a:r>
          </a:p>
          <a:p>
            <a:pPr algn="ctr"/>
            <a:r>
              <a:rPr lang="en-US" sz="1400" dirty="0">
                <a:solidFill>
                  <a:srgbClr val="000000"/>
                </a:solidFill>
              </a:rPr>
              <a:t>buy painting self portraits. Here are some famous examples.</a:t>
            </a:r>
          </a:p>
        </p:txBody>
      </p:sp>
    </p:spTree>
    <p:extLst>
      <p:ext uri="{BB962C8B-B14F-4D97-AF65-F5344CB8AC3E}">
        <p14:creationId xmlns:p14="http://schemas.microsoft.com/office/powerpoint/2010/main" val="137617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329" y="262830"/>
            <a:ext cx="2960074" cy="2589824"/>
          </a:xfrm>
        </p:spPr>
        <p:txBody>
          <a:bodyPr>
            <a:normAutofit fontScale="90000"/>
          </a:bodyPr>
          <a:lstStyle/>
          <a:p>
            <a:r>
              <a:rPr lang="en-US" dirty="0">
                <a:latin typeface="Aller" panose="02000503030000020004" pitchFamily="2" charset="77"/>
              </a:rPr>
              <a:t>More</a:t>
            </a:r>
            <a:r>
              <a:rPr lang="en-US" dirty="0">
                <a:latin typeface="Aller Light" panose="02000503000000020004" pitchFamily="2" charset="77"/>
              </a:rPr>
              <a:t> “Selfies” of Famous Artists</a:t>
            </a:r>
          </a:p>
        </p:txBody>
      </p:sp>
      <p:pic>
        <p:nvPicPr>
          <p:cNvPr id="4" name="Picture 3"/>
          <p:cNvPicPr>
            <a:picLocks noChangeAspect="1"/>
          </p:cNvPicPr>
          <p:nvPr/>
        </p:nvPicPr>
        <p:blipFill>
          <a:blip r:embed="rId3"/>
          <a:stretch>
            <a:fillRect/>
          </a:stretch>
        </p:blipFill>
        <p:spPr>
          <a:xfrm>
            <a:off x="6075544" y="0"/>
            <a:ext cx="3068456" cy="3084071"/>
          </a:xfrm>
          <a:prstGeom prst="rect">
            <a:avLst/>
          </a:prstGeom>
        </p:spPr>
      </p:pic>
      <p:pic>
        <p:nvPicPr>
          <p:cNvPr id="5" name="Picture 4"/>
          <p:cNvPicPr>
            <a:picLocks noChangeAspect="1"/>
          </p:cNvPicPr>
          <p:nvPr/>
        </p:nvPicPr>
        <p:blipFill>
          <a:blip r:embed="rId4"/>
          <a:stretch>
            <a:fillRect/>
          </a:stretch>
        </p:blipFill>
        <p:spPr>
          <a:xfrm>
            <a:off x="0" y="-53036"/>
            <a:ext cx="2788198" cy="3301814"/>
          </a:xfrm>
          <a:prstGeom prst="rect">
            <a:avLst/>
          </a:prstGeom>
        </p:spPr>
      </p:pic>
      <p:sp>
        <p:nvSpPr>
          <p:cNvPr id="6" name="TextBox 5"/>
          <p:cNvSpPr txBox="1"/>
          <p:nvPr/>
        </p:nvSpPr>
        <p:spPr>
          <a:xfrm>
            <a:off x="51741" y="3248778"/>
            <a:ext cx="2547492" cy="553998"/>
          </a:xfrm>
          <a:prstGeom prst="rect">
            <a:avLst/>
          </a:prstGeom>
          <a:noFill/>
        </p:spPr>
        <p:txBody>
          <a:bodyPr wrap="none" rtlCol="0">
            <a:spAutoFit/>
          </a:bodyPr>
          <a:lstStyle/>
          <a:p>
            <a:pPr algn="ctr"/>
            <a:r>
              <a:rPr lang="en-US" dirty="0">
                <a:latin typeface="Adobe Caslon Pro" panose="0205050205050A020403" pitchFamily="18" charset="77"/>
              </a:rPr>
              <a:t>Vincent Van Gogh, 1889</a:t>
            </a:r>
          </a:p>
          <a:p>
            <a:pPr algn="ctr"/>
            <a:r>
              <a:rPr lang="en-US" sz="1200" dirty="0">
                <a:latin typeface="Adobe Caslon Pro" panose="0205050205050A020403" pitchFamily="18" charset="77"/>
              </a:rPr>
              <a:t>Netherlands</a:t>
            </a:r>
          </a:p>
        </p:txBody>
      </p:sp>
      <p:sp>
        <p:nvSpPr>
          <p:cNvPr id="7" name="TextBox 6"/>
          <p:cNvSpPr txBox="1"/>
          <p:nvPr/>
        </p:nvSpPr>
        <p:spPr>
          <a:xfrm>
            <a:off x="6575354" y="3248778"/>
            <a:ext cx="2056973" cy="553998"/>
          </a:xfrm>
          <a:prstGeom prst="rect">
            <a:avLst/>
          </a:prstGeom>
          <a:noFill/>
        </p:spPr>
        <p:txBody>
          <a:bodyPr wrap="none" rtlCol="0">
            <a:spAutoFit/>
          </a:bodyPr>
          <a:lstStyle/>
          <a:p>
            <a:pPr algn="ctr"/>
            <a:r>
              <a:rPr lang="en-US" dirty="0">
                <a:latin typeface="Adobe Caslon Pro" panose="0205050205050A020403" pitchFamily="18" charset="77"/>
              </a:rPr>
              <a:t>Andy Warhol, 1966</a:t>
            </a:r>
          </a:p>
          <a:p>
            <a:pPr algn="ctr"/>
            <a:r>
              <a:rPr lang="en-US" sz="1200" dirty="0">
                <a:latin typeface="Adobe Caslon Pro" panose="0205050205050A020403" pitchFamily="18" charset="77"/>
              </a:rPr>
              <a:t>United States</a:t>
            </a:r>
          </a:p>
        </p:txBody>
      </p:sp>
      <p:pic>
        <p:nvPicPr>
          <p:cNvPr id="9" name="Picture 8"/>
          <p:cNvPicPr>
            <a:picLocks noChangeAspect="1"/>
          </p:cNvPicPr>
          <p:nvPr/>
        </p:nvPicPr>
        <p:blipFill>
          <a:blip r:embed="rId5"/>
          <a:stretch>
            <a:fillRect/>
          </a:stretch>
        </p:blipFill>
        <p:spPr>
          <a:xfrm>
            <a:off x="2322713" y="3642502"/>
            <a:ext cx="4287331" cy="3215498"/>
          </a:xfrm>
          <a:prstGeom prst="rect">
            <a:avLst/>
          </a:prstGeom>
        </p:spPr>
      </p:pic>
      <p:sp>
        <p:nvSpPr>
          <p:cNvPr id="10" name="TextBox 9"/>
          <p:cNvSpPr txBox="1"/>
          <p:nvPr/>
        </p:nvSpPr>
        <p:spPr>
          <a:xfrm>
            <a:off x="6738053" y="5978651"/>
            <a:ext cx="2005677" cy="553998"/>
          </a:xfrm>
          <a:prstGeom prst="rect">
            <a:avLst/>
          </a:prstGeom>
          <a:noFill/>
        </p:spPr>
        <p:txBody>
          <a:bodyPr wrap="none" rtlCol="0">
            <a:spAutoFit/>
          </a:bodyPr>
          <a:lstStyle/>
          <a:p>
            <a:pPr algn="ctr"/>
            <a:r>
              <a:rPr lang="en-US" dirty="0">
                <a:latin typeface="Adobe Caslon Pro" panose="0205050205050A020403" pitchFamily="18" charset="77"/>
              </a:rPr>
              <a:t>Mary Cassatt, 1878</a:t>
            </a:r>
          </a:p>
          <a:p>
            <a:pPr algn="ctr"/>
            <a:r>
              <a:rPr lang="en-US" sz="1200" dirty="0">
                <a:latin typeface="Adobe Caslon Pro" panose="0205050205050A020403" pitchFamily="18" charset="77"/>
              </a:rPr>
              <a:t>United States</a:t>
            </a:r>
          </a:p>
        </p:txBody>
      </p:sp>
    </p:spTree>
    <p:extLst>
      <p:ext uri="{BB962C8B-B14F-4D97-AF65-F5344CB8AC3E}">
        <p14:creationId xmlns:p14="http://schemas.microsoft.com/office/powerpoint/2010/main" val="286162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Aller" panose="02000503030000020004" pitchFamily="2" charset="77"/>
              </a:rPr>
              <a:t>Micrography</a:t>
            </a:r>
            <a:endParaRPr lang="en-US" b="1" dirty="0">
              <a:latin typeface="Aller" panose="02000503030000020004" pitchFamily="2" charset="77"/>
            </a:endParaRPr>
          </a:p>
        </p:txBody>
      </p:sp>
      <p:sp>
        <p:nvSpPr>
          <p:cNvPr id="4" name="Subtitle 2"/>
          <p:cNvSpPr txBox="1">
            <a:spLocks/>
          </p:cNvSpPr>
          <p:nvPr/>
        </p:nvSpPr>
        <p:spPr>
          <a:xfrm>
            <a:off x="1350609" y="1417638"/>
            <a:ext cx="6400800" cy="137805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2600" i="1" dirty="0">
                <a:solidFill>
                  <a:srgbClr val="000000"/>
                </a:solidFill>
                <a:latin typeface="Aller Light" panose="02000503000000020004" pitchFamily="2" charset="77"/>
              </a:rPr>
              <a:t>Artwork created from text that forms an image when viewed at a distance, creating an interplay between the text and image.</a:t>
            </a:r>
          </a:p>
        </p:txBody>
      </p:sp>
      <p:sp>
        <p:nvSpPr>
          <p:cNvPr id="5" name="TextBox 4"/>
          <p:cNvSpPr txBox="1"/>
          <p:nvPr/>
        </p:nvSpPr>
        <p:spPr>
          <a:xfrm>
            <a:off x="692689" y="5384586"/>
            <a:ext cx="8133830" cy="830997"/>
          </a:xfrm>
          <a:prstGeom prst="rect">
            <a:avLst/>
          </a:prstGeom>
          <a:noFill/>
        </p:spPr>
        <p:txBody>
          <a:bodyPr wrap="square" rtlCol="0">
            <a:spAutoFit/>
          </a:bodyPr>
          <a:lstStyle/>
          <a:p>
            <a:r>
              <a:rPr lang="en-US" sz="1600" i="1" dirty="0">
                <a:latin typeface="Adobe Caslon Pro" panose="0205050205050A020403" pitchFamily="18" charset="77"/>
              </a:rPr>
              <a:t>Not to be confused with a similar word:</a:t>
            </a:r>
          </a:p>
          <a:p>
            <a:r>
              <a:rPr lang="en-US" sz="1600" b="1" dirty="0" err="1"/>
              <a:t>Mi</a:t>
            </a:r>
            <a:r>
              <a:rPr lang="en-US" sz="1600" b="1" dirty="0"/>
              <a:t>-</a:t>
            </a:r>
            <a:r>
              <a:rPr lang="en-US" sz="1600" b="1" dirty="0" err="1"/>
              <a:t>cro</a:t>
            </a:r>
            <a:r>
              <a:rPr lang="en-US" sz="1600" b="1" dirty="0"/>
              <a:t>-pho-tog-</a:t>
            </a:r>
            <a:r>
              <a:rPr lang="en-US" sz="1600" b="1" dirty="0" err="1"/>
              <a:t>ra</a:t>
            </a:r>
            <a:r>
              <a:rPr lang="en-US" sz="1600" b="1" dirty="0"/>
              <a:t>-</a:t>
            </a:r>
            <a:r>
              <a:rPr lang="en-US" sz="1600" b="1" dirty="0" err="1"/>
              <a:t>phy</a:t>
            </a:r>
            <a:r>
              <a:rPr lang="en-US" sz="1600" dirty="0"/>
              <a:t> – [</a:t>
            </a:r>
            <a:r>
              <a:rPr lang="en-US" sz="1600" dirty="0" err="1">
                <a:latin typeface="Aller Light" panose="02000503000000020004" pitchFamily="2" charset="77"/>
              </a:rPr>
              <a:t>mahy</a:t>
            </a:r>
            <a:r>
              <a:rPr lang="en-US" sz="1600" dirty="0">
                <a:latin typeface="Aller Light" panose="02000503000000020004" pitchFamily="2" charset="77"/>
              </a:rPr>
              <a:t>-</a:t>
            </a:r>
            <a:r>
              <a:rPr lang="en-US" sz="1600" dirty="0" err="1">
                <a:latin typeface="Aller Light" panose="02000503000000020004" pitchFamily="2" charset="77"/>
              </a:rPr>
              <a:t>kroh</a:t>
            </a:r>
            <a:r>
              <a:rPr lang="en-US" sz="1600" dirty="0">
                <a:latin typeface="Aller Light" panose="02000503000000020004" pitchFamily="2" charset="77"/>
              </a:rPr>
              <a:t>-</a:t>
            </a:r>
            <a:r>
              <a:rPr lang="en-US" sz="1600" dirty="0" err="1">
                <a:latin typeface="Aller Light" panose="02000503000000020004" pitchFamily="2" charset="77"/>
              </a:rPr>
              <a:t>fuh</a:t>
            </a:r>
            <a:r>
              <a:rPr lang="en-US" sz="1600" dirty="0">
                <a:latin typeface="Aller Light" panose="02000503000000020004" pitchFamily="2" charset="77"/>
              </a:rPr>
              <a:t>-</a:t>
            </a:r>
            <a:r>
              <a:rPr lang="en-US" sz="1600" b="1" dirty="0">
                <a:latin typeface="Aller" panose="02000503030000020004" pitchFamily="2" charset="77"/>
              </a:rPr>
              <a:t>tog</a:t>
            </a:r>
            <a:r>
              <a:rPr lang="en-US" sz="1600" dirty="0">
                <a:latin typeface="Aller Light" panose="02000503000000020004" pitchFamily="2" charset="77"/>
              </a:rPr>
              <a:t>-</a:t>
            </a:r>
            <a:r>
              <a:rPr lang="en-US" sz="1600" dirty="0" err="1">
                <a:latin typeface="Aller Light" panose="02000503000000020004" pitchFamily="2" charset="77"/>
              </a:rPr>
              <a:t>ruh</a:t>
            </a:r>
            <a:r>
              <a:rPr lang="en-US" sz="1600" dirty="0">
                <a:latin typeface="Aller Light" panose="02000503000000020004" pitchFamily="2" charset="77"/>
              </a:rPr>
              <a:t>-fee</a:t>
            </a:r>
            <a:r>
              <a:rPr lang="en-US" sz="1600" dirty="0"/>
              <a:t>] </a:t>
            </a:r>
          </a:p>
          <a:p>
            <a:r>
              <a:rPr lang="en-US" sz="1600" dirty="0"/>
              <a:t>A small photograph requiring optical enlargement to render in visible detail</a:t>
            </a:r>
          </a:p>
        </p:txBody>
      </p:sp>
      <p:sp>
        <p:nvSpPr>
          <p:cNvPr id="3" name="Rectangle 2"/>
          <p:cNvSpPr/>
          <p:nvPr/>
        </p:nvSpPr>
        <p:spPr>
          <a:xfrm>
            <a:off x="692689" y="3285984"/>
            <a:ext cx="7836179" cy="184665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endParaRPr lang="en-US" b="1" i="1" dirty="0">
              <a:latin typeface="Adobe Caslon Pro" panose="0205050205050A020403" pitchFamily="18" charset="77"/>
            </a:endParaRPr>
          </a:p>
          <a:p>
            <a:pPr algn="ctr"/>
            <a:r>
              <a:rPr lang="en-US" b="1" i="1" dirty="0">
                <a:latin typeface="Adobe Caslon Pro" panose="0205050205050A020403" pitchFamily="18" charset="77"/>
              </a:rPr>
              <a:t>Element of Art</a:t>
            </a:r>
          </a:p>
          <a:p>
            <a:pPr algn="ctr"/>
            <a:r>
              <a:rPr lang="en-US" sz="2400" b="1" dirty="0">
                <a:latin typeface="Adobe Caslon Pro" panose="0205050205050A020403" pitchFamily="18" charset="77"/>
              </a:rPr>
              <a:t>Line</a:t>
            </a:r>
            <a:endParaRPr lang="en-US" b="1" dirty="0">
              <a:latin typeface="Adobe Caslon Pro" panose="0205050205050A020403" pitchFamily="18" charset="77"/>
            </a:endParaRPr>
          </a:p>
          <a:p>
            <a:pPr algn="ctr"/>
            <a:r>
              <a:rPr lang="en-US" dirty="0"/>
              <a:t>A continuous path of a moving point through space which can vary </a:t>
            </a:r>
            <a:br>
              <a:rPr lang="en-US" dirty="0"/>
            </a:br>
            <a:r>
              <a:rPr lang="en-US" dirty="0"/>
              <a:t>in width, direction, length, curvature, texture and color.</a:t>
            </a:r>
          </a:p>
          <a:p>
            <a:pPr algn="ctr"/>
            <a:r>
              <a:rPr lang="en-US" dirty="0"/>
              <a:t> </a:t>
            </a:r>
          </a:p>
        </p:txBody>
      </p:sp>
    </p:spTree>
    <p:extLst>
      <p:ext uri="{BB962C8B-B14F-4D97-AF65-F5344CB8AC3E}">
        <p14:creationId xmlns:p14="http://schemas.microsoft.com/office/powerpoint/2010/main" val="152745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03" y="16836"/>
            <a:ext cx="8575798" cy="661086"/>
          </a:xfrm>
        </p:spPr>
        <p:txBody>
          <a:bodyPr>
            <a:normAutofit/>
          </a:bodyPr>
          <a:lstStyle/>
          <a:p>
            <a:r>
              <a:rPr lang="en-US" sz="3200" dirty="0">
                <a:latin typeface="Aller Light" panose="02000503000000020004" pitchFamily="2" charset="77"/>
              </a:rPr>
              <a:t>Examples of </a:t>
            </a:r>
            <a:r>
              <a:rPr lang="en-US" sz="3200" dirty="0" err="1">
                <a:latin typeface="Aller Light" panose="02000503000000020004" pitchFamily="2" charset="77"/>
              </a:rPr>
              <a:t>Micrography</a:t>
            </a:r>
            <a:r>
              <a:rPr lang="en-US" sz="3200" dirty="0">
                <a:latin typeface="Aller Light" panose="02000503000000020004" pitchFamily="2" charset="77"/>
              </a:rPr>
              <a:t> Art</a:t>
            </a:r>
          </a:p>
        </p:txBody>
      </p:sp>
      <p:pic>
        <p:nvPicPr>
          <p:cNvPr id="4" name="Picture 3" descr="yazigi_language_school_drawer5754-550x3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3" y="632420"/>
            <a:ext cx="8351083" cy="5906493"/>
          </a:xfrm>
          <a:prstGeom prst="rect">
            <a:avLst/>
          </a:prstGeom>
        </p:spPr>
      </p:pic>
    </p:spTree>
    <p:extLst>
      <p:ext uri="{BB962C8B-B14F-4D97-AF65-F5344CB8AC3E}">
        <p14:creationId xmlns:p14="http://schemas.microsoft.com/office/powerpoint/2010/main" val="1291520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part_shakespeares_rose-550x6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001" y="0"/>
            <a:ext cx="5490393" cy="6858000"/>
          </a:xfrm>
          <a:prstGeom prst="rect">
            <a:avLst/>
          </a:prstGeom>
        </p:spPr>
      </p:pic>
    </p:spTree>
    <p:extLst>
      <p:ext uri="{BB962C8B-B14F-4D97-AF65-F5344CB8AC3E}">
        <p14:creationId xmlns:p14="http://schemas.microsoft.com/office/powerpoint/2010/main" val="74728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martin_luther_king_jr__in_type_by_denc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68" y="274638"/>
            <a:ext cx="8561501" cy="6421126"/>
          </a:xfrm>
          <a:prstGeom prst="rect">
            <a:avLst/>
          </a:prstGeom>
        </p:spPr>
      </p:pic>
    </p:spTree>
    <p:extLst>
      <p:ext uri="{BB962C8B-B14F-4D97-AF65-F5344CB8AC3E}">
        <p14:creationId xmlns:p14="http://schemas.microsoft.com/office/powerpoint/2010/main" val="196077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tada_hikaru_typo_portrait_by_ashed_drea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12" y="274639"/>
            <a:ext cx="5020319" cy="6626198"/>
          </a:xfrm>
          <a:prstGeom prst="rect">
            <a:avLst/>
          </a:prstGeom>
        </p:spPr>
      </p:pic>
    </p:spTree>
    <p:extLst>
      <p:ext uri="{BB962C8B-B14F-4D97-AF65-F5344CB8AC3E}">
        <p14:creationId xmlns:p14="http://schemas.microsoft.com/office/powerpoint/2010/main" val="3603302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s_jardins_de_colette_bench7840-550x7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972" y="0"/>
            <a:ext cx="5224238" cy="6858000"/>
          </a:xfrm>
          <a:prstGeom prst="rect">
            <a:avLst/>
          </a:prstGeom>
        </p:spPr>
      </p:pic>
    </p:spTree>
    <p:extLst>
      <p:ext uri="{BB962C8B-B14F-4D97-AF65-F5344CB8AC3E}">
        <p14:creationId xmlns:p14="http://schemas.microsoft.com/office/powerpoint/2010/main" val="1121428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4183</TotalTime>
  <Words>492</Words>
  <Application>Microsoft Office PowerPoint</Application>
  <PresentationFormat>On-screen Show (4:3)</PresentationFormat>
  <Paragraphs>105</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Adobe Caslon Pro</vt:lpstr>
      <vt:lpstr>Aller</vt:lpstr>
      <vt:lpstr>Aller Light</vt:lpstr>
      <vt:lpstr>Arial</vt:lpstr>
      <vt:lpstr>Calibri</vt:lpstr>
      <vt:lpstr>Office Theme</vt:lpstr>
      <vt:lpstr>Combining Self-Portraits  &amp; Micrography</vt:lpstr>
      <vt:lpstr>But first, let me take a selfie . .  .</vt:lpstr>
      <vt:lpstr>More “Selfies” of Famous Artists</vt:lpstr>
      <vt:lpstr>Micrography</vt:lpstr>
      <vt:lpstr>Examples of Micrography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this?</vt:lpstr>
      <vt:lpstr>PowerPoint Presentation</vt:lpstr>
      <vt:lpstr>Writing Prompts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Microphotography</dc:title>
  <dc:creator>Microsoft Office User</dc:creator>
  <cp:lastModifiedBy>Karen R</cp:lastModifiedBy>
  <cp:revision>34</cp:revision>
  <cp:lastPrinted>2018-03-05T21:15:40Z</cp:lastPrinted>
  <dcterms:created xsi:type="dcterms:W3CDTF">2014-06-04T12:59:46Z</dcterms:created>
  <dcterms:modified xsi:type="dcterms:W3CDTF">2019-05-06T16:19:00Z</dcterms:modified>
</cp:coreProperties>
</file>