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9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6" r:id="rId19"/>
    <p:sldId id="277" r:id="rId20"/>
    <p:sldId id="279" r:id="rId21"/>
    <p:sldId id="280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8" r:id="rId34"/>
    <p:sldId id="295" r:id="rId35"/>
    <p:sldId id="296" r:id="rId36"/>
    <p:sldId id="282" r:id="rId37"/>
    <p:sldId id="283" r:id="rId38"/>
  </p:sldIdLst>
  <p:sldSz cx="9144000" cy="6858000" type="screen4x3"/>
  <p:notesSz cx="6858000" cy="9144000"/>
  <p:defaultTextStyle>
    <a:defPPr>
      <a:defRPr lang="en-US">
        <a:uFillTx/>
      </a:defRPr>
    </a:defPPr>
    <a:lvl1pPr marL="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0682" autoAdjust="0"/>
  </p:normalViewPr>
  <p:slideViewPr>
    <p:cSldViewPr snapToGrid="0" snapToObjects="1">
      <p:cViewPr varScale="1">
        <p:scale>
          <a:sx n="71" d="100"/>
          <a:sy n="71" d="100"/>
        </p:scale>
        <p:origin x="9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uFillTx/>
              </a:defRPr>
            </a:lvl1pPr>
          </a:lstStyle>
          <a:p>
            <a:fld id="{9B43D50B-6728-C746-ACD9-AB3F35D76070}" type="datetimeFigureOut">
              <a:rPr lang="en-US" smtClean="0">
                <a:uFillTx/>
              </a:rPr>
              <a:t>5/18/2023</a:t>
            </a:fld>
            <a:endParaRPr lang="en-US">
              <a:uFillTx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vert="horz" lIns="91440" tIns="45720" rIns="91440" bIns="45720" rtlCol="0" anchor="ctr"/>
          <a:lstStyle/>
          <a:p>
            <a:endParaRPr lang="en-US">
              <a:uFillTx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uFillTx/>
              </a:defRPr>
            </a:lvl1pPr>
          </a:lstStyle>
          <a:p>
            <a:fld id="{39A0DFE7-6C46-CB4B-B76C-33E9F74C0848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uFillTx/>
              </a:rPr>
              <a:t>These</a:t>
            </a:r>
            <a:r>
              <a:rPr lang="en-US" baseline="0" dirty="0">
                <a:uFillTx/>
              </a:rPr>
              <a:t> questions are rhetorical – get them thinking about close up vs. distance…</a:t>
            </a:r>
          </a:p>
          <a:p>
            <a:r>
              <a:rPr lang="en-US" baseline="0" dirty="0">
                <a:uFillTx/>
              </a:rPr>
              <a:t>Remind them to ask themselves these questions as you show them up close vs. full photo pictures</a:t>
            </a:r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0DFE7-6C46-CB4B-B76C-33E9F74C0848}" type="slidenum">
              <a:rPr lang="en-US" smtClean="0">
                <a:uFillTx/>
              </a:rPr>
              <a:t>4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Docent’s choice to use the next set of slides to show or walk them through the steps.  You can draw it on the white board, or show on a </a:t>
            </a:r>
            <a:r>
              <a:rPr lang="en-US" dirty="0" err="1"/>
              <a:t>Powerpoint</a:t>
            </a:r>
            <a:r>
              <a:rPr lang="en-US" dirty="0"/>
              <a:t> each step.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DFE7-6C46-CB4B-B76C-33E9F74C0848}" type="slidenum">
              <a:rPr lang="en-US" smtClean="0">
                <a:uFillTx/>
              </a:rPr>
              <a:t>21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04344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don’t need a ruler.  These photos are showing how to eyeball the eyeballs.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DFE7-6C46-CB4B-B76C-33E9F74C0848}" type="slidenum">
              <a:rPr lang="en-US" smtClean="0">
                <a:uFillTx/>
              </a:rPr>
              <a:t>24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01493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students want to make a round faced owl, they can extend the lines like a starburst 360 degrees around both eyes.  </a:t>
            </a:r>
          </a:p>
          <a:p>
            <a:endParaRPr lang="en-US" dirty="0"/>
          </a:p>
          <a:p>
            <a:r>
              <a:rPr lang="en-US" dirty="0"/>
              <a:t>Any colors will work.  Doesn’t need to be realistic colors.  </a:t>
            </a:r>
          </a:p>
          <a:p>
            <a:r>
              <a:rPr lang="en-US" dirty="0"/>
              <a:t>White, and Blue or White and black are good for Snow Owl colors.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DFE7-6C46-CB4B-B76C-33E9F74C0848}" type="slidenum">
              <a:rPr lang="en-US" smtClean="0">
                <a:uFillTx/>
              </a:rPr>
              <a:t>31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2469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uFillTx/>
              </a:rPr>
              <a:t>Do</a:t>
            </a:r>
            <a:r>
              <a:rPr lang="en-US" baseline="0" dirty="0">
                <a:uFillTx/>
              </a:rPr>
              <a:t> you notice more details?</a:t>
            </a:r>
          </a:p>
          <a:p>
            <a:r>
              <a:rPr lang="en-US" baseline="0" dirty="0">
                <a:uFillTx/>
              </a:rPr>
              <a:t>What stands out – his feathers, his eyes or beak?</a:t>
            </a:r>
          </a:p>
          <a:p>
            <a:r>
              <a:rPr lang="en-US" baseline="0" dirty="0">
                <a:uFillTx/>
              </a:rPr>
              <a:t>Can you imagine a different setting?</a:t>
            </a:r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0DFE7-6C46-CB4B-B76C-33E9F74C0848}" type="slidenum">
              <a:rPr lang="en-US" smtClean="0">
                <a:uFillTx/>
              </a:rPr>
              <a:t>6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uFillTx/>
              </a:rPr>
              <a:t>This is the same owl from a distance…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0DFE7-6C46-CB4B-B76C-33E9F74C0848}" type="slidenum">
              <a:rPr lang="en-US" smtClean="0">
                <a:uFillTx/>
              </a:rPr>
              <a:t>8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uFillTx/>
              </a:rPr>
              <a:t>These textures may mimic actual textures or be can imagined textures</a:t>
            </a:r>
          </a:p>
          <a:p>
            <a:pPr lvl="1"/>
            <a:r>
              <a:rPr lang="en-US" dirty="0">
                <a:uFillTx/>
              </a:rPr>
              <a:t>The Mimics drapes or folds in a satiny fabric</a:t>
            </a:r>
          </a:p>
          <a:p>
            <a:pPr lvl="1"/>
            <a:r>
              <a:rPr lang="en-US" dirty="0">
                <a:uFillTx/>
              </a:rPr>
              <a:t>Simulates a rough, rocky surface</a:t>
            </a:r>
          </a:p>
          <a:p>
            <a:pPr lvl="1"/>
            <a:r>
              <a:rPr lang="en-US" dirty="0">
                <a:uFillTx/>
              </a:rPr>
              <a:t>Something sharp</a:t>
            </a:r>
          </a:p>
          <a:p>
            <a:pPr lvl="1"/>
            <a:r>
              <a:rPr lang="en-US" dirty="0">
                <a:uFillTx/>
              </a:rPr>
              <a:t>Something</a:t>
            </a:r>
            <a:r>
              <a:rPr lang="en-US" baseline="0" dirty="0">
                <a:uFillTx/>
              </a:rPr>
              <a:t> soft and smooth</a:t>
            </a:r>
            <a:endParaRPr lang="en-US" dirty="0">
              <a:uFillTx/>
            </a:endParaRPr>
          </a:p>
          <a:p>
            <a:endParaRPr lang="en-US" dirty="0">
              <a:uFillTx/>
            </a:endParaRPr>
          </a:p>
          <a:p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0DFE7-6C46-CB4B-B76C-33E9F74C0848}" type="slidenum">
              <a:rPr lang="en-US" smtClean="0">
                <a:uFillTx/>
              </a:rPr>
              <a:t>12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0DFE7-6C46-CB4B-B76C-33E9F74C0848}" type="slidenum">
              <a:rPr lang="en-US" smtClean="0">
                <a:uFillTx/>
              </a:rPr>
              <a:t>13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uFillTx/>
              </a:rPr>
              <a:t>What types of texture do you see in these different images?</a:t>
            </a:r>
          </a:p>
          <a:p>
            <a:r>
              <a:rPr lang="en-US" dirty="0">
                <a:uFillTx/>
              </a:rPr>
              <a:t>Where</a:t>
            </a:r>
            <a:r>
              <a:rPr lang="en-US" baseline="0" dirty="0">
                <a:uFillTx/>
              </a:rPr>
              <a:t> the charcoal is blended do you see softness?</a:t>
            </a:r>
          </a:p>
          <a:p>
            <a:r>
              <a:rPr lang="en-US" baseline="0" dirty="0">
                <a:uFillTx/>
              </a:rPr>
              <a:t>Where the charcoal is not blended do you see sharp edges or fine lines?</a:t>
            </a:r>
          </a:p>
          <a:p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0DFE7-6C46-CB4B-B76C-33E9F74C0848}" type="slidenum">
              <a:rPr lang="en-US" smtClean="0">
                <a:uFillTx/>
              </a:rPr>
              <a:t>14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uFillTx/>
              </a:rPr>
              <a:t>Changing value can create shadows,</a:t>
            </a:r>
            <a:r>
              <a:rPr lang="en-US" baseline="0" dirty="0">
                <a:uFillTx/>
              </a:rPr>
              <a:t> depth or lightness</a:t>
            </a:r>
          </a:p>
          <a:p>
            <a:r>
              <a:rPr lang="en-US" baseline="0" dirty="0">
                <a:uFillTx/>
              </a:rPr>
              <a:t>It can add texture be making this appear sharper or softer…</a:t>
            </a:r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0DFE7-6C46-CB4B-B76C-33E9F74C0848}" type="slidenum">
              <a:rPr lang="en-US" smtClean="0">
                <a:uFillTx/>
              </a:rPr>
              <a:t>15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r>
              <a:rPr lang="en-US" dirty="0">
                <a:uFillTx/>
              </a:rPr>
              <a:t>To make your work really pop, select an area or two (usually the eyes, background or beak) to add color to using chalk pastels.</a:t>
            </a:r>
          </a:p>
          <a:p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0DFE7-6C46-CB4B-B76C-33E9F74C0848}" type="slidenum">
              <a:rPr lang="en-US" smtClean="0">
                <a:uFillTx/>
              </a:rPr>
              <a:t>16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site for docents to go learn about chalk pastels and how to use them:  https://www.deepspacesparkle.com/use-chalk-pastels-artroom/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DFE7-6C46-CB4B-B76C-33E9F74C0848}" type="slidenum">
              <a:rPr lang="en-US" smtClean="0">
                <a:uFillTx/>
              </a:rPr>
              <a:t>17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82276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n-US">
                <a:uFillTx/>
              </a:rPr>
              <a:t>Click to edit Master subtitle style</a:t>
            </a:r>
            <a:endParaRPr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uFillTx/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>
                <a:uFillTx/>
              </a:rPr>
              <a:t>5/18/2023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uFillTx/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uFillTx/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>
                <a:uFillTx/>
              </a:rPr>
              <a:t>5/18/2023</a:t>
            </a:fld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 marL="2290763" indent="-344488">
              <a:defRPr sz="1800">
                <a:uFillTx/>
              </a:defRPr>
            </a:lvl6pPr>
            <a:lvl7pPr marL="2290763" indent="-344488">
              <a:defRPr sz="1800">
                <a:uFillTx/>
              </a:defRPr>
            </a:lvl7pPr>
            <a:lvl8pPr marL="2290763" indent="-344488">
              <a:defRPr sz="1800">
                <a:uFillTx/>
              </a:defRPr>
            </a:lvl8pPr>
            <a:lvl9pPr marL="2290763" indent="-344488">
              <a:defRPr sz="1800">
                <a:uFillTx/>
              </a:defRPr>
            </a:lvl9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  <a:p>
            <a:pPr lvl="5"/>
            <a:r>
              <a:rPr lang="en-US" dirty="0">
                <a:uFillTx/>
              </a:rPr>
              <a:t>Sixth level</a:t>
            </a:r>
          </a:p>
          <a:p>
            <a:pPr lvl="6"/>
            <a:r>
              <a:rPr lang="en-US" dirty="0">
                <a:uFillTx/>
              </a:rPr>
              <a:t>Seventh level</a:t>
            </a:r>
          </a:p>
          <a:p>
            <a:pPr lvl="7"/>
            <a:r>
              <a:rPr lang="en-US" dirty="0">
                <a:uFillTx/>
              </a:rPr>
              <a:t>Eighth level</a:t>
            </a:r>
          </a:p>
          <a:p>
            <a:pPr lvl="8"/>
            <a:r>
              <a:rPr lang="en-US" dirty="0">
                <a:uFillTx/>
              </a:rPr>
              <a:t>Ninth level</a:t>
            </a:r>
            <a:endParaRPr dirty="0">
              <a:uFillTx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 marL="2290763" indent="-344488">
              <a:defRPr sz="1800">
                <a:uFillTx/>
              </a:defRPr>
            </a:lvl6pPr>
            <a:lvl7pPr marL="2290763" indent="-344488">
              <a:defRPr sz="1800">
                <a:uFillTx/>
              </a:defRPr>
            </a:lvl7pPr>
            <a:lvl8pPr marL="2290763" indent="-344488">
              <a:defRPr sz="1800">
                <a:uFillTx/>
              </a:defRPr>
            </a:lvl8pPr>
            <a:lvl9pPr marL="2290763" indent="-344488">
              <a:defRPr sz="1800">
                <a:uFillTx/>
              </a:defRPr>
            </a:lvl9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  <a:p>
            <a:pPr lvl="5"/>
            <a:r>
              <a:rPr lang="en-US" dirty="0">
                <a:uFillTx/>
              </a:rPr>
              <a:t>Sixth level</a:t>
            </a:r>
          </a:p>
          <a:p>
            <a:pPr lvl="6"/>
            <a:r>
              <a:rPr lang="en-US" dirty="0">
                <a:uFillTx/>
              </a:rPr>
              <a:t>Seventh level</a:t>
            </a:r>
          </a:p>
          <a:p>
            <a:pPr lvl="7"/>
            <a:r>
              <a:rPr lang="en-US" dirty="0">
                <a:uFillTx/>
              </a:rPr>
              <a:t>Eighth level</a:t>
            </a:r>
          </a:p>
          <a:p>
            <a:pPr lvl="8"/>
            <a:r>
              <a:rPr lang="en-US" dirty="0">
                <a:uFillTx/>
              </a:rPr>
              <a:t>Ninth level</a:t>
            </a:r>
            <a:endParaRPr dirty="0">
              <a:uFillTx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 marL="2290763" indent="-344488">
              <a:defRPr sz="1800">
                <a:uFillTx/>
              </a:defRPr>
            </a:lvl6pPr>
            <a:lvl7pPr marL="2290763" indent="-344488">
              <a:defRPr sz="1800">
                <a:uFillTx/>
              </a:defRPr>
            </a:lvl7pPr>
            <a:lvl8pPr marL="2290763" indent="-344488">
              <a:defRPr sz="1800">
                <a:uFillTx/>
              </a:defRPr>
            </a:lvl8pPr>
            <a:lvl9pPr marL="2290763" indent="-344488">
              <a:defRPr sz="1800">
                <a:uFillTx/>
              </a:defRPr>
            </a:lvl9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  <a:p>
            <a:pPr lvl="5"/>
            <a:r>
              <a:rPr lang="en-US" dirty="0">
                <a:uFillTx/>
              </a:rPr>
              <a:t>Sixth level</a:t>
            </a:r>
          </a:p>
          <a:p>
            <a:pPr lvl="6"/>
            <a:r>
              <a:rPr lang="en-US" dirty="0">
                <a:uFillTx/>
              </a:rPr>
              <a:t>Seventh level</a:t>
            </a:r>
          </a:p>
          <a:p>
            <a:pPr lvl="7"/>
            <a:r>
              <a:rPr lang="en-US" dirty="0">
                <a:uFillTx/>
              </a:rPr>
              <a:t>Eighth level</a:t>
            </a:r>
          </a:p>
          <a:p>
            <a:pPr lvl="8"/>
            <a:r>
              <a:rPr lang="en-US" dirty="0">
                <a:uFillTx/>
              </a:rPr>
              <a:t>Ninth level</a:t>
            </a:r>
            <a:endParaRPr dirty="0">
              <a:uFillTx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 marL="2290763" indent="-344488">
              <a:defRPr sz="1800">
                <a:uFillTx/>
              </a:defRPr>
            </a:lvl6pPr>
            <a:lvl7pPr marL="2290763" indent="-344488">
              <a:defRPr sz="1800">
                <a:uFillTx/>
              </a:defRPr>
            </a:lvl7pPr>
            <a:lvl8pPr marL="2290763" indent="-344488">
              <a:defRPr sz="1800">
                <a:uFillTx/>
              </a:defRPr>
            </a:lvl8pPr>
            <a:lvl9pPr marL="2290763" indent="-344488">
              <a:defRPr sz="1800">
                <a:uFillTx/>
              </a:defRPr>
            </a:lvl9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  <a:p>
            <a:pPr lvl="5"/>
            <a:r>
              <a:rPr lang="en-US" dirty="0">
                <a:uFillTx/>
              </a:rPr>
              <a:t>Sixth level</a:t>
            </a:r>
          </a:p>
          <a:p>
            <a:pPr lvl="6"/>
            <a:r>
              <a:rPr lang="en-US" dirty="0">
                <a:uFillTx/>
              </a:rPr>
              <a:t>Seventh level</a:t>
            </a:r>
          </a:p>
          <a:p>
            <a:pPr lvl="7"/>
            <a:r>
              <a:rPr lang="en-US" dirty="0">
                <a:uFillTx/>
              </a:rPr>
              <a:t>Eighth level</a:t>
            </a:r>
          </a:p>
          <a:p>
            <a:pPr lvl="8"/>
            <a:r>
              <a:rPr lang="en-US" dirty="0">
                <a:uFillTx/>
              </a:rPr>
              <a:t>Ninth level</a:t>
            </a:r>
            <a:endParaRPr dirty="0"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>
                <a:uFillTx/>
              </a:rPr>
              <a:t>5/18/2023</a:t>
            </a:fld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 marL="2290763" indent="-344488">
              <a:defRPr sz="1800">
                <a:uFillTx/>
              </a:defRPr>
            </a:lvl6pPr>
            <a:lvl7pPr marL="2290763" indent="-344488">
              <a:defRPr sz="1800">
                <a:uFillTx/>
              </a:defRPr>
            </a:lvl7pPr>
            <a:lvl8pPr marL="2290763" indent="-344488">
              <a:defRPr sz="1800">
                <a:uFillTx/>
              </a:defRPr>
            </a:lvl8pPr>
            <a:lvl9pPr marL="2290763" indent="-344488">
              <a:defRPr sz="1800">
                <a:uFillTx/>
              </a:defRPr>
            </a:lvl9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  <a:p>
            <a:pPr lvl="5"/>
            <a:r>
              <a:rPr lang="en-US" dirty="0">
                <a:uFillTx/>
              </a:rPr>
              <a:t>Sixth level</a:t>
            </a:r>
          </a:p>
          <a:p>
            <a:pPr lvl="6"/>
            <a:r>
              <a:rPr lang="en-US" dirty="0">
                <a:uFillTx/>
              </a:rPr>
              <a:t>Seventh level</a:t>
            </a:r>
          </a:p>
          <a:p>
            <a:pPr lvl="7"/>
            <a:r>
              <a:rPr lang="en-US" dirty="0">
                <a:uFillTx/>
              </a:rPr>
              <a:t>Eighth level</a:t>
            </a:r>
          </a:p>
          <a:p>
            <a:pPr lvl="8"/>
            <a:r>
              <a:rPr lang="en-US" dirty="0">
                <a:uFillTx/>
              </a:rPr>
              <a:t>Ninth level</a:t>
            </a:r>
            <a:endParaRPr dirty="0">
              <a:uFillTx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 marL="2290763" indent="-344488">
              <a:defRPr sz="1800">
                <a:uFillTx/>
              </a:defRPr>
            </a:lvl6pPr>
            <a:lvl7pPr marL="2290763" indent="-344488">
              <a:defRPr sz="1800">
                <a:uFillTx/>
              </a:defRPr>
            </a:lvl7pPr>
            <a:lvl8pPr marL="2290763" indent="-344488">
              <a:defRPr sz="1800">
                <a:uFillTx/>
              </a:defRPr>
            </a:lvl8pPr>
            <a:lvl9pPr marL="2290763" indent="-344488">
              <a:defRPr sz="1800">
                <a:uFillTx/>
              </a:defRPr>
            </a:lvl9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  <a:p>
            <a:pPr lvl="5"/>
            <a:r>
              <a:rPr lang="en-US" dirty="0">
                <a:uFillTx/>
              </a:rPr>
              <a:t>Sixth level</a:t>
            </a:r>
          </a:p>
          <a:p>
            <a:pPr lvl="6"/>
            <a:r>
              <a:rPr lang="en-US" dirty="0">
                <a:uFillTx/>
              </a:rPr>
              <a:t>Seventh level</a:t>
            </a:r>
          </a:p>
          <a:p>
            <a:pPr lvl="7"/>
            <a:r>
              <a:rPr lang="en-US" dirty="0">
                <a:uFillTx/>
              </a:rPr>
              <a:t>Eighth level</a:t>
            </a:r>
          </a:p>
          <a:p>
            <a:pPr lvl="8"/>
            <a:r>
              <a:rPr lang="en-US" dirty="0">
                <a:uFillTx/>
              </a:rPr>
              <a:t>Ninth level</a:t>
            </a:r>
            <a:endParaRPr dirty="0">
              <a:uFillTx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 marL="2290763" indent="-344488">
              <a:defRPr sz="1800">
                <a:uFillTx/>
              </a:defRPr>
            </a:lvl6pPr>
            <a:lvl7pPr marL="2290763" indent="-344488">
              <a:defRPr sz="1800">
                <a:uFillTx/>
              </a:defRPr>
            </a:lvl7pPr>
            <a:lvl8pPr marL="2290763" indent="-344488">
              <a:defRPr sz="1800">
                <a:uFillTx/>
              </a:defRPr>
            </a:lvl8pPr>
            <a:lvl9pPr marL="2290763" indent="-344488">
              <a:defRPr sz="1800">
                <a:uFillTx/>
              </a:defRPr>
            </a:lvl9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  <a:p>
            <a:pPr lvl="5"/>
            <a:r>
              <a:rPr lang="en-US" dirty="0">
                <a:uFillTx/>
              </a:rPr>
              <a:t>Sixth level</a:t>
            </a:r>
          </a:p>
          <a:p>
            <a:pPr lvl="6"/>
            <a:r>
              <a:rPr lang="en-US" dirty="0">
                <a:uFillTx/>
              </a:rPr>
              <a:t>Seventh level</a:t>
            </a:r>
          </a:p>
          <a:p>
            <a:pPr lvl="7"/>
            <a:r>
              <a:rPr lang="en-US" dirty="0">
                <a:uFillTx/>
              </a:rPr>
              <a:t>Eighth level</a:t>
            </a:r>
          </a:p>
          <a:p>
            <a:pPr lvl="8"/>
            <a:r>
              <a:rPr lang="en-US" dirty="0">
                <a:uFillTx/>
              </a:rPr>
              <a:t>Ninth level</a:t>
            </a:r>
            <a:endParaRPr dirty="0">
              <a:uFillTx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>
                <a:uFillTx/>
              </a:rPr>
              <a:t>5/18/2023</a:t>
            </a:fld>
            <a:endParaRPr lang="en-US">
              <a:uFillTx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>
                <a:uFillTx/>
              </a:rPr>
              <a:t>5/18/2023</a:t>
            </a:fld>
            <a:endParaRPr lang="en-US">
              <a:uFillTx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2000">
                <a:uFillTx/>
              </a:defRPr>
            </a:lvl6pPr>
            <a:lvl7pPr marL="2290763" indent="-344488">
              <a:defRPr sz="2000">
                <a:uFillTx/>
              </a:defRPr>
            </a:lvl7pPr>
            <a:lvl8pPr marL="2290763" indent="-344488">
              <a:defRPr sz="2000">
                <a:uFillTx/>
              </a:defRPr>
            </a:lvl8pPr>
            <a:lvl9pPr marL="2290763" indent="-344488">
              <a:defRPr sz="2000">
                <a:uFillTx/>
              </a:defRPr>
            </a:lvl9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  <a:p>
            <a:pPr lvl="5"/>
            <a:r>
              <a:rPr lang="en-US" dirty="0">
                <a:uFillTx/>
              </a:rPr>
              <a:t>Sixth level</a:t>
            </a:r>
          </a:p>
          <a:p>
            <a:pPr lvl="6"/>
            <a:r>
              <a:rPr lang="en-US" dirty="0">
                <a:uFillTx/>
              </a:rPr>
              <a:t>Seventh level</a:t>
            </a:r>
          </a:p>
          <a:p>
            <a:pPr lvl="7"/>
            <a:r>
              <a:rPr lang="en-US" dirty="0">
                <a:uFillTx/>
              </a:rPr>
              <a:t>Eighth level</a:t>
            </a:r>
          </a:p>
          <a:p>
            <a:pPr lvl="8"/>
            <a:r>
              <a:rPr lang="en-US" dirty="0">
                <a:uFillTx/>
              </a:rPr>
              <a:t>Ninth level</a:t>
            </a:r>
            <a:endParaRPr dirty="0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>
                <a:uFillTx/>
              </a:rPr>
              <a:t>5/18/2023</a:t>
            </a:fld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>
                <a:uFillTx/>
              </a:rPr>
              <a:t>5/18/2023</a:t>
            </a:fld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>
              <a:spLocks/>
            </p:cNvSpPr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uFillTx/>
              </a:endParaRPr>
            </a:p>
          </p:txBody>
        </p:sp>
        <p:sp>
          <p:nvSpPr>
            <p:cNvPr id="11" name="Rectangle 10"/>
            <p:cNvSpPr>
              <a:spLocks/>
            </p:cNvSpPr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uFillTx/>
              </a:endParaRPr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>
                <a:uFillTx/>
              </a:defRPr>
            </a:lvl1pPr>
          </a:lstStyle>
          <a:p>
            <a:r>
              <a:rPr lang="en-US">
                <a:uFillTx/>
              </a:rPr>
              <a:t>Click icon to add picture</a:t>
            </a:r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>
              <a:spLocks/>
            </p:cNvSpPr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uFillTx/>
              </a:endParaRPr>
            </a:p>
          </p:txBody>
        </p:sp>
        <p:sp>
          <p:nvSpPr>
            <p:cNvPr id="16" name="Rectangle 15"/>
            <p:cNvSpPr>
              <a:spLocks/>
            </p:cNvSpPr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uFillTx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>
                <a:uFillTx/>
              </a:defRPr>
            </a:lvl1pPr>
          </a:lstStyle>
          <a:p>
            <a:r>
              <a:rPr lang="en-US">
                <a:uFillTx/>
              </a:rPr>
              <a:t>Click icon to add picture</a:t>
            </a:r>
            <a:endParaRPr>
              <a:uFillTx/>
            </a:endParaRPr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>
              <a:spLocks/>
            </p:cNvSpPr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uFillTx/>
              </a:endParaRPr>
            </a:p>
          </p:txBody>
        </p:sp>
        <p:sp>
          <p:nvSpPr>
            <p:cNvPr id="12" name="Rectangle 11"/>
            <p:cNvSpPr>
              <a:spLocks/>
            </p:cNvSpPr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uFillTx/>
              </a:endParaRPr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>
                <a:uFillTx/>
              </a:defRPr>
            </a:lvl1pPr>
          </a:lstStyle>
          <a:p>
            <a:r>
              <a:rPr lang="en-US">
                <a:uFillTx/>
              </a:rPr>
              <a:t>Click icon to add picture</a:t>
            </a:r>
            <a:endParaRPr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>
                <a:uFillTx/>
              </a:rPr>
              <a:t>5/18/2023</a:t>
            </a:fld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>
              <a:spLocks/>
            </p:cNvSpPr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uFillTx/>
              </a:endParaRPr>
            </a:p>
          </p:txBody>
        </p:sp>
        <p:sp>
          <p:nvSpPr>
            <p:cNvPr id="11" name="Rectangle 10"/>
            <p:cNvSpPr>
              <a:spLocks/>
            </p:cNvSpPr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uFillTx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>
                <a:uFillTx/>
              </a:rPr>
              <a:t>5/18/2023</a:t>
            </a:fld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>
                <a:uFillTx/>
              </a:defRPr>
            </a:lvl1pPr>
          </a:lstStyle>
          <a:p>
            <a:r>
              <a:rPr lang="en-US">
                <a:uFillTx/>
              </a:rPr>
              <a:t>Click icon to add picture</a:t>
            </a:r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>
              <a:spLocks/>
            </p:cNvSpPr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uFillTx/>
              </a:endParaRPr>
            </a:p>
          </p:txBody>
        </p:sp>
        <p:sp>
          <p:nvSpPr>
            <p:cNvPr id="16" name="Rectangle 15"/>
            <p:cNvSpPr>
              <a:spLocks/>
            </p:cNvSpPr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uFillTx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>
                <a:uFillTx/>
              </a:defRPr>
            </a:lvl1pPr>
          </a:lstStyle>
          <a:p>
            <a:r>
              <a:rPr lang="en-US">
                <a:uFillTx/>
              </a:rPr>
              <a:t>Click icon to add picture</a:t>
            </a:r>
            <a:endParaRPr>
              <a:uFillTx/>
            </a:endParaRPr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>
              <a:spLocks/>
            </p:cNvSpPr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uFillTx/>
              </a:endParaRPr>
            </a:p>
          </p:txBody>
        </p:sp>
        <p:sp>
          <p:nvSpPr>
            <p:cNvPr id="12" name="Rectangle 11"/>
            <p:cNvSpPr>
              <a:spLocks/>
            </p:cNvSpPr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uFillTx/>
              </a:endParaRPr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>
                <a:uFillTx/>
              </a:defRPr>
            </a:lvl1pPr>
          </a:lstStyle>
          <a:p>
            <a:r>
              <a:rPr lang="en-US">
                <a:uFillTx/>
              </a:rPr>
              <a:t>Click icon to add picture</a:t>
            </a:r>
            <a:endParaRPr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>
                <a:uFillTx/>
              </a:rPr>
              <a:t>5/18/2023</a:t>
            </a:fld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>
                <a:uFillTx/>
              </a:defRPr>
            </a:lvl5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  <a:p>
            <a:pPr lvl="5"/>
            <a:r>
              <a:rPr lang="en-US" dirty="0">
                <a:uFillTx/>
              </a:rPr>
              <a:t>Sixth level</a:t>
            </a:r>
          </a:p>
          <a:p>
            <a:pPr lvl="6"/>
            <a:r>
              <a:rPr lang="en-US" dirty="0">
                <a:uFillTx/>
              </a:rPr>
              <a:t>Seventh level</a:t>
            </a:r>
          </a:p>
          <a:p>
            <a:pPr lvl="7"/>
            <a:r>
              <a:rPr lang="en-US" dirty="0">
                <a:uFillTx/>
              </a:rPr>
              <a:t>Eighth level</a:t>
            </a:r>
          </a:p>
          <a:p>
            <a:pPr lvl="8"/>
            <a:r>
              <a:rPr lang="en-US" dirty="0">
                <a:uFillTx/>
              </a:rPr>
              <a:t>Ninth level</a:t>
            </a:r>
            <a:endParaRPr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>
                <a:uFillTx/>
              </a:rPr>
              <a:t>5/18/2023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>
                <a:uFillTx/>
              </a:defRPr>
            </a:lvl5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  <a:p>
            <a:pPr lvl="5"/>
            <a:r>
              <a:rPr lang="en-US" dirty="0">
                <a:uFillTx/>
              </a:rPr>
              <a:t>Sixth level</a:t>
            </a:r>
          </a:p>
          <a:p>
            <a:pPr lvl="6"/>
            <a:r>
              <a:rPr lang="en-US" dirty="0">
                <a:uFillTx/>
              </a:rPr>
              <a:t>Seventh level</a:t>
            </a:r>
          </a:p>
          <a:p>
            <a:pPr lvl="7"/>
            <a:r>
              <a:rPr lang="en-US" dirty="0">
                <a:uFillTx/>
              </a:rPr>
              <a:t>Eighth level</a:t>
            </a:r>
          </a:p>
          <a:p>
            <a:pPr lvl="8"/>
            <a:r>
              <a:rPr lang="en-US" dirty="0">
                <a:uFillTx/>
              </a:rPr>
              <a:t>Ninth level</a:t>
            </a:r>
            <a:endParaRPr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>
                <a:uFillTx/>
              </a:rPr>
              <a:t>5/18/2023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>
                <a:uFillTx/>
              </a:defRPr>
            </a:lvl5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  <a:p>
            <a:pPr lvl="5"/>
            <a:r>
              <a:rPr lang="en-US" dirty="0">
                <a:uFillTx/>
              </a:rPr>
              <a:t>Sixth level</a:t>
            </a:r>
          </a:p>
          <a:p>
            <a:pPr lvl="6"/>
            <a:r>
              <a:rPr lang="en-US" dirty="0">
                <a:uFillTx/>
              </a:rPr>
              <a:t>Seventh level</a:t>
            </a:r>
          </a:p>
          <a:p>
            <a:pPr lvl="7"/>
            <a:r>
              <a:rPr lang="en-US" dirty="0">
                <a:uFillTx/>
              </a:rPr>
              <a:t>Eighth level</a:t>
            </a:r>
          </a:p>
          <a:p>
            <a:pPr lvl="8"/>
            <a:r>
              <a:rPr lang="en-US" dirty="0">
                <a:uFillTx/>
              </a:rPr>
              <a:t>Ninth level</a:t>
            </a:r>
            <a:endParaRPr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>
                <a:uFillTx/>
              </a:rPr>
              <a:t>5/18/2023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uFillTx/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uFillTx/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uFillTx/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uFillTx/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uFillTx/>
                <a:latin typeface="Impact" pitchFamily="34" charset="0"/>
              </a:defRPr>
            </a:lvl5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>
                <a:uFillTx/>
              </a:defRPr>
            </a:lvl1pPr>
          </a:lstStyle>
          <a:p>
            <a:r>
              <a:rPr lang="en-US" dirty="0">
                <a:uFillTx/>
              </a:rPr>
              <a:t>Click to edit Master title style</a:t>
            </a:r>
            <a:endParaRPr dirty="0"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n-US" dirty="0">
                <a:uFillTx/>
              </a:rPr>
              <a:t>Click to edit Master subtitle style</a:t>
            </a:r>
            <a:endParaRPr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uFillTx/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>
                <a:uFillTx/>
              </a:rPr>
              <a:t>5/18/2023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uFillTx/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dirty="0">
                <a:uFillTx/>
              </a:rP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>
                <a:uFillTx/>
              </a:rPr>
              <a:t>5/18/2023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uFillTx/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uFillTx/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uFillTx/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uFillTx/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uFillTx/>
                <a:latin typeface="Impact" pitchFamily="34" charset="0"/>
              </a:defRPr>
            </a:lvl5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>
                <a:uFillTx/>
              </a:rPr>
              <a:t>5/18/2023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>
              <a:spLocks/>
            </p:cNvSpPr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uFillTx/>
              </a:endParaRPr>
            </a:p>
          </p:txBody>
        </p:sp>
        <p:sp>
          <p:nvSpPr>
            <p:cNvPr id="11" name="Rectangle 10"/>
            <p:cNvSpPr>
              <a:spLocks/>
            </p:cNvSpPr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uFillTx/>
              </a:endParaRPr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>
                <a:uFillTx/>
              </a:defRPr>
            </a:lvl1pPr>
          </a:lstStyle>
          <a:p>
            <a:r>
              <a:rPr lang="en-US">
                <a:uFillTx/>
              </a:rPr>
              <a:t>Click icon to add picture</a:t>
            </a:r>
            <a:endParaRPr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>
                <a:uFillTx/>
              </a:rPr>
              <a:t>5/18/2023</a:t>
            </a:fld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 marL="2290763" indent="-344488">
              <a:defRPr sz="1800">
                <a:uFillTx/>
              </a:defRPr>
            </a:lvl6pPr>
            <a:lvl7pPr marL="2290763" indent="-344488">
              <a:defRPr sz="1800">
                <a:uFillTx/>
              </a:defRPr>
            </a:lvl7pPr>
            <a:lvl8pPr marL="2290763" indent="-344488">
              <a:defRPr sz="1800">
                <a:uFillTx/>
              </a:defRPr>
            </a:lvl8pPr>
            <a:lvl9pPr marL="2290763" indent="-344488">
              <a:defRPr sz="1800">
                <a:uFillTx/>
              </a:defRPr>
            </a:lvl9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  <a:p>
            <a:pPr lvl="5"/>
            <a:r>
              <a:rPr lang="en-US" dirty="0">
                <a:uFillTx/>
              </a:rPr>
              <a:t>Sixth level</a:t>
            </a:r>
          </a:p>
          <a:p>
            <a:pPr lvl="6"/>
            <a:r>
              <a:rPr lang="en-US" dirty="0">
                <a:uFillTx/>
              </a:rPr>
              <a:t>Seventh level</a:t>
            </a:r>
          </a:p>
          <a:p>
            <a:pPr lvl="7"/>
            <a:r>
              <a:rPr lang="en-US" dirty="0">
                <a:uFillTx/>
              </a:rPr>
              <a:t>Eighth level</a:t>
            </a:r>
          </a:p>
          <a:p>
            <a:pPr lvl="8"/>
            <a:r>
              <a:rPr lang="en-US" dirty="0">
                <a:uFillTx/>
              </a:rPr>
              <a:t>Ninth level</a:t>
            </a:r>
            <a:endParaRPr dirty="0">
              <a:uFillTx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 marL="2290763" indent="-344488">
              <a:defRPr sz="1800">
                <a:uFillTx/>
              </a:defRPr>
            </a:lvl6pPr>
            <a:lvl7pPr marL="2290763" indent="-344488">
              <a:defRPr sz="1800">
                <a:uFillTx/>
              </a:defRPr>
            </a:lvl7pPr>
            <a:lvl8pPr marL="2290763" indent="-344488">
              <a:defRPr sz="1800">
                <a:uFillTx/>
              </a:defRPr>
            </a:lvl8pPr>
            <a:lvl9pPr marL="2290763" indent="-344488">
              <a:defRPr sz="1800">
                <a:uFillTx/>
              </a:defRPr>
            </a:lvl9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  <a:p>
            <a:pPr lvl="5"/>
            <a:r>
              <a:rPr lang="en-US" dirty="0">
                <a:uFillTx/>
              </a:rPr>
              <a:t>Sixth level</a:t>
            </a:r>
          </a:p>
          <a:p>
            <a:pPr lvl="6"/>
            <a:r>
              <a:rPr lang="en-US" dirty="0">
                <a:uFillTx/>
              </a:rPr>
              <a:t>Seventh level</a:t>
            </a:r>
          </a:p>
          <a:p>
            <a:pPr lvl="7"/>
            <a:r>
              <a:rPr lang="en-US" dirty="0">
                <a:uFillTx/>
              </a:rPr>
              <a:t>Eighth level</a:t>
            </a:r>
          </a:p>
          <a:p>
            <a:pPr lvl="8"/>
            <a:r>
              <a:rPr lang="en-US" dirty="0">
                <a:uFillTx/>
              </a:rPr>
              <a:t>Ninth level</a:t>
            </a:r>
            <a:endParaRPr dirty="0"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>
                <a:uFillTx/>
              </a:rPr>
              <a:t>5/18/2023</a:t>
            </a:fld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uFillTx/>
                <a:latin typeface="Impact" pitchFamily="34" charset="0"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 marL="2290763" indent="-344488">
              <a:defRPr sz="1600">
                <a:uFillTx/>
              </a:defRPr>
            </a:lvl6pPr>
            <a:lvl7pPr marL="2290763" indent="-344488">
              <a:defRPr sz="1600">
                <a:uFillTx/>
              </a:defRPr>
            </a:lvl7pPr>
            <a:lvl8pPr marL="2290763" indent="-344488">
              <a:defRPr sz="1600">
                <a:uFillTx/>
              </a:defRPr>
            </a:lvl8pPr>
            <a:lvl9pPr marL="2290763" indent="-344488">
              <a:defRPr sz="1600">
                <a:uFillTx/>
              </a:defRPr>
            </a:lvl9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  <a:p>
            <a:pPr lvl="5"/>
            <a:r>
              <a:rPr lang="en-US" dirty="0">
                <a:uFillTx/>
              </a:rPr>
              <a:t>Sixth level</a:t>
            </a:r>
          </a:p>
          <a:p>
            <a:pPr lvl="6"/>
            <a:r>
              <a:rPr lang="en-US" dirty="0">
                <a:uFillTx/>
              </a:rPr>
              <a:t>Seventh level</a:t>
            </a:r>
          </a:p>
          <a:p>
            <a:pPr lvl="7"/>
            <a:r>
              <a:rPr lang="en-US" dirty="0">
                <a:uFillTx/>
              </a:rPr>
              <a:t>Eighth level</a:t>
            </a:r>
          </a:p>
          <a:p>
            <a:pPr lvl="8"/>
            <a:r>
              <a:rPr lang="en-US" dirty="0">
                <a:uFillTx/>
              </a:rPr>
              <a:t>Ninth level</a:t>
            </a:r>
            <a:endParaRPr dirty="0">
              <a:uFillTx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uFillTx/>
                <a:latin typeface="Impact" pitchFamily="34" charset="0"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 marL="2290763" indent="-344488">
              <a:defRPr sz="1600">
                <a:uFillTx/>
              </a:defRPr>
            </a:lvl6pPr>
            <a:lvl7pPr marL="2290763" indent="-344488">
              <a:defRPr sz="1600">
                <a:uFillTx/>
              </a:defRPr>
            </a:lvl7pPr>
            <a:lvl8pPr marL="2290763" indent="-344488">
              <a:defRPr sz="1600">
                <a:uFillTx/>
              </a:defRPr>
            </a:lvl8pPr>
            <a:lvl9pPr marL="2290763" indent="-344488">
              <a:defRPr sz="1600">
                <a:uFillTx/>
              </a:defRPr>
            </a:lvl9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  <a:p>
            <a:pPr lvl="5"/>
            <a:r>
              <a:rPr lang="en-US" dirty="0">
                <a:uFillTx/>
              </a:rPr>
              <a:t>Sixth level</a:t>
            </a:r>
          </a:p>
          <a:p>
            <a:pPr lvl="6"/>
            <a:r>
              <a:rPr lang="en-US" dirty="0">
                <a:uFillTx/>
              </a:rPr>
              <a:t>Seventh level</a:t>
            </a:r>
          </a:p>
          <a:p>
            <a:pPr lvl="7"/>
            <a:r>
              <a:rPr lang="en-US" dirty="0">
                <a:uFillTx/>
              </a:rPr>
              <a:t>Eighth level</a:t>
            </a:r>
          </a:p>
          <a:p>
            <a:pPr lvl="8"/>
            <a:r>
              <a:rPr lang="en-US" dirty="0">
                <a:uFillTx/>
              </a:rPr>
              <a:t>Ninth level</a:t>
            </a:r>
            <a:endParaRPr dirty="0">
              <a:uFillTx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>
                <a:uFillTx/>
              </a:rPr>
              <a:t>5/18/2023</a:t>
            </a:fld>
            <a:endParaRPr lang="en-US">
              <a:uFillTx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  <a:p>
            <a:pPr lvl="5"/>
            <a:r>
              <a:rPr lang="en-US" dirty="0">
                <a:uFillTx/>
              </a:rPr>
              <a:t>Sixth level</a:t>
            </a:r>
          </a:p>
          <a:p>
            <a:pPr lvl="6"/>
            <a:r>
              <a:rPr lang="en-US" dirty="0">
                <a:uFillTx/>
              </a:rPr>
              <a:t>Seventh level</a:t>
            </a:r>
          </a:p>
          <a:p>
            <a:pPr lvl="7"/>
            <a:r>
              <a:rPr lang="en-US" dirty="0">
                <a:uFillTx/>
              </a:rPr>
              <a:t>Eighth level</a:t>
            </a:r>
          </a:p>
          <a:p>
            <a:pPr lvl="8"/>
            <a:r>
              <a:rPr lang="en-US" dirty="0">
                <a:uFillTx/>
              </a:rPr>
              <a:t>Ninth level</a:t>
            </a:r>
            <a:endParaRPr dirty="0"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>
                <a:uFillTx/>
              </a:rPr>
              <a:t>5/18/2023</a:t>
            </a:fld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  <a:p>
            <a:pPr lvl="5"/>
            <a:r>
              <a:rPr lang="en-US" dirty="0">
                <a:uFillTx/>
              </a:rPr>
              <a:t>Sixth level</a:t>
            </a:r>
          </a:p>
          <a:p>
            <a:pPr lvl="6"/>
            <a:r>
              <a:rPr lang="en-US" dirty="0">
                <a:uFillTx/>
              </a:rPr>
              <a:t>Seventh level</a:t>
            </a:r>
          </a:p>
          <a:p>
            <a:pPr lvl="7"/>
            <a:r>
              <a:rPr lang="en-US" dirty="0">
                <a:uFillTx/>
              </a:rPr>
              <a:t>Eighth level</a:t>
            </a:r>
          </a:p>
          <a:p>
            <a:pPr lvl="8"/>
            <a:r>
              <a:rPr lang="en-US" dirty="0">
                <a:uFillTx/>
              </a:rPr>
              <a:t>Ninth level</a:t>
            </a:r>
            <a:endParaRPr dirty="0"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  <a:p>
            <a:pPr lvl="5"/>
            <a:r>
              <a:rPr lang="en-US" dirty="0">
                <a:uFillTx/>
              </a:rPr>
              <a:t>Sixth level</a:t>
            </a:r>
          </a:p>
          <a:p>
            <a:pPr lvl="6"/>
            <a:r>
              <a:rPr lang="en-US" dirty="0">
                <a:uFillTx/>
              </a:rPr>
              <a:t>Seventh level</a:t>
            </a:r>
          </a:p>
          <a:p>
            <a:pPr lvl="7"/>
            <a:r>
              <a:rPr lang="en-US" dirty="0">
                <a:uFillTx/>
              </a:rPr>
              <a:t>Eighth level</a:t>
            </a:r>
          </a:p>
          <a:p>
            <a:pPr lvl="8"/>
            <a:r>
              <a:rPr lang="en-US" dirty="0">
                <a:uFillTx/>
              </a:rPr>
              <a:t>Ninth level</a:t>
            </a:r>
            <a:endParaRPr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uFillTx/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>
                <a:uFillTx/>
              </a:rPr>
              <a:t>5/18/2023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uFillTx/>
                <a:latin typeface="Rockwell" pitchFamily="18" charset="0"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uFillTx/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>
          <a:uFillTx/>
        </a:defRPr>
      </a:defPPr>
      <a:lvl1pPr marL="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59.png"/><Relationship Id="rId4" Type="http://schemas.microsoft.com/office/2007/relationships/hdphoto" Target="../media/hdphoto18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vert="horz" lIns="91440" tIns="0" rIns="91440" bIns="0" rtlCol="0" anchor="b">
            <a:normAutofit/>
          </a:bodyPr>
          <a:lstStyle/>
          <a:p>
            <a:r>
              <a:rPr lang="en-US" dirty="0"/>
              <a:t>Up Close Owl</a:t>
            </a:r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914400" y="4928736"/>
            <a:ext cx="7315200" cy="987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buSzPct val="90000"/>
            </a:pPr>
            <a:r>
              <a:rPr lang="en-US" sz="2000" kern="1200" dirty="0">
                <a:uFillTx/>
                <a:latin typeface="+mn-lt"/>
                <a:ea typeface="+mn-ea"/>
                <a:cs typeface="+mn-cs"/>
              </a:rPr>
              <a:t>Using charcoal and chalk pastels to create visual texture and variation in value</a:t>
            </a:r>
          </a:p>
          <a:p>
            <a:pPr>
              <a:spcBef>
                <a:spcPct val="0"/>
              </a:spcBef>
              <a:spcAft>
                <a:spcPts val="600"/>
              </a:spcAft>
              <a:buSzPct val="90000"/>
            </a:pPr>
            <a:endParaRPr lang="en-US" sz="2000" kern="1200" dirty="0"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A drawing of an owl&#10;&#10;Description automatically generated">
            <a:extLst>
              <a:ext uri="{FF2B5EF4-FFF2-40B4-BE49-F238E27FC236}">
                <a16:creationId xmlns:a16="http://schemas.microsoft.com/office/drawing/2014/main" id="{62BA1821-197B-9202-277B-8059D543F7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60"/>
          <a:stretch/>
        </p:blipFill>
        <p:spPr>
          <a:xfrm rot="232774">
            <a:off x="2248157" y="564564"/>
            <a:ext cx="4653577" cy="3072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wl14_body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39" y="387427"/>
            <a:ext cx="3626219" cy="50737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Owl14_CloseUp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3835">
            <a:off x="5087482" y="1200785"/>
            <a:ext cx="3194317" cy="2619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uFillTx/>
              </a:rPr>
              <a:t>Vocabulary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i="1" dirty="0">
                <a:uFillTx/>
              </a:rPr>
              <a:t>Texture</a:t>
            </a:r>
            <a:r>
              <a:rPr lang="en-US" sz="2800" dirty="0">
                <a:uFillTx/>
              </a:rPr>
              <a:t> — the way something feels</a:t>
            </a:r>
          </a:p>
          <a:p>
            <a:r>
              <a:rPr lang="en-US" sz="2800" i="1" dirty="0">
                <a:uFillTx/>
              </a:rPr>
              <a:t>Visual texture</a:t>
            </a:r>
            <a:r>
              <a:rPr lang="en-US" sz="2800" dirty="0">
                <a:uFillTx/>
              </a:rPr>
              <a:t> — the way something </a:t>
            </a:r>
            <a:r>
              <a:rPr lang="en-US" sz="2800" i="1" dirty="0">
                <a:uFillTx/>
              </a:rPr>
              <a:t>looks</a:t>
            </a:r>
            <a:r>
              <a:rPr lang="en-US" sz="2800" dirty="0">
                <a:uFillTx/>
              </a:rPr>
              <a:t> like it would feel, duplicated in a 2D medium</a:t>
            </a:r>
          </a:p>
          <a:p>
            <a:r>
              <a:rPr lang="en-US" sz="2800" i="1" dirty="0">
                <a:uFillTx/>
              </a:rPr>
              <a:t>Value</a:t>
            </a:r>
            <a:r>
              <a:rPr lang="en-US" sz="2800" dirty="0">
                <a:uFillTx/>
              </a:rPr>
              <a:t> — the degree of lightness or darkness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11731" y="503238"/>
            <a:ext cx="7899400" cy="868362"/>
          </a:xfrm>
        </p:spPr>
        <p:txBody>
          <a:bodyPr/>
          <a:lstStyle/>
          <a:p>
            <a:r>
              <a:rPr lang="en-US" dirty="0">
                <a:uFillTx/>
              </a:rPr>
              <a:t>Visual texture in 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FF226B-014E-2710-4A85-1A326543F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933" y="1371599"/>
            <a:ext cx="5956782" cy="520697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083" y="1740223"/>
            <a:ext cx="3277554" cy="377549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uFillTx/>
              </a:rPr>
              <a:t>Value</a:t>
            </a:r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>
            <a:off x="4244956" y="1955828"/>
            <a:ext cx="368053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uFillTx/>
              </a:rPr>
              <a:t>The function of </a:t>
            </a:r>
            <a:r>
              <a:rPr lang="en-US" b="1" dirty="0">
                <a:uFillTx/>
              </a:rPr>
              <a:t>Value</a:t>
            </a:r>
            <a:r>
              <a:rPr lang="en-US" dirty="0">
                <a:uFillTx/>
              </a:rPr>
              <a:t> is to tell us how light or how dark a given color is. White is at the top, representing pure light. Between these are a number of divisions of gray, regularly graded between black and white. </a:t>
            </a:r>
          </a:p>
          <a:p>
            <a:endParaRPr lang="en-US" dirty="0">
              <a:uFillTx/>
            </a:endParaRPr>
          </a:p>
          <a:p>
            <a:r>
              <a:rPr lang="en-US" dirty="0">
                <a:uFillTx/>
              </a:rPr>
              <a:t>On a </a:t>
            </a:r>
            <a:r>
              <a:rPr lang="en-US" b="1" dirty="0">
                <a:uFillTx/>
              </a:rPr>
              <a:t>Value Scale</a:t>
            </a:r>
            <a:r>
              <a:rPr lang="en-US" dirty="0">
                <a:uFillTx/>
              </a:rPr>
              <a:t>, you start the scale at 0 (Black) work up the scale to 10 (White)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956" y="4914248"/>
            <a:ext cx="3810000" cy="11557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>
                <a:uFillTx/>
              </a:rPr>
              <a:t>Creating visual texture with charcoal as a medium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9" b="18673"/>
          <a:stretch/>
        </p:blipFill>
        <p:spPr>
          <a:xfrm>
            <a:off x="914400" y="1735139"/>
            <a:ext cx="3566160" cy="4056062"/>
          </a:xfrm>
          <a:prstGeom prst="rect">
            <a:avLst/>
          </a:prstGeo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21" r="10990" b="-2"/>
          <a:stretch/>
        </p:blipFill>
        <p:spPr>
          <a:xfrm>
            <a:off x="4648200" y="1735139"/>
            <a:ext cx="3566160" cy="4056062"/>
          </a:xfrm>
          <a:prstGeom prst="rect">
            <a:avLst/>
          </a:prstGeo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uFillTx/>
              </a:rPr>
              <a:t>Value - dark to light – using charcoal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28E77E-05C3-021C-CECE-A9118A8B6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144" y="2245541"/>
            <a:ext cx="2259326" cy="35837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F00CFB-359A-18A1-C71E-EFFEF7AF7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530" y="2245541"/>
            <a:ext cx="2518470" cy="367334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2870" y="-41132"/>
            <a:ext cx="7313613" cy="868362"/>
          </a:xfrm>
        </p:spPr>
        <p:txBody>
          <a:bodyPr/>
          <a:lstStyle/>
          <a:p>
            <a:r>
              <a:rPr lang="en-US" dirty="0">
                <a:uFillTx/>
              </a:rPr>
              <a:t>Instructions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5114" y="902826"/>
            <a:ext cx="8252749" cy="5591326"/>
          </a:xfrm>
        </p:spPr>
        <p:txBody>
          <a:bodyPr>
            <a:normAutofit/>
          </a:bodyPr>
          <a:lstStyle/>
          <a:p>
            <a:r>
              <a:rPr lang="en-US" sz="1800" dirty="0">
                <a:uFillTx/>
                <a:latin typeface="Goudy Old Style" charset="0"/>
              </a:rPr>
              <a:t>Write your name on the back of your white paper.</a:t>
            </a:r>
          </a:p>
          <a:p>
            <a:r>
              <a:rPr lang="en-US" sz="1800" dirty="0">
                <a:uFillTx/>
                <a:latin typeface="Goudy Old Style" charset="0"/>
              </a:rPr>
              <a:t>Starting with Pencil, sketch a basic outline of the owl’s head, go VERY lightly, you will use black charcoal or chalk to darker later.</a:t>
            </a:r>
          </a:p>
          <a:p>
            <a:r>
              <a:rPr lang="en-US" sz="1800" dirty="0">
                <a:uFillTx/>
                <a:latin typeface="Goudy Old Style" charset="0"/>
              </a:rPr>
              <a:t>Sketch a rough outline for eyes – add beak and ears if you’d like. Go close up to the owls face, you can even go off the page.</a:t>
            </a:r>
          </a:p>
          <a:p>
            <a:r>
              <a:rPr lang="en-US" sz="1800" dirty="0">
                <a:uFillTx/>
                <a:latin typeface="Goudy Old Style" charset="0"/>
              </a:rPr>
              <a:t>Add visual texture to the owl</a:t>
            </a:r>
          </a:p>
          <a:p>
            <a:pPr lvl="1"/>
            <a:r>
              <a:rPr lang="en-US" sz="1800" dirty="0">
                <a:uFillTx/>
                <a:latin typeface="Goudy Old Style" charset="0"/>
              </a:rPr>
              <a:t>Create lines for feathers - soft and har</a:t>
            </a:r>
          </a:p>
          <a:p>
            <a:pPr lvl="1"/>
            <a:r>
              <a:rPr lang="en-US" sz="1800" dirty="0">
                <a:uFillTx/>
                <a:latin typeface="Goudy Old Style" charset="0"/>
              </a:rPr>
              <a:t>Enhance areas, add texture and depth</a:t>
            </a:r>
          </a:p>
          <a:p>
            <a:pPr lvl="1"/>
            <a:r>
              <a:rPr lang="en-US" sz="1800" dirty="0">
                <a:uFillTx/>
                <a:latin typeface="Goudy Old Style" charset="0"/>
              </a:rPr>
              <a:t>Use thick lines and thin lines to vary the texture and value</a:t>
            </a:r>
          </a:p>
          <a:p>
            <a:pPr lvl="1"/>
            <a:r>
              <a:rPr lang="en-US" sz="1800" dirty="0">
                <a:uFillTx/>
                <a:latin typeface="Goudy Old Style" charset="0"/>
              </a:rPr>
              <a:t>Leave some areas totally white to add highlights.</a:t>
            </a:r>
          </a:p>
          <a:p>
            <a:pPr lvl="1"/>
            <a:r>
              <a:rPr lang="en-US" sz="1800" dirty="0">
                <a:uFillTx/>
                <a:latin typeface="Goudy Old Style" charset="0"/>
              </a:rPr>
              <a:t>If you’d like, use a tissue to blend the charcoal where you want to add softness or lighten the value</a:t>
            </a:r>
          </a:p>
          <a:p>
            <a:r>
              <a:rPr lang="en-US" sz="1800" dirty="0">
                <a:uFillTx/>
                <a:latin typeface="Goudy Old Style" charset="0"/>
              </a:rPr>
              <a:t>To make your work really pop, select a bright colored pastel and color in the eyes and beak and even parts of the background.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1FF2A-D8B8-0871-1A7D-EE3571157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9603" y="147021"/>
            <a:ext cx="3566160" cy="1162050"/>
          </a:xfrm>
        </p:spPr>
        <p:txBody>
          <a:bodyPr/>
          <a:lstStyle/>
          <a:p>
            <a:r>
              <a:rPr lang="en-US" dirty="0"/>
              <a:t>Materials: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875159-BA92-7173-76BE-E62B544BF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17544" y="1495313"/>
            <a:ext cx="3868272" cy="5297719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9x12 88# watercolor paper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11x14 black construction paper (backing)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Chalk Pastels (full range of colors)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Black Charcoal (or black chalk pastel)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Pencils &amp; Erasers (for sketching)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Q-tips for blending colors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Paper towels for blending or wiping hands.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Hairspray to set the chalk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Alieen’s</a:t>
            </a:r>
            <a:r>
              <a:rPr lang="en-US" dirty="0"/>
              <a:t> Tacky glue to attach to black construction paper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Examples of Owl Faces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00D58C2-9E7E-7FB1-4A5F-202D320B1F1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41" r="25441"/>
          <a:stretch/>
        </p:blipFill>
        <p:spPr/>
      </p:pic>
    </p:spTree>
    <p:extLst>
      <p:ext uri="{BB962C8B-B14F-4D97-AF65-F5344CB8AC3E}">
        <p14:creationId xmlns:p14="http://schemas.microsoft.com/office/powerpoint/2010/main" val="1379993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1559859-66AF-429B-4786-816D5458F71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41671D3-D242-F1EF-C559-E9ABE34D3EC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3112AAE-AD07-33B3-835A-4E71EF22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434" y="1284790"/>
            <a:ext cx="3566160" cy="1401260"/>
          </a:xfrm>
        </p:spPr>
        <p:txBody>
          <a:bodyPr/>
          <a:lstStyle/>
          <a:p>
            <a:r>
              <a:rPr lang="en-US" dirty="0"/>
              <a:t>Notice the basic shapes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FF1BC2-DB8C-E0B4-8906-CF930BCAA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next few slides will walk you through how to draw one of two face shapes.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Use pencil to lightly draw the basic shapes.</a:t>
            </a:r>
          </a:p>
        </p:txBody>
      </p:sp>
    </p:spTree>
    <p:extLst>
      <p:ext uri="{BB962C8B-B14F-4D97-AF65-F5344CB8AC3E}">
        <p14:creationId xmlns:p14="http://schemas.microsoft.com/office/powerpoint/2010/main" val="4204404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4D70047-985B-2EB4-1A54-77C35DAEF9B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F87431E-1BEA-6F15-82D6-F998AD42822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C424829-C46D-FADF-335D-B760C739F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Pay attention to the direction of the feathers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6A0FEF-E5EC-7849-6C15-76F4BD8AF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Look closely at your owl's face.</a:t>
            </a:r>
          </a:p>
          <a:p>
            <a:r>
              <a:rPr lang="en-US" dirty="0"/>
              <a:t>Which way do the feathers go?</a:t>
            </a:r>
          </a:p>
          <a:p>
            <a:endParaRPr lang="en-US" dirty="0"/>
          </a:p>
          <a:p>
            <a:r>
              <a:rPr lang="en-US" dirty="0"/>
              <a:t>This will be a clue on which way you draw your texture lines.</a:t>
            </a:r>
          </a:p>
        </p:txBody>
      </p:sp>
    </p:spTree>
    <p:extLst>
      <p:ext uri="{BB962C8B-B14F-4D97-AF65-F5344CB8AC3E}">
        <p14:creationId xmlns:p14="http://schemas.microsoft.com/office/powerpoint/2010/main" val="4121902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E6E51-96EC-AEB6-30FA-C413893A8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 anchor="ctr">
            <a:normAutofit/>
          </a:bodyPr>
          <a:lstStyle/>
          <a:p>
            <a:r>
              <a:rPr lang="en-US" dirty="0"/>
              <a:t>Objective: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49FBD-1FA7-8EEB-4E7F-89E3911E1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35138"/>
            <a:ext cx="7313613" cy="405606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/>
              <a:t>Students will create a zoomed in drawing of an owl’s eyes/face.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/>
              <a:t>Students will use a wide range of line, shape, color, and texture to create their drawing.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/>
              <a:t>Students must fill up the entire page for a successful composition. This is an introduction to the use of charcoal and chalk pastels.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336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E45102FE-61B0-E779-34CE-BF84D7769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/>
          <a:lstStyle/>
          <a:p>
            <a:r>
              <a:rPr lang="en-US" dirty="0"/>
              <a:t>From Real to Chalk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77D3DA-8DB9-F816-8F19-E30F136677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 rot="21600000">
            <a:off x="914400" y="3870960"/>
            <a:ext cx="3449544" cy="1920240"/>
          </a:xfrm>
          <a:prstGeom prst="rect">
            <a:avLst/>
          </a:prstGeom>
          <a:noFill/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B75C0B3-1308-CE48-1E36-AE9B336A2B5A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" y="1735138"/>
            <a:ext cx="3449545" cy="1920875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8F45CE-EDE5-7983-B9A5-D48DC44B5D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766" y="3861384"/>
            <a:ext cx="3449546" cy="19298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A8A953-FDAB-9523-5D71-78AE89994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058" y="1735138"/>
            <a:ext cx="3431254" cy="192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74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AD5329-D0F7-1A5A-F716-C1D0ED3BE9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 rot="21214351">
            <a:off x="491057" y="3682579"/>
            <a:ext cx="3704109" cy="2697083"/>
          </a:xfrm>
          <a:prstGeom prst="rect">
            <a:avLst/>
          </a:prstGeom>
          <a:noFill/>
        </p:spPr>
      </p:pic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E59C9992-E552-67D3-B098-1BD9F6A41B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1" b="99340" l="0" r="99796">
                        <a14:foregroundMark x1="613" y1="7756" x2="43354" y2="41749"/>
                        <a14:foregroundMark x1="43354" y1="41749" x2="58078" y2="42079"/>
                        <a14:foregroundMark x1="58078" y1="42079" x2="99796" y2="10726"/>
                        <a14:foregroundMark x1="50307" y1="19472" x2="50000" y2="42574"/>
                        <a14:foregroundMark x1="48262" y1="22277" x2="51636" y2="16997"/>
                        <a14:foregroundMark x1="49080" y1="21782" x2="52863" y2="22277"/>
                        <a14:foregroundMark x1="50716" y1="24587" x2="51738" y2="17657"/>
                        <a14:foregroundMark x1="102" y1="10231" x2="12679" y2="19967"/>
                        <a14:foregroundMark x1="2863" y1="73267" x2="21166" y2="88449"/>
                        <a14:foregroundMark x1="21166" y1="88449" x2="66564" y2="93234"/>
                        <a14:foregroundMark x1="66564" y1="93234" x2="85787" y2="86304"/>
                        <a14:foregroundMark x1="85787" y1="86304" x2="96115" y2="73762"/>
                        <a14:foregroundMark x1="96115" y1="73762" x2="99387" y2="72937"/>
                        <a14:foregroundMark x1="42127" y1="96370" x2="2556" y2="96700"/>
                        <a14:foregroundMark x1="2556" y1="96700" x2="13804" y2="92574"/>
                        <a14:foregroundMark x1="14519" y1="88614" x2="1431" y2="77558"/>
                        <a14:foregroundMark x1="1431" y1="77558" x2="12065" y2="87624"/>
                        <a14:foregroundMark x1="11963" y1="91254" x2="1943" y2="85809"/>
                        <a14:foregroundMark x1="54601" y1="93564" x2="75665" y2="93729"/>
                        <a14:foregroundMark x1="75665" y1="93729" x2="93047" y2="93069"/>
                        <a14:foregroundMark x1="93047" y1="93069" x2="97751" y2="77228"/>
                        <a14:foregroundMark x1="99796" y1="89109" x2="90900" y2="99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127" r="6721" b="-3"/>
          <a:stretch/>
        </p:blipFill>
        <p:spPr bwMode="auto">
          <a:xfrm rot="232774">
            <a:off x="347129" y="403037"/>
            <a:ext cx="3704109" cy="269708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13BED96D-DEE9-8A37-7EB5-ED4582479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/>
          <a:lstStyle/>
          <a:p>
            <a:r>
              <a:rPr lang="en-US" dirty="0"/>
              <a:t>Making the close up face</a:t>
            </a:r>
          </a:p>
        </p:txBody>
      </p:sp>
    </p:spTree>
    <p:extLst>
      <p:ext uri="{BB962C8B-B14F-4D97-AF65-F5344CB8AC3E}">
        <p14:creationId xmlns:p14="http://schemas.microsoft.com/office/powerpoint/2010/main" val="762564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DC6DFEA-0CA4-DBC2-92A3-D62848A80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Lightly Sketch with pencil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57A51F-0972-CF36-ED8C-2D6250484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Make a very large oval</a:t>
            </a:r>
          </a:p>
          <a:p>
            <a:endParaRPr lang="en-US" dirty="0"/>
          </a:p>
          <a:p>
            <a:r>
              <a:rPr lang="en-US" dirty="0"/>
              <a:t>Bottom of oval should be closer to the bottom of your paper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C6F52E-00EB-43C5-9254-041250AD2E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803688">
            <a:off x="1493064" y="-244904"/>
            <a:ext cx="3698150" cy="497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35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1065F-F8F0-8968-8AC7-D4A72EC44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the shape of the owl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175FB-3857-53B3-1FB7-D041DD074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4368" y="2004239"/>
            <a:ext cx="4046838" cy="2446578"/>
          </a:xfrm>
        </p:spPr>
        <p:txBody>
          <a:bodyPr>
            <a:normAutofit/>
          </a:bodyPr>
          <a:lstStyle/>
          <a:p>
            <a:r>
              <a:rPr lang="en-US" sz="1800" dirty="0"/>
              <a:t>Draw an ARCH from top left corner to top right corner of page.</a:t>
            </a:r>
          </a:p>
          <a:p>
            <a:r>
              <a:rPr lang="en-US" sz="1800" dirty="0"/>
              <a:t>Going through the top of the oval</a:t>
            </a:r>
          </a:p>
          <a:p>
            <a:r>
              <a:rPr lang="en-US" sz="1800" dirty="0"/>
              <a:t>Erase the top of the oval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128C88-F2BD-B015-18CE-8C8B864C5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88863" y="2174875"/>
            <a:ext cx="3566160" cy="3616325"/>
          </a:xfrm>
        </p:spPr>
        <p:txBody>
          <a:bodyPr>
            <a:normAutofit/>
          </a:bodyPr>
          <a:lstStyle/>
          <a:p>
            <a:r>
              <a:rPr lang="en-US" dirty="0"/>
              <a:t>Add the sides of the owl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39A2BA-FD39-8263-E62E-D8F2D53F21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27190" y="3491474"/>
            <a:ext cx="2852452" cy="3835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00BD3A-31AA-0E3C-B511-3B833863B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5905" y="3227528"/>
            <a:ext cx="3232077" cy="247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13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3B0C1-5CA1-9192-600A-7484F70E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the face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FD9F4B-EC6D-7BCB-C558-1FC3683ECAF2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6758" y="1322544"/>
            <a:ext cx="2992147" cy="2162209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647D00-F0B7-2BEA-DB18-E312DDE63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4908729"/>
          </a:xfrm>
        </p:spPr>
        <p:txBody>
          <a:bodyPr/>
          <a:lstStyle/>
          <a:p>
            <a:r>
              <a:rPr lang="en-US" dirty="0"/>
              <a:t>Divide the oval into 4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Centering the eyes:</a:t>
            </a:r>
          </a:p>
          <a:p>
            <a:pPr lvl="1"/>
            <a:r>
              <a:rPr lang="en-US" dirty="0"/>
              <a:t>Using your estimation for sizes.</a:t>
            </a:r>
          </a:p>
          <a:p>
            <a:pPr lvl="1"/>
            <a:r>
              <a:rPr lang="en-US" dirty="0"/>
              <a:t>Draw a 2” circle that is approximately 1” off the center vertical line.</a:t>
            </a:r>
          </a:p>
          <a:p>
            <a:pPr lvl="1"/>
            <a:r>
              <a:rPr lang="en-US" dirty="0"/>
              <a:t>Bottom of eye should touch the horizontal line.</a:t>
            </a:r>
          </a:p>
          <a:p>
            <a:pPr lvl="1"/>
            <a:r>
              <a:rPr lang="en-US" dirty="0"/>
              <a:t>Repeat for both eyes.</a:t>
            </a:r>
          </a:p>
          <a:p>
            <a:pPr lvl="1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26AC44-BBB4-2059-FA7E-C3FA2A668F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733" y="3602738"/>
            <a:ext cx="2240474" cy="1486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3D2547-BFE3-5363-5167-48C715F82E2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429" y="3551292"/>
            <a:ext cx="1872055" cy="1537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0CCA5D-D6D0-EA80-B86E-A37C88A6DA1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162" y="5206752"/>
            <a:ext cx="3132091" cy="1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12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300AB-911B-1D3B-6FAE-BFBD3DC48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the Brow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CDF68-7ACD-0E5B-C4AC-B0157C6109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From the bottom of the top vertical line, lightly sketch a line through the top of the eye.</a:t>
            </a:r>
          </a:p>
          <a:p>
            <a:pPr lvl="1"/>
            <a:r>
              <a:rPr lang="en-US" dirty="0"/>
              <a:t>Repeat for 2</a:t>
            </a:r>
            <a:r>
              <a:rPr lang="en-US" baseline="30000" dirty="0"/>
              <a:t>nd</a:t>
            </a:r>
            <a:r>
              <a:rPr lang="en-US" dirty="0"/>
              <a:t> eye.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0D4305-98DF-72C9-9C32-680931220C2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Erase the top part of the eye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F7698E-BAFC-3C21-E08C-4EE74D2A7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895031" y="4243950"/>
            <a:ext cx="3566160" cy="2110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69D546-956C-B8FD-9A94-61B9B7D29D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648200" y="3022138"/>
            <a:ext cx="3910545" cy="179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2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7FDCC-7F6C-7C10-C883-9DAD13CF5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Eyes and Beak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8C099-03F5-6879-395D-DE2E57FF7E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7792" y="1735139"/>
            <a:ext cx="4202768" cy="4056062"/>
          </a:xfrm>
        </p:spPr>
        <p:txBody>
          <a:bodyPr/>
          <a:lstStyle/>
          <a:p>
            <a:r>
              <a:rPr lang="en-US" dirty="0"/>
              <a:t>Draw 2 concentric circles inside each eye.</a:t>
            </a:r>
          </a:p>
          <a:p>
            <a:pPr lvl="1"/>
            <a:r>
              <a:rPr lang="en-US" dirty="0"/>
              <a:t>Larger circle will be the black eyelid rim</a:t>
            </a:r>
          </a:p>
          <a:p>
            <a:pPr lvl="1"/>
            <a:r>
              <a:rPr lang="en-US" dirty="0"/>
              <a:t>The smaller circle is the pupil.</a:t>
            </a:r>
          </a:p>
          <a:p>
            <a:pPr lvl="2"/>
            <a:r>
              <a:rPr lang="en-US" dirty="0"/>
              <a:t>Pupil should be centered in the eye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C5FDF4-2EAD-B177-5FA8-F2EE837AD97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From the center where the vertical and horizontal lines meet, draw a gem shaped beak that comes to a point at the bottom of the oval.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9283F2-5A8E-DDFC-7F31-6B74B7054B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82551" y="4294208"/>
            <a:ext cx="3713250" cy="1693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C5AE2C-F3C5-34EF-6140-6E48235CE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179390" y="3877518"/>
            <a:ext cx="3388450" cy="211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91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EC379-CF87-26C2-7862-974028056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62" y="503238"/>
            <a:ext cx="7313613" cy="868362"/>
          </a:xfrm>
        </p:spPr>
        <p:txBody>
          <a:bodyPr/>
          <a:lstStyle/>
          <a:p>
            <a:r>
              <a:rPr lang="en-US" dirty="0"/>
              <a:t>Decide face shape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BE5CD-1CC2-94BD-87F9-2A4E685990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Great Horned Owl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F05970-A234-1647-3671-D0D8555FF5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Snowy Owl</a:t>
            </a:r>
          </a:p>
          <a:p>
            <a:r>
              <a:rPr lang="en-US" dirty="0"/>
              <a:t>Barn Owl</a:t>
            </a:r>
          </a:p>
          <a:p>
            <a:r>
              <a:rPr lang="en-US" dirty="0"/>
              <a:t>Barred Owl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FDF5AB-2F6B-223D-E454-DAA54DD67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099595" y="3833858"/>
            <a:ext cx="2765135" cy="1957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B34368-54DA-1A69-8CB8-AD1BF6BCE9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4303" y="4196368"/>
            <a:ext cx="2933954" cy="19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81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C0315-6A2C-31BB-E428-49FC3CA5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Chest Feathers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AAC3A-3AFB-88E0-9ACE-A276F11D52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Owls with Ear Tufts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0558F7-FD84-D974-A337-95696C483A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Owls with Round Face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0614F6-634E-0F3A-7DB3-5C81C4EF3D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4302" y="3280093"/>
            <a:ext cx="3417697" cy="2325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9A97A3-9A96-E852-DC7E-4B8C770A5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760" y="3248707"/>
            <a:ext cx="3289899" cy="235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70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1EF37-B5FC-067A-95C5-0DEF1B19F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Chalk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100E-52BA-9C80-1F57-C6BB39F5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5168" y="1415453"/>
            <a:ext cx="4035392" cy="4894261"/>
          </a:xfrm>
        </p:spPr>
        <p:txBody>
          <a:bodyPr>
            <a:normAutofit/>
          </a:bodyPr>
          <a:lstStyle/>
          <a:p>
            <a:r>
              <a:rPr lang="en-US" dirty="0"/>
              <a:t>Starting with the eye opposite of your dominant hand.</a:t>
            </a:r>
          </a:p>
          <a:p>
            <a:r>
              <a:rPr lang="en-US" dirty="0"/>
              <a:t>Pick two colors for the eye’s iris color.  </a:t>
            </a:r>
          </a:p>
          <a:p>
            <a:pPr lvl="1"/>
            <a:r>
              <a:rPr lang="en-US" dirty="0"/>
              <a:t>1 light </a:t>
            </a:r>
          </a:p>
          <a:p>
            <a:pPr lvl="1"/>
            <a:r>
              <a:rPr lang="en-US" dirty="0"/>
              <a:t>1 darker </a:t>
            </a:r>
          </a:p>
          <a:p>
            <a:r>
              <a:rPr lang="en-US" dirty="0"/>
              <a:t>Fill in the iris with the light color</a:t>
            </a:r>
          </a:p>
          <a:p>
            <a:r>
              <a:rPr lang="en-US" dirty="0"/>
              <a:t>Outline the outer rim of the iris with the darker color.</a:t>
            </a:r>
          </a:p>
          <a:p>
            <a:r>
              <a:rPr lang="en-US" dirty="0"/>
              <a:t>Blend with a clean Q-Tip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2D3FD2-A50C-DCEA-EB08-97B877198E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641" y="4036781"/>
            <a:ext cx="2715191" cy="2210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1631C8-3F36-9E92-A465-7087C6DA05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927" y="1588610"/>
            <a:ext cx="2681428" cy="22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8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294967294"/>
          <p:cNvSpPr>
            <a:spLocks noGrp="1"/>
          </p:cNvSpPr>
          <p:nvPr>
            <p:ph type="title"/>
          </p:nvPr>
        </p:nvSpPr>
        <p:spPr>
          <a:xfrm>
            <a:off x="941964" y="326827"/>
            <a:ext cx="7643398" cy="1282929"/>
          </a:xfrm>
        </p:spPr>
        <p:txBody>
          <a:bodyPr/>
          <a:lstStyle/>
          <a:p>
            <a:r>
              <a:rPr>
                <a:uFillTx/>
              </a:rPr>
              <a:t>Art Class Rules - How to have FUN!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236" y="1702130"/>
            <a:ext cx="8092880" cy="4921954"/>
          </a:xfrm>
        </p:spPr>
        <p:txBody>
          <a:bodyPr>
            <a:normAutofit fontScale="92500" lnSpcReduction="20000"/>
          </a:bodyPr>
          <a:lstStyle/>
          <a:p>
            <a:r>
              <a:rPr sz="1600" dirty="0">
                <a:uFillTx/>
                <a:latin typeface="Georgia" charset="0"/>
              </a:rPr>
              <a:t>All Classroom rules apply.</a:t>
            </a:r>
          </a:p>
          <a:p>
            <a:r>
              <a:rPr sz="1600" dirty="0">
                <a:uFillTx/>
                <a:latin typeface="Georgia" charset="0"/>
              </a:rPr>
              <a:t>Relax and get ready to have fun!</a:t>
            </a:r>
          </a:p>
          <a:p>
            <a:r>
              <a:rPr sz="1600" dirty="0">
                <a:uFillTx/>
                <a:latin typeface="Georgia" charset="0"/>
              </a:rPr>
              <a:t>Raise your hand and ask for help if you start to feel frustrated, we are here to help.</a:t>
            </a:r>
          </a:p>
          <a:p>
            <a:r>
              <a:rPr sz="1600" dirty="0">
                <a:uFillTx/>
                <a:latin typeface="Georgia" charset="0"/>
              </a:rPr>
              <a:t>KEEP IT POSITIVE when talking about your work and your classmate’s work, everyone’s art is different.</a:t>
            </a:r>
          </a:p>
          <a:p>
            <a:r>
              <a:rPr sz="1600" dirty="0">
                <a:uFillTx/>
                <a:latin typeface="Georgia" charset="0"/>
              </a:rPr>
              <a:t>Stand back and take a look - you might think differently about your work if you use the 5 ft rule!</a:t>
            </a:r>
          </a:p>
          <a:p>
            <a:r>
              <a:rPr sz="1600" dirty="0">
                <a:uFillTx/>
                <a:latin typeface="Georgia" charset="0"/>
              </a:rPr>
              <a:t>Sometimes less is more</a:t>
            </a:r>
            <a:r>
              <a:rPr lang="en-US" sz="1600" dirty="0">
                <a:uFillTx/>
                <a:latin typeface="Georgia" charset="0"/>
              </a:rPr>
              <a:t>, </a:t>
            </a:r>
            <a:r>
              <a:rPr sz="1600" dirty="0">
                <a:uFillTx/>
                <a:latin typeface="Georgia" charset="0"/>
              </a:rPr>
              <a:t> so don</a:t>
            </a:r>
            <a:r>
              <a:rPr lang="en-US" sz="1600" dirty="0">
                <a:uFillTx/>
                <a:latin typeface="Georgia" charset="0"/>
              </a:rPr>
              <a:t>'</a:t>
            </a:r>
            <a:r>
              <a:rPr sz="1600" dirty="0">
                <a:uFillTx/>
                <a:latin typeface="Georgia" charset="0"/>
              </a:rPr>
              <a:t>t overdo it. </a:t>
            </a:r>
          </a:p>
          <a:p>
            <a:r>
              <a:rPr sz="1600" dirty="0">
                <a:uFillTx/>
                <a:latin typeface="Georgia" charset="0"/>
              </a:rPr>
              <a:t>Enjoy yourself and be proud of your finished work. There are no mistakes in art, just chances to try new things.</a:t>
            </a:r>
            <a:endParaRPr dirty="0">
              <a:uFillTx/>
            </a:endParaRPr>
          </a:p>
          <a:p>
            <a:r>
              <a:rPr lang="en-US" sz="1600" dirty="0">
                <a:uFillTx/>
                <a:latin typeface="Georgia" charset="0"/>
              </a:rPr>
              <a:t>Wash your hands as often as needed.</a:t>
            </a:r>
          </a:p>
          <a:p>
            <a:r>
              <a:rPr lang="en-US" sz="1600" dirty="0">
                <a:latin typeface="Georgia" charset="0"/>
              </a:rPr>
              <a:t>Blow the chalk off your paper.  Do not rub it off.</a:t>
            </a:r>
          </a:p>
          <a:p>
            <a:r>
              <a:rPr lang="en-US" sz="1600" dirty="0">
                <a:uFillTx/>
                <a:latin typeface="Georgia" charset="0"/>
              </a:rPr>
              <a:t>If you borrow a color, return it to the correct box.</a:t>
            </a:r>
            <a:endParaRPr sz="1600" dirty="0">
              <a:uFillTx/>
              <a:latin typeface="Georgia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53E4-9890-406E-A66E-7991A37BE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Eyes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0B856-EA01-8F10-5C38-F87B1D33A3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929" y="1481559"/>
            <a:ext cx="3716631" cy="430964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Add a small circle to the center of the eye, to be the GLEAM.</a:t>
            </a:r>
          </a:p>
          <a:p>
            <a:r>
              <a:rPr lang="en-US" dirty="0"/>
              <a:t>Outline the eye in black charcoal or chalk</a:t>
            </a:r>
          </a:p>
          <a:p>
            <a:r>
              <a:rPr lang="en-US" dirty="0"/>
              <a:t>Fill in the pupil, except for the GLEAM</a:t>
            </a:r>
          </a:p>
          <a:p>
            <a:r>
              <a:rPr lang="en-US" dirty="0"/>
              <a:t>Blend the black with a Q-Tip</a:t>
            </a:r>
          </a:p>
          <a:p>
            <a:r>
              <a:rPr lang="en-US" dirty="0"/>
              <a:t>Trace the brow line with a dark color.</a:t>
            </a:r>
          </a:p>
          <a:p>
            <a:r>
              <a:rPr lang="en-US" dirty="0"/>
              <a:t>Repeat for 2</a:t>
            </a:r>
            <a:r>
              <a:rPr lang="en-US" baseline="30000" dirty="0"/>
              <a:t>nd</a:t>
            </a:r>
            <a:r>
              <a:rPr lang="en-US" dirty="0"/>
              <a:t> eye.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7AE72-240C-208F-965C-AD61885FAA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248" y="937419"/>
            <a:ext cx="2894613" cy="2387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845851-F09E-753D-4ADE-4286DD010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4688" y="3526203"/>
            <a:ext cx="3048133" cy="26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135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CAF4-3E7F-763E-D3CC-D82E6F1DD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337"/>
            <a:ext cx="7313613" cy="868362"/>
          </a:xfrm>
        </p:spPr>
        <p:txBody>
          <a:bodyPr/>
          <a:lstStyle/>
          <a:p>
            <a:r>
              <a:rPr lang="en-US" dirty="0"/>
              <a:t>Eye Mask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D235C-1FF0-31E7-57F4-93DF9C2BDC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Using a light colored chalk draw straight lines moving away from the eye in the direction of the feathers</a:t>
            </a:r>
          </a:p>
          <a:p>
            <a:r>
              <a:rPr lang="en-US" dirty="0"/>
              <a:t>Add darker colored chalk over the top where you want it to be darker.</a:t>
            </a:r>
          </a:p>
          <a:p>
            <a:r>
              <a:rPr lang="en-US" dirty="0"/>
              <a:t>Blend the colors together with your finger tip.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E6647A-A968-D10A-6C8D-2A39953D3E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442" y="1117387"/>
            <a:ext cx="4236333" cy="231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8DED10-19F8-CE32-1975-D061A3A9F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5465504" y="3147369"/>
            <a:ext cx="2715631" cy="415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21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2A13B-EE52-1014-8770-4B87AEFF9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Finishing the 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3990C-1345-D5BF-FD94-E7F2FA1A7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91" y="1371600"/>
            <a:ext cx="4156469" cy="529541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Continue to add light and dark chalk over the area to make the colors richer and brighter.</a:t>
            </a:r>
          </a:p>
          <a:p>
            <a:r>
              <a:rPr lang="en-US" b="1" dirty="0"/>
              <a:t>Do both eyes at the same time</a:t>
            </a:r>
            <a:r>
              <a:rPr lang="en-US" dirty="0"/>
              <a:t>.  </a:t>
            </a:r>
            <a:r>
              <a:rPr lang="en-US" sz="1600" dirty="0"/>
              <a:t>(this helps from forgetting what steps you took on the first eye)</a:t>
            </a:r>
          </a:p>
          <a:p>
            <a:r>
              <a:rPr lang="en-US" dirty="0"/>
              <a:t>Add dark chalk to areas where there are shadows to give depth.</a:t>
            </a:r>
          </a:p>
          <a:p>
            <a:r>
              <a:rPr lang="en-US" dirty="0"/>
              <a:t>Use a different set of chalk colors </a:t>
            </a:r>
          </a:p>
          <a:p>
            <a:pPr lvl="1"/>
            <a:r>
              <a:rPr lang="en-US" dirty="0"/>
              <a:t>1 light &amp; 1 dark for the V above the brow line.</a:t>
            </a:r>
          </a:p>
          <a:p>
            <a:r>
              <a:rPr lang="en-US" dirty="0"/>
              <a:t>Use  two lighter shades around the beak.</a:t>
            </a:r>
          </a:p>
          <a:p>
            <a:r>
              <a:rPr lang="en-US" b="1" dirty="0"/>
              <a:t>Continue to smudge </a:t>
            </a:r>
            <a:r>
              <a:rPr lang="en-US" dirty="0"/>
              <a:t>with your clean fingers and adding more layers of light and dark to the areas where you want them brighter and richer colors.</a:t>
            </a:r>
          </a:p>
          <a:p>
            <a:r>
              <a:rPr lang="en-US" b="1" dirty="0"/>
              <a:t>End with dark thin lines to give the look of texture.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66AB29-E543-CE10-9AD4-4DD29A810A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47662" y="802258"/>
            <a:ext cx="2082598" cy="3579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D58481-4D46-5DAD-9ED6-23FE4DEF2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8980" y="3720681"/>
            <a:ext cx="3608379" cy="2367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394ED4-F28E-3031-2824-3AD9C36AB634}"/>
              </a:ext>
            </a:extLst>
          </p:cNvPr>
          <p:cNvSpPr txBox="1"/>
          <p:nvPr/>
        </p:nvSpPr>
        <p:spPr>
          <a:xfrm>
            <a:off x="5203119" y="6175428"/>
            <a:ext cx="340424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 White to give highlighting on the brows</a:t>
            </a:r>
          </a:p>
        </p:txBody>
      </p:sp>
    </p:spTree>
    <p:extLst>
      <p:ext uri="{BB962C8B-B14F-4D97-AF65-F5344CB8AC3E}">
        <p14:creationId xmlns:p14="http://schemas.microsoft.com/office/powerpoint/2010/main" val="818061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36F6C-BD55-0B46-67E0-4C791DB42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feathers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CA7CD-14C4-6710-D13E-41BCB1543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0961" y="5230906"/>
            <a:ext cx="8000114" cy="1411146"/>
          </a:xfrm>
        </p:spPr>
        <p:txBody>
          <a:bodyPr>
            <a:normAutofit/>
          </a:bodyPr>
          <a:lstStyle/>
          <a:p>
            <a:r>
              <a:rPr lang="en-US" b="1" dirty="0"/>
              <a:t>Using dark skinny lines will give the appearance of texture.</a:t>
            </a:r>
          </a:p>
          <a:p>
            <a:endParaRPr lang="en-US" b="1" dirty="0"/>
          </a:p>
          <a:p>
            <a:r>
              <a:rPr lang="en-US" sz="1800" b="0" i="0" u="none" strike="noStrike" baseline="0" dirty="0">
                <a:latin typeface="Calibri" panose="020F0502020204030204" pitchFamily="34" charset="0"/>
              </a:rPr>
              <a:t>Layer color using LINE! Yes, lots of lines and lots of layering of the differing colored lines will give you beau=</a:t>
            </a:r>
            <a:r>
              <a:rPr lang="en-US" sz="1800" b="0" i="0" u="none" strike="noStrike" baseline="0" dirty="0" err="1">
                <a:latin typeface="Calibri" panose="020F0502020204030204" pitchFamily="34" charset="0"/>
              </a:rPr>
              <a:t>ful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 feather like textures in your artwork.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6C8C15-29BF-41C1-12C0-AE2342EC19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69935">
            <a:off x="1545789" y="-148638"/>
            <a:ext cx="3538539" cy="48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358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DEA80-91E5-A643-27CA-D68AEB32C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CBC13-DAEF-E245-463E-36E2A27C30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Outline the beak in black</a:t>
            </a:r>
          </a:p>
          <a:p>
            <a:r>
              <a:rPr lang="en-US" dirty="0"/>
              <a:t>Draw a long oval down the center of the beak</a:t>
            </a:r>
          </a:p>
          <a:p>
            <a:r>
              <a:rPr lang="en-US" dirty="0"/>
              <a:t>Fill in the whole beak black, except the oval.</a:t>
            </a:r>
          </a:p>
          <a:p>
            <a:r>
              <a:rPr lang="en-US" dirty="0"/>
              <a:t>Smudge the black with a Q-Tip to blend smooth, and go over the oval with the </a:t>
            </a:r>
            <a:r>
              <a:rPr lang="en-US" dirty="0" err="1"/>
              <a:t>Qtip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This will give the beak a rounded shape.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545DC3-40BE-3BB1-CE9C-6A1F10CE10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491" y="1680836"/>
            <a:ext cx="1883377" cy="2192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CE66AF-5455-C43C-A99F-90E3698486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481" y="1680836"/>
            <a:ext cx="1116471" cy="21925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56F715-DE75-7C41-34B5-55A3EE3266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762" y="4097374"/>
            <a:ext cx="3348055" cy="23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81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12DF4-3793-0DC3-813B-B2D9ACA70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3334"/>
            <a:ext cx="7313613" cy="868362"/>
          </a:xfrm>
        </p:spPr>
        <p:txBody>
          <a:bodyPr/>
          <a:lstStyle/>
          <a:p>
            <a:r>
              <a:rPr lang="en-US" dirty="0"/>
              <a:t>Body Feathers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EE858-4714-CFB6-2243-A912EF0BE9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811" y="1376979"/>
            <a:ext cx="3900749" cy="441422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Use a dark color to trace the feather arches.  </a:t>
            </a:r>
          </a:p>
          <a:p>
            <a:r>
              <a:rPr lang="en-US" dirty="0"/>
              <a:t>Blend it with a lighter chalk and smudge with your finger.</a:t>
            </a:r>
          </a:p>
          <a:p>
            <a:r>
              <a:rPr lang="en-US" dirty="0"/>
              <a:t>Go over the face’s edge just a slight bit.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Take the same chalk colors up to the ear tufts if you have them.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Color the top of the head as needed if you are making an owl with a round face.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8965E6-E8A4-565B-289F-7B400B1078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645" y="1010694"/>
            <a:ext cx="2733544" cy="1771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C0D583-7C43-4AEA-9228-FF012E9F1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645" y="2981235"/>
            <a:ext cx="2733544" cy="16528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26C760-8FD9-5C2E-27E9-E75289239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8256">
            <a:off x="6047970" y="4650583"/>
            <a:ext cx="2298894" cy="215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018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173A0-C216-CA05-CB6E-9CF8F6D9D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 anchor="ctr">
            <a:normAutofit fontScale="90000"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Ta DA!  </a:t>
            </a:r>
            <a:br>
              <a:rPr lang="en-US" sz="2400" b="1" dirty="0"/>
            </a:br>
            <a:r>
              <a:rPr lang="en-US" sz="2400" b="1" dirty="0"/>
              <a:t>Use photos of your owl as inspiration and help with feather colors and directions</a:t>
            </a:r>
          </a:p>
          <a:p>
            <a:pPr>
              <a:lnSpc>
                <a:spcPct val="90000"/>
              </a:lnSpc>
            </a:pP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FFA537-43CB-63FC-DAF0-18EE3F20EE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48" r="-4" b="4377"/>
          <a:stretch/>
        </p:blipFill>
        <p:spPr>
          <a:xfrm rot="16200000">
            <a:off x="470938" y="1521387"/>
            <a:ext cx="3766173" cy="4283552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3CA4F7-A286-B77B-45B3-F198124ED7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61" r="14084"/>
          <a:stretch/>
        </p:blipFill>
        <p:spPr>
          <a:xfrm>
            <a:off x="4661853" y="1698961"/>
            <a:ext cx="3566160" cy="3766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26042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C9C7AD2-D9C9-A1D5-415C-F46FE89F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anchor="b">
            <a:normAutofit/>
          </a:bodyPr>
          <a:lstStyle/>
          <a:p>
            <a:r>
              <a:rPr lang="en-US" sz="3600"/>
              <a:t>Last step is to Set the Chalk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C87CD1-DEC4-1484-F4AD-5072A935FF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600000">
            <a:off x="5953475" y="1261374"/>
            <a:ext cx="1142382" cy="3515021"/>
          </a:xfrm>
          <a:prstGeom prst="rect">
            <a:avLst/>
          </a:prstGeom>
          <a:noFill/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1994D29-A881-B24C-D5A9-17708F0FA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>
            <a:normAutofit/>
          </a:bodyPr>
          <a:lstStyle/>
          <a:p>
            <a:r>
              <a:rPr lang="en-US" dirty="0"/>
              <a:t>Use Hair Spray outside and spray the whole picture.</a:t>
            </a:r>
          </a:p>
          <a:p>
            <a:r>
              <a:rPr lang="en-US" dirty="0"/>
              <a:t>Once dry, mount picture on black paper.</a:t>
            </a:r>
          </a:p>
        </p:txBody>
      </p:sp>
    </p:spTree>
    <p:extLst>
      <p:ext uri="{BB962C8B-B14F-4D97-AF65-F5344CB8AC3E}">
        <p14:creationId xmlns:p14="http://schemas.microsoft.com/office/powerpoint/2010/main" val="1873004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uFillTx/>
              </a:rPr>
              <a:t>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uFillTx/>
              </a:rPr>
              <a:t>When you see something far away what do you notice?</a:t>
            </a:r>
          </a:p>
          <a:p>
            <a:r>
              <a:rPr lang="en-US" dirty="0">
                <a:uFillTx/>
              </a:rPr>
              <a:t>When you see something close up, does what you notice change?</a:t>
            </a:r>
          </a:p>
          <a:p>
            <a:pPr lvl="1"/>
            <a:r>
              <a:rPr lang="en-US" dirty="0">
                <a:uFillTx/>
              </a:rPr>
              <a:t>Are your eyes drawn to something specific that you didn’t notice before?</a:t>
            </a:r>
          </a:p>
          <a:p>
            <a:pPr lvl="1"/>
            <a:r>
              <a:rPr lang="en-US" dirty="0">
                <a:uFillTx/>
              </a:rPr>
              <a:t>Are you drawn in by a textural detail...or maybe a stand out color?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vert="horz" lIns="91440" tIns="0" rIns="91440" bIns="0" rtlCol="0" anchor="b">
            <a:normAutofit/>
          </a:bodyPr>
          <a:lstStyle/>
          <a:p>
            <a:r>
              <a:rPr lang="en-US"/>
              <a:t>Flying Owl…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F4F27D-B93D-FA05-97D8-EC5F5C1532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6" r="6711" b="-2"/>
          <a:stretch/>
        </p:blipFill>
        <p:spPr>
          <a:xfrm rot="21240000">
            <a:off x="857677" y="632632"/>
            <a:ext cx="5009597" cy="3255264"/>
          </a:xfrm>
          <a:prstGeom prst="rect">
            <a:avLst/>
          </a:prstGeom>
          <a:noFill/>
        </p:spPr>
      </p:pic>
      <p:sp>
        <p:nvSpPr>
          <p:cNvPr id="8" name="TextBox 7"/>
          <p:cNvSpPr txBox="1">
            <a:spLocks/>
          </p:cNvSpPr>
          <p:nvPr/>
        </p:nvSpPr>
        <p:spPr>
          <a:xfrm>
            <a:off x="3158117" y="5230906"/>
            <a:ext cx="5532958" cy="865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buSzPct val="90000"/>
            </a:pPr>
            <a:r>
              <a:rPr lang="en-US" sz="2200" kern="1200">
                <a:uFillTx/>
                <a:latin typeface="+mn-lt"/>
                <a:ea typeface="+mn-ea"/>
                <a:cs typeface="+mn-cs"/>
              </a:rPr>
              <a:t>What do you notice?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uFillTx/>
              </a:rPr>
              <a:t>What do you see now?</a:t>
            </a:r>
          </a:p>
        </p:txBody>
      </p:sp>
      <p:pic>
        <p:nvPicPr>
          <p:cNvPr id="4" name="Content Placeholder 3" descr="Owl12_CloseUp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538" y="1628252"/>
            <a:ext cx="7987734" cy="44299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anchor="b">
            <a:normAutofit/>
          </a:bodyPr>
          <a:lstStyle/>
          <a:p>
            <a:r>
              <a:rPr lang="en-US">
                <a:uFillTx/>
              </a:rPr>
              <a:t>What does your imagination say about this owl?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uFillTx/>
              </a:rPr>
              <a:t>Do you think it is day….or night?</a:t>
            </a:r>
            <a:endParaRPr lang="en-US">
              <a:uFillTx/>
            </a:endParaRPr>
          </a:p>
          <a:p>
            <a:pPr>
              <a:spcAft>
                <a:spcPts val="600"/>
              </a:spcAft>
            </a:pPr>
            <a:r>
              <a:rPr lang="en-US" dirty="0">
                <a:uFillTx/>
              </a:rPr>
              <a:t>Is the owl sitting in a hallow tree…or flying?</a:t>
            </a:r>
            <a:endParaRPr lang="en-US"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BDB978-A4B7-34EC-0A8D-923380CDE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2774">
            <a:off x="2248157" y="564564"/>
            <a:ext cx="4653577" cy="3072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AF8F2-0294-057F-1E88-360BB853F0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40000">
            <a:off x="857677" y="632632"/>
            <a:ext cx="5009597" cy="3255264"/>
          </a:xfrm>
          <a:prstGeom prst="rect">
            <a:avLst/>
          </a:prstGeom>
          <a:noFill/>
        </p:spPr>
      </p:pic>
      <p:sp>
        <p:nvSpPr>
          <p:cNvPr id="7" name="Rectangle 6"/>
          <p:cNvSpPr>
            <a:spLocks/>
          </p:cNvSpPr>
          <p:nvPr/>
        </p:nvSpPr>
        <p:spPr>
          <a:xfrm>
            <a:off x="3158117" y="5230906"/>
            <a:ext cx="5532958" cy="865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buSzPct val="90000"/>
            </a:pPr>
            <a:r>
              <a:rPr lang="en-US" sz="2200" kern="1200">
                <a:uFillTx/>
                <a:latin typeface="+mn-lt"/>
                <a:ea typeface="+mn-ea"/>
                <a:cs typeface="+mn-cs"/>
              </a:rPr>
              <a:t>What do you see now?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Owl13_CloseUp.jpeg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14351">
            <a:off x="817943" y="3084728"/>
            <a:ext cx="3527425" cy="24431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Owl13_bod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9083">
            <a:off x="4983792" y="525571"/>
            <a:ext cx="2941220" cy="3906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10000"/>
                <a:satMod val="120000"/>
              </a:schemeClr>
              <a:schemeClr val="phClr">
                <a:shade val="30000"/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  <a:alpha val="10000"/>
                <a:satMod val="120000"/>
              </a:schemeClr>
              <a:schemeClr val="phClr">
                <a:shade val="30000"/>
                <a:satMod val="150000"/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>
            <a:uFillTx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6159</TotalTime>
  <Words>1803</Words>
  <Application>Microsoft Office PowerPoint</Application>
  <PresentationFormat>On-screen Show (4:3)</PresentationFormat>
  <Paragraphs>191</Paragraphs>
  <Slides>37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Georgia</vt:lpstr>
      <vt:lpstr>Goudy Old Style</vt:lpstr>
      <vt:lpstr>Impact</vt:lpstr>
      <vt:lpstr>Rockwell</vt:lpstr>
      <vt:lpstr>Inkwell</vt:lpstr>
      <vt:lpstr>Up Close Owl</vt:lpstr>
      <vt:lpstr>Objective:</vt:lpstr>
      <vt:lpstr>Art Class Rules - How to have FUN!</vt:lpstr>
      <vt:lpstr>Perspective</vt:lpstr>
      <vt:lpstr>Flying Owl…</vt:lpstr>
      <vt:lpstr>What do you see now?</vt:lpstr>
      <vt:lpstr>What does your imagination say about this owl?</vt:lpstr>
      <vt:lpstr>PowerPoint Presentation</vt:lpstr>
      <vt:lpstr>PowerPoint Presentation</vt:lpstr>
      <vt:lpstr>PowerPoint Presentation</vt:lpstr>
      <vt:lpstr>Vocabulary</vt:lpstr>
      <vt:lpstr>Visual texture in images</vt:lpstr>
      <vt:lpstr>Value</vt:lpstr>
      <vt:lpstr>Creating visual texture with charcoal as a medium</vt:lpstr>
      <vt:lpstr>Value - dark to light – using charcoal</vt:lpstr>
      <vt:lpstr>Instructions</vt:lpstr>
      <vt:lpstr>Materials:</vt:lpstr>
      <vt:lpstr>Notice the basic shapes</vt:lpstr>
      <vt:lpstr>Pay attention to the direction of the feathers</vt:lpstr>
      <vt:lpstr>From Real to Chalk</vt:lpstr>
      <vt:lpstr>Making the close up face</vt:lpstr>
      <vt:lpstr>Lightly Sketch with pencil</vt:lpstr>
      <vt:lpstr>Drawing the shape of the owl</vt:lpstr>
      <vt:lpstr>Drawing the face</vt:lpstr>
      <vt:lpstr>Add the Brow Line</vt:lpstr>
      <vt:lpstr>Eyes and Beak</vt:lpstr>
      <vt:lpstr>Decide face shape</vt:lpstr>
      <vt:lpstr>Add Chest Feathers</vt:lpstr>
      <vt:lpstr>Adding Chalk</vt:lpstr>
      <vt:lpstr>Eyes</vt:lpstr>
      <vt:lpstr>Eye Mask</vt:lpstr>
      <vt:lpstr>Finishing the Face</vt:lpstr>
      <vt:lpstr>Add feathers</vt:lpstr>
      <vt:lpstr>PowerPoint Presentation</vt:lpstr>
      <vt:lpstr>Body Feathers</vt:lpstr>
      <vt:lpstr>Ta DA!   Use photos of your owl as inspiration and help with feather colors and directions </vt:lpstr>
      <vt:lpstr>Last step is to Set the Chalk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Up Close…</dc:title>
  <dc:creator>Kim Meade</dc:creator>
  <cp:lastModifiedBy>Joanne Bottenberg</cp:lastModifiedBy>
  <cp:revision>46</cp:revision>
  <dcterms:created xsi:type="dcterms:W3CDTF">2014-10-15T18:54:24Z</dcterms:created>
  <dcterms:modified xsi:type="dcterms:W3CDTF">2023-05-18T18:49:13Z</dcterms:modified>
</cp:coreProperties>
</file>