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</p:sldMasterIdLst>
  <p:notesMasterIdLst>
    <p:notesMasterId r:id="rId32"/>
  </p:notesMasterIdLst>
  <p:handoutMasterIdLst>
    <p:handoutMasterId r:id="rId33"/>
  </p:handoutMasterIdLst>
  <p:sldIdLst>
    <p:sldId id="294" r:id="rId2"/>
    <p:sldId id="285" r:id="rId3"/>
    <p:sldId id="295" r:id="rId4"/>
    <p:sldId id="296" r:id="rId5"/>
    <p:sldId id="322" r:id="rId6"/>
    <p:sldId id="297" r:id="rId7"/>
    <p:sldId id="298" r:id="rId8"/>
    <p:sldId id="299" r:id="rId9"/>
    <p:sldId id="300" r:id="rId10"/>
    <p:sldId id="301" r:id="rId11"/>
    <p:sldId id="302" r:id="rId12"/>
    <p:sldId id="303" r:id="rId13"/>
    <p:sldId id="305" r:id="rId14"/>
    <p:sldId id="306" r:id="rId15"/>
    <p:sldId id="307" r:id="rId16"/>
    <p:sldId id="324" r:id="rId17"/>
    <p:sldId id="323" r:id="rId18"/>
    <p:sldId id="304" r:id="rId19"/>
    <p:sldId id="308" r:id="rId20"/>
    <p:sldId id="321" r:id="rId21"/>
    <p:sldId id="309" r:id="rId22"/>
    <p:sldId id="310" r:id="rId23"/>
    <p:sldId id="311" r:id="rId24"/>
    <p:sldId id="314" r:id="rId25"/>
    <p:sldId id="313" r:id="rId26"/>
    <p:sldId id="315" r:id="rId27"/>
    <p:sldId id="317" r:id="rId28"/>
    <p:sldId id="318" r:id="rId29"/>
    <p:sldId id="319" r:id="rId30"/>
    <p:sldId id="320" r:id="rId31"/>
  </p:sldIdLst>
  <p:sldSz cx="9144000" cy="6858000" type="screen4x3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13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1600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2725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6A1211-5E3C-41C3-B2CF-48D7BC966F2A}" type="datetimeFigureOut">
              <a:rPr lang="en-US" smtClean="0"/>
              <a:t>2/6/19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6988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2725" y="8916988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A46FF5-3817-4771-A4A3-97278D583D4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6D3287-3A9A-4CF6-9FDF-72751729DE8E}" type="datetimeFigureOut">
              <a:rPr lang="en-US" smtClean="0"/>
              <a:t>2/6/19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4850"/>
            <a:ext cx="4692650" cy="3519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459288"/>
            <a:ext cx="5683250" cy="4224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6988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2725" y="8916988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6BB144-180C-48A1-8D23-F739A1C88B0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8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3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CA6F7-514C-4498-BFF3-A259CA9B963A}" type="datetime1">
              <a:rPr lang="en-US" smtClean="0"/>
              <a:t>2/6/19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1D10C-D4D0-4497-8253-47915FAF38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64623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9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8363D-DB7C-437D-9B13-EC5F2B3CAD55}" type="datetime1">
              <a:rPr lang="en-US" smtClean="0"/>
              <a:t>2/6/19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1D10C-D4D0-4497-8253-47915FAF38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589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2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20D3C-1B07-4190-9796-C7C162BD5056}" type="datetime1">
              <a:rPr lang="en-US" smtClean="0"/>
              <a:t>2/6/19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1D10C-D4D0-4497-8253-47915FAF38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8287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9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71EC8-75B2-41F5-959E-5DD4EC910178}" type="datetime1">
              <a:rPr lang="en-US" smtClean="0"/>
              <a:t>2/6/19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1D10C-D4D0-4497-8253-47915FAF38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51116" y="75416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18169" y="2993578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194091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4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44AA5-2640-4DB4-A458-52BF62E668DD}" type="datetime1">
              <a:rPr lang="en-US" smtClean="0"/>
              <a:t>2/6/19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1D10C-D4D0-4497-8253-47915FAF38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1958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8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3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3" y="2943358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8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4AABC-437E-42AB-9242-F52CA52B2160}" type="datetime1">
              <a:rPr lang="en-US" smtClean="0"/>
              <a:t>2/6/19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1D10C-D4D0-4497-8253-47915FAF38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3280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2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2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2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3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5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1" y="4781081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74972-19D4-4526-B695-4E30582140A6}" type="datetime1">
              <a:rPr lang="en-US" smtClean="0"/>
              <a:t>2/6/19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1D10C-D4D0-4497-8253-47915FAF38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727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6"/>
            <a:ext cx="7773339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40A1D-A0F3-420C-A600-CBF1FA3FA21A}" type="datetime1">
              <a:rPr lang="en-US" smtClean="0"/>
              <a:t>2/6/19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1D10C-D4D0-4497-8253-47915FAF38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4499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609604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4"/>
            <a:ext cx="5744043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F3300-34C3-42B9-BA8D-B3ED52B5142D}" type="datetime1">
              <a:rPr lang="en-US" smtClean="0"/>
              <a:t>2/6/19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1D10C-D4D0-4497-8253-47915FAF38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5"/>
            <a:ext cx="777287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00FAA-80A9-499F-98B9-E1CE073D5772}" type="datetime1">
              <a:rPr lang="en-US" smtClean="0"/>
              <a:t>2/6/19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1D10C-D4D0-4497-8253-47915FAF38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896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6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60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5C9B0-6C89-4508-B2D8-18487B1F0E39}" type="datetime1">
              <a:rPr lang="en-US" smtClean="0"/>
              <a:t>2/6/19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1D10C-D4D0-4497-8253-47915FAF38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389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3" y="618520"/>
            <a:ext cx="7773338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5"/>
            <a:ext cx="382952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5"/>
            <a:ext cx="382905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23D21-1AAA-47A0-A35E-31B273EEDA50}" type="datetime1">
              <a:rPr lang="en-US" smtClean="0"/>
              <a:t>2/6/19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1D10C-D4D0-4497-8253-47915FAF38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953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3" y="618520"/>
            <a:ext cx="7773338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7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2" y="3051015"/>
            <a:ext cx="3829520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1" y="3051015"/>
            <a:ext cx="382905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2E691-ACA1-4216-85CC-A1D435646DF7}" type="datetime1">
              <a:rPr lang="en-US" smtClean="0"/>
              <a:t>2/6/19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1D10C-D4D0-4497-8253-47915FAF38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254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83151-2206-4EBF-8781-266364545F41}" type="datetime1">
              <a:rPr lang="en-US" smtClean="0"/>
              <a:t>2/6/19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1D10C-D4D0-4497-8253-47915FAF38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400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432D8-EC5C-42A4-ABDF-A21EBA97D036}" type="datetime1">
              <a:rPr lang="en-US" smtClean="0"/>
              <a:t>2/6/19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1D10C-D4D0-4497-8253-47915FAF38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00899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8" y="609603"/>
            <a:ext cx="4650122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2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EFFA2-C1A1-4F8A-9734-8C0C4C4F6961}" type="datetime1">
              <a:rPr lang="en-US" smtClean="0"/>
              <a:t>2/6/19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1D10C-D4D0-4497-8253-47915FAF38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194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451227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68603" y="609601"/>
            <a:ext cx="2441519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2632855"/>
            <a:ext cx="4451212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EB583-9E52-4E58-B093-E7B19D4C66E1}" type="datetime1">
              <a:rPr lang="en-US" smtClean="0"/>
              <a:t>2/6/19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1D10C-D4D0-4497-8253-47915FAF38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160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3" y="618520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6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37B6916-4EFA-4EFC-97EC-F20449CF8EB5}" type="datetime1">
              <a:rPr lang="en-US" smtClean="0"/>
              <a:t>2/6/19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2" y="5883278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10" y="5883278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081D10C-D4D0-4497-8253-47915FAF38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253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  <p:sldLayoutId id="2147483777" r:id="rId16"/>
    <p:sldLayoutId id="2147483778" r:id="rId17"/>
  </p:sldLayoutIdLst>
  <p:hf hdr="0" ftr="0" dt="0"/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A84F685-CC9D-40E3-9BAE-0731234701B0}"/>
              </a:ext>
            </a:extLst>
          </p:cNvPr>
          <p:cNvSpPr txBox="1"/>
          <p:nvPr/>
        </p:nvSpPr>
        <p:spPr>
          <a:xfrm rot="10800000" flipV="1">
            <a:off x="6233160" y="6113541"/>
            <a:ext cx="2412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Arial Rounded MT Bold" panose="020F0704030504030204" pitchFamily="34" charset="0"/>
              </a:rPr>
              <a:t>Creekside Art Docent February 2019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5C3CF6-68E2-4F71-A32C-BCF7BFDA0487}"/>
              </a:ext>
            </a:extLst>
          </p:cNvPr>
          <p:cNvSpPr/>
          <p:nvPr/>
        </p:nvSpPr>
        <p:spPr>
          <a:xfrm>
            <a:off x="641985" y="534622"/>
            <a:ext cx="7543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>
                <a:latin typeface="Arial Rounded MT Bold" panose="020F0704030504030204" pitchFamily="34" charset="0"/>
              </a:rPr>
              <a:t>Artist Techniques for Creating the </a:t>
            </a:r>
          </a:p>
          <a:p>
            <a:r>
              <a:rPr lang="en-US" sz="4800" b="1" dirty="0">
                <a:latin typeface="Arial Rounded MT Bold" panose="020F0704030504030204" pitchFamily="34" charset="0"/>
              </a:rPr>
              <a:t>I</a:t>
            </a:r>
            <a:r>
              <a:rPr lang="en-US" sz="4800" dirty="0">
                <a:latin typeface="Arial Rounded MT Bold" panose="020F0704030504030204" pitchFamily="34" charset="0"/>
              </a:rPr>
              <a:t>llusion of </a:t>
            </a:r>
          </a:p>
          <a:p>
            <a:r>
              <a:rPr lang="en-US" sz="4800" dirty="0">
                <a:latin typeface="Arial Rounded MT Bold" panose="020F0704030504030204" pitchFamily="34" charset="0"/>
              </a:rPr>
              <a:t>Depth and Space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1A3787-1D07-422B-8F90-02D9040583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920" y="3532726"/>
            <a:ext cx="4617720" cy="26089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7225" y="4314825"/>
            <a:ext cx="25622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400" dirty="0">
                <a:latin typeface="Arial Rounded MT Bold" panose="020F0704030504030204" pitchFamily="34" charset="0"/>
              </a:rPr>
              <a:t>Linear </a:t>
            </a:r>
          </a:p>
          <a:p>
            <a:r>
              <a:rPr lang="en-US" sz="2400" dirty="0">
                <a:latin typeface="Arial Rounded MT Bold" panose="020F0704030504030204" pitchFamily="34" charset="0"/>
              </a:rPr>
              <a:t>Perspective </a:t>
            </a:r>
          </a:p>
          <a:p>
            <a:r>
              <a:rPr lang="en-US" sz="2400" dirty="0">
                <a:latin typeface="Arial Rounded MT Bold" panose="020F0704030504030204" pitchFamily="34" charset="0"/>
              </a:rPr>
              <a:t>&amp; </a:t>
            </a:r>
          </a:p>
          <a:p>
            <a:r>
              <a:rPr lang="en-US" sz="2400" dirty="0">
                <a:latin typeface="Arial Rounded MT Bold" panose="020F0704030504030204" pitchFamily="34" charset="0"/>
              </a:rPr>
              <a:t>Atmospheric</a:t>
            </a:r>
          </a:p>
          <a:p>
            <a:r>
              <a:rPr lang="en-US" sz="2400" dirty="0">
                <a:latin typeface="Arial Rounded MT Bold" panose="020F0704030504030204" pitchFamily="34" charset="0"/>
              </a:rPr>
              <a:t>Perspective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_20190203_090810.jpg"/>
          <p:cNvPicPr>
            <a:picLocks noChangeAspect="1"/>
          </p:cNvPicPr>
          <p:nvPr/>
        </p:nvPicPr>
        <p:blipFill>
          <a:blip r:embed="rId2" cstate="print"/>
          <a:srcRect t="28609" r="27200"/>
          <a:stretch>
            <a:fillRect/>
          </a:stretch>
        </p:blipFill>
        <p:spPr>
          <a:xfrm>
            <a:off x="375285" y="1680275"/>
            <a:ext cx="4827732" cy="3574233"/>
          </a:xfrm>
          <a:prstGeom prst="rect">
            <a:avLst/>
          </a:prstGeom>
        </p:spPr>
      </p:pic>
      <p:pic>
        <p:nvPicPr>
          <p:cNvPr id="24" name="Picture 23" descr="IMG_20190204_1209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51300" y="3020894"/>
            <a:ext cx="4780910" cy="365168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A5C3CF6-68E2-4F71-A32C-BCF7BFDA0487}"/>
              </a:ext>
            </a:extLst>
          </p:cNvPr>
          <p:cNvSpPr/>
          <p:nvPr/>
        </p:nvSpPr>
        <p:spPr>
          <a:xfrm>
            <a:off x="776805" y="502821"/>
            <a:ext cx="7543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Arial Rounded MT Bold" panose="020F0704030504030204" pitchFamily="34" charset="0"/>
              </a:rPr>
              <a:t>Measure Tree </a:t>
            </a:r>
            <a:r>
              <a:rPr lang="en-US" sz="4000" dirty="0" err="1">
                <a:latin typeface="Arial Rounded MT Bold" panose="020F0704030504030204" pitchFamily="34" charset="0"/>
              </a:rPr>
              <a:t>Spacings</a:t>
            </a:r>
            <a:r>
              <a:rPr lang="en-US" sz="4000" dirty="0">
                <a:latin typeface="Arial Rounded MT Bold" panose="020F0704030504030204" pitchFamily="34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84F685-CC9D-40E3-9BAE-0731234701B0}"/>
              </a:ext>
            </a:extLst>
          </p:cNvPr>
          <p:cNvSpPr txBox="1"/>
          <p:nvPr/>
        </p:nvSpPr>
        <p:spPr>
          <a:xfrm rot="10800000" flipV="1">
            <a:off x="819149" y="1067303"/>
            <a:ext cx="7762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Rounded MT Bold" pitchFamily="34" charset="0"/>
              </a:rPr>
              <a:t>Measure along the </a:t>
            </a:r>
            <a:r>
              <a:rPr lang="en-US" sz="1600" i="1" dirty="0">
                <a:latin typeface="Arial Rounded MT Bold" pitchFamily="34" charset="0"/>
              </a:rPr>
              <a:t>HORIZON LINE </a:t>
            </a:r>
            <a:r>
              <a:rPr lang="en-US" sz="1600" dirty="0">
                <a:latin typeface="Arial Rounded MT Bold" pitchFamily="34" charset="0"/>
              </a:rPr>
              <a:t> from the LEFT side making SMALL marks at 1”, 4”, 5”, 5 ½”, 5 ¾”, and 5 </a:t>
            </a:r>
            <a:r>
              <a:rPr lang="en-US" sz="1050" dirty="0">
                <a:latin typeface="Arial Rounded MT Bold" pitchFamily="34" charset="0"/>
              </a:rPr>
              <a:t>7/8</a:t>
            </a:r>
            <a:r>
              <a:rPr lang="en-US" sz="1600" dirty="0">
                <a:latin typeface="Arial Rounded MT Bold" pitchFamily="34" charset="0"/>
              </a:rPr>
              <a:t>”.  Repeat from RIGHT side.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1035685" y="2671445"/>
            <a:ext cx="1588" cy="18097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2642235" y="2674620"/>
            <a:ext cx="1588" cy="18097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3178810" y="2655570"/>
            <a:ext cx="1588" cy="18097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3439160" y="2655570"/>
            <a:ext cx="1588" cy="18097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3572510" y="2649220"/>
            <a:ext cx="1588" cy="18097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3629660" y="2649220"/>
            <a:ext cx="1588" cy="18097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381750" y="4812506"/>
            <a:ext cx="0" cy="71437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6303170" y="4837117"/>
            <a:ext cx="1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6350795" y="4837117"/>
            <a:ext cx="1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446045" y="4839498"/>
            <a:ext cx="1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6334125" y="4807744"/>
            <a:ext cx="0" cy="71437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6241256" y="4817268"/>
            <a:ext cx="0" cy="71437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6477000" y="4812506"/>
            <a:ext cx="0" cy="71437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6519862" y="4812506"/>
            <a:ext cx="0" cy="71437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6615113" y="4817268"/>
            <a:ext cx="0" cy="71437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6800850" y="4817268"/>
            <a:ext cx="0" cy="71437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6053137" y="4814888"/>
            <a:ext cx="0" cy="71437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5669756" y="4819650"/>
            <a:ext cx="0" cy="71437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7188994" y="4810125"/>
            <a:ext cx="0" cy="71437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4517231" y="4829174"/>
            <a:ext cx="0" cy="71437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8341519" y="4814888"/>
            <a:ext cx="0" cy="71437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Slide Number Placeholder 78"/>
          <p:cNvSpPr>
            <a:spLocks noGrp="1"/>
          </p:cNvSpPr>
          <p:nvPr>
            <p:ph type="sldNum" sz="quarter" idx="12"/>
          </p:nvPr>
        </p:nvSpPr>
        <p:spPr>
          <a:xfrm>
            <a:off x="8570839" y="6492875"/>
            <a:ext cx="573161" cy="365125"/>
          </a:xfrm>
        </p:spPr>
        <p:txBody>
          <a:bodyPr/>
          <a:lstStyle/>
          <a:p>
            <a:fld id="{B081D10C-D4D0-4497-8253-47915FAF3801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162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_20190203_0908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9197" y="1643445"/>
            <a:ext cx="6494518" cy="49200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A5C3CF6-68E2-4F71-A32C-BCF7BFDA0487}"/>
              </a:ext>
            </a:extLst>
          </p:cNvPr>
          <p:cNvSpPr/>
          <p:nvPr/>
        </p:nvSpPr>
        <p:spPr>
          <a:xfrm>
            <a:off x="776805" y="502821"/>
            <a:ext cx="7543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Arial Rounded MT Bold" panose="020F0704030504030204" pitchFamily="34" charset="0"/>
              </a:rPr>
              <a:t>Draw Tree Sticks: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84F685-CC9D-40E3-9BAE-0731234701B0}"/>
              </a:ext>
            </a:extLst>
          </p:cNvPr>
          <p:cNvSpPr txBox="1"/>
          <p:nvPr/>
        </p:nvSpPr>
        <p:spPr>
          <a:xfrm rot="10800000" flipV="1">
            <a:off x="819148" y="1067303"/>
            <a:ext cx="7989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Rounded MT Bold" pitchFamily="34" charset="0"/>
              </a:rPr>
              <a:t>Draw VERTICAL sticks through each small mark – in between the </a:t>
            </a:r>
            <a:r>
              <a:rPr lang="en-US" sz="1600" i="1" dirty="0">
                <a:latin typeface="Arial Rounded MT Bold" pitchFamily="34" charset="0"/>
              </a:rPr>
              <a:t>PESPECTIVE LINES</a:t>
            </a:r>
            <a:r>
              <a:rPr lang="en-US" sz="1600" dirty="0">
                <a:latin typeface="Arial Rounded MT Bold" pitchFamily="34" charset="0"/>
              </a:rPr>
              <a:t>  that made the original “X”.		There should be 12.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H="1" flipV="1">
            <a:off x="1053465" y="2188845"/>
            <a:ext cx="19050" cy="383857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 flipV="1">
            <a:off x="2586990" y="3327083"/>
            <a:ext cx="1" cy="156686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 flipV="1">
            <a:off x="3120390" y="3736658"/>
            <a:ext cx="2222" cy="74422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4646613" y="3326766"/>
            <a:ext cx="2540" cy="153384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6201728" y="2158366"/>
            <a:ext cx="10160" cy="386905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 flipV="1">
            <a:off x="3649980" y="4099560"/>
            <a:ext cx="3078480" cy="2316480"/>
          </a:xfrm>
          <a:prstGeom prst="line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3649980" y="1790700"/>
            <a:ext cx="3070860" cy="2293620"/>
          </a:xfrm>
          <a:prstGeom prst="line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Slide Number Placeholder 58"/>
          <p:cNvSpPr>
            <a:spLocks noGrp="1"/>
          </p:cNvSpPr>
          <p:nvPr>
            <p:ph type="sldNum" sz="quarter" idx="12"/>
          </p:nvPr>
        </p:nvSpPr>
        <p:spPr>
          <a:xfrm>
            <a:off x="8570839" y="6492875"/>
            <a:ext cx="573161" cy="365125"/>
          </a:xfrm>
        </p:spPr>
        <p:txBody>
          <a:bodyPr/>
          <a:lstStyle/>
          <a:p>
            <a:fld id="{B081D10C-D4D0-4497-8253-47915FAF3801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162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_20190203_0908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9675" y="1643445"/>
            <a:ext cx="6478322" cy="4920090"/>
          </a:xfrm>
          <a:prstGeom prst="rect">
            <a:avLst/>
          </a:prstGeom>
        </p:spPr>
      </p:pic>
      <p:cxnSp>
        <p:nvCxnSpPr>
          <p:cNvPr id="25" name="Straight Connector 24"/>
          <p:cNvCxnSpPr/>
          <p:nvPr/>
        </p:nvCxnSpPr>
        <p:spPr>
          <a:xfrm flipH="1" flipV="1">
            <a:off x="3633470" y="4116070"/>
            <a:ext cx="3003550" cy="1282700"/>
          </a:xfrm>
          <a:prstGeom prst="line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3614420" y="1804670"/>
            <a:ext cx="3073400" cy="2311400"/>
          </a:xfrm>
          <a:prstGeom prst="line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EA5C3CF6-68E2-4F71-A32C-BCF7BFDA0487}"/>
              </a:ext>
            </a:extLst>
          </p:cNvPr>
          <p:cNvSpPr/>
          <p:nvPr/>
        </p:nvSpPr>
        <p:spPr>
          <a:xfrm>
            <a:off x="776805" y="502821"/>
            <a:ext cx="7543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Arial Rounded MT Bold" panose="020F0704030504030204" pitchFamily="34" charset="0"/>
              </a:rPr>
              <a:t>Draw Tree Canopies: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84F685-CC9D-40E3-9BAE-0731234701B0}"/>
              </a:ext>
            </a:extLst>
          </p:cNvPr>
          <p:cNvSpPr txBox="1"/>
          <p:nvPr/>
        </p:nvSpPr>
        <p:spPr>
          <a:xfrm rot="10800000" flipV="1">
            <a:off x="819149" y="1067303"/>
            <a:ext cx="7762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Rounded MT Bold" pitchFamily="34" charset="0"/>
              </a:rPr>
              <a:t>On the RIGHT side, draw basic ovals around the sticks between the top </a:t>
            </a:r>
            <a:r>
              <a:rPr lang="en-US" sz="1600" i="1" dirty="0">
                <a:latin typeface="Arial Rounded MT Bold" pitchFamily="34" charset="0"/>
              </a:rPr>
              <a:t>PERSPECTIVE LINE  </a:t>
            </a:r>
            <a:r>
              <a:rPr lang="en-US" sz="1600" dirty="0">
                <a:latin typeface="Arial Rounded MT Bold" pitchFamily="34" charset="0"/>
              </a:rPr>
              <a:t>and the next one, just below the </a:t>
            </a:r>
            <a:r>
              <a:rPr lang="en-US" sz="1600" i="1" dirty="0">
                <a:latin typeface="Arial Rounded MT Bold" pitchFamily="34" charset="0"/>
              </a:rPr>
              <a:t>HORIZON LINE.</a:t>
            </a:r>
          </a:p>
        </p:txBody>
      </p:sp>
      <p:sp>
        <p:nvSpPr>
          <p:cNvPr id="13" name="Oval 12"/>
          <p:cNvSpPr/>
          <p:nvPr/>
        </p:nvSpPr>
        <p:spPr>
          <a:xfrm>
            <a:off x="3962877" y="3767614"/>
            <a:ext cx="273844" cy="547688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789045" y="3938270"/>
            <a:ext cx="111919" cy="269876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689033" y="4031138"/>
            <a:ext cx="59531" cy="115095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6156960" y="2169795"/>
            <a:ext cx="51435" cy="3888105"/>
          </a:xfrm>
          <a:prstGeom prst="line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5572565" y="2198077"/>
            <a:ext cx="1420837" cy="301752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/>
          <p:nvPr/>
        </p:nvCxnSpPr>
        <p:spPr>
          <a:xfrm flipH="1">
            <a:off x="4617720" y="3370238"/>
            <a:ext cx="12750" cy="1514182"/>
          </a:xfrm>
          <a:prstGeom prst="line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4403406" y="3363351"/>
            <a:ext cx="473869" cy="116293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718494" y="1657057"/>
            <a:ext cx="112543" cy="489555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850966" y="2179320"/>
            <a:ext cx="533400" cy="363474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7166952" y="3946527"/>
            <a:ext cx="1595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 Rounded MT Bold" pitchFamily="34" charset="0"/>
              </a:rPr>
              <a:t>Horizon Line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 flipH="1" flipV="1">
            <a:off x="6699250" y="4130675"/>
            <a:ext cx="539751" cy="1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>
          <a:xfrm>
            <a:off x="8570839" y="6492875"/>
            <a:ext cx="573161" cy="365125"/>
          </a:xfrm>
        </p:spPr>
        <p:txBody>
          <a:bodyPr/>
          <a:lstStyle/>
          <a:p>
            <a:fld id="{B081D10C-D4D0-4497-8253-47915FAF3801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162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_20190203_0908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2055" y="1694805"/>
            <a:ext cx="6478322" cy="4903729"/>
          </a:xfrm>
          <a:prstGeom prst="rect">
            <a:avLst/>
          </a:prstGeom>
        </p:spPr>
      </p:pic>
      <p:cxnSp>
        <p:nvCxnSpPr>
          <p:cNvPr id="25" name="Straight Connector 24"/>
          <p:cNvCxnSpPr/>
          <p:nvPr/>
        </p:nvCxnSpPr>
        <p:spPr>
          <a:xfrm flipH="1" flipV="1">
            <a:off x="3595688" y="4151313"/>
            <a:ext cx="2989164" cy="2232879"/>
          </a:xfrm>
          <a:prstGeom prst="line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70914" y="1861429"/>
            <a:ext cx="3035886" cy="2297821"/>
          </a:xfrm>
          <a:prstGeom prst="line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EA5C3CF6-68E2-4F71-A32C-BCF7BFDA0487}"/>
              </a:ext>
            </a:extLst>
          </p:cNvPr>
          <p:cNvSpPr/>
          <p:nvPr/>
        </p:nvSpPr>
        <p:spPr>
          <a:xfrm>
            <a:off x="776805" y="502821"/>
            <a:ext cx="7543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Arial Rounded MT Bold" panose="020F0704030504030204" pitchFamily="34" charset="0"/>
              </a:rPr>
              <a:t>Finish Trees: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84F685-CC9D-40E3-9BAE-0731234701B0}"/>
              </a:ext>
            </a:extLst>
          </p:cNvPr>
          <p:cNvSpPr txBox="1"/>
          <p:nvPr/>
        </p:nvSpPr>
        <p:spPr>
          <a:xfrm rot="10800000" flipV="1">
            <a:off x="819149" y="1067303"/>
            <a:ext cx="7762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Rounded MT Bold" pitchFamily="34" charset="0"/>
              </a:rPr>
              <a:t>Repeat ovals on LEFT side.  Then add the tree trunks, remembering that  more distant objects are smaller than closer objects.</a:t>
            </a:r>
          </a:p>
        </p:txBody>
      </p:sp>
      <p:sp>
        <p:nvSpPr>
          <p:cNvPr id="11" name="Oval 10"/>
          <p:cNvSpPr/>
          <p:nvPr/>
        </p:nvSpPr>
        <p:spPr>
          <a:xfrm>
            <a:off x="226256" y="2184986"/>
            <a:ext cx="1385668" cy="301752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334869" y="3378395"/>
            <a:ext cx="473869" cy="116293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956451" y="3789692"/>
            <a:ext cx="245121" cy="547688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278981" y="3951286"/>
            <a:ext cx="111919" cy="297657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438526" y="4039394"/>
            <a:ext cx="59531" cy="142875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80999" y="1692617"/>
            <a:ext cx="112543" cy="489555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-76200" y="2067756"/>
            <a:ext cx="433168" cy="363474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500575" y="4144169"/>
            <a:ext cx="3095113" cy="1283422"/>
          </a:xfrm>
          <a:prstGeom prst="line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reeform 30"/>
          <p:cNvSpPr/>
          <p:nvPr/>
        </p:nvSpPr>
        <p:spPr>
          <a:xfrm>
            <a:off x="5984081" y="5175250"/>
            <a:ext cx="118666" cy="788194"/>
          </a:xfrm>
          <a:custGeom>
            <a:avLst/>
            <a:gdLst>
              <a:gd name="connsiteX0" fmla="*/ 111919 w 118666"/>
              <a:gd name="connsiteY0" fmla="*/ 0 h 788194"/>
              <a:gd name="connsiteX1" fmla="*/ 114300 w 118666"/>
              <a:gd name="connsiteY1" fmla="*/ 330994 h 788194"/>
              <a:gd name="connsiteX2" fmla="*/ 85725 w 118666"/>
              <a:gd name="connsiteY2" fmla="*/ 609600 h 788194"/>
              <a:gd name="connsiteX3" fmla="*/ 54769 w 118666"/>
              <a:gd name="connsiteY3" fmla="*/ 740569 h 788194"/>
              <a:gd name="connsiteX4" fmla="*/ 0 w 118666"/>
              <a:gd name="connsiteY4" fmla="*/ 788194 h 788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666" h="788194">
                <a:moveTo>
                  <a:pt x="111919" y="0"/>
                </a:moveTo>
                <a:cubicBezTo>
                  <a:pt x="115292" y="114697"/>
                  <a:pt x="118666" y="229394"/>
                  <a:pt x="114300" y="330994"/>
                </a:cubicBezTo>
                <a:cubicBezTo>
                  <a:pt x="109934" y="432594"/>
                  <a:pt x="95647" y="541338"/>
                  <a:pt x="85725" y="609600"/>
                </a:cubicBezTo>
                <a:cubicBezTo>
                  <a:pt x="75803" y="677862"/>
                  <a:pt x="69056" y="710803"/>
                  <a:pt x="54769" y="740569"/>
                </a:cubicBezTo>
                <a:cubicBezTo>
                  <a:pt x="40482" y="770335"/>
                  <a:pt x="6747" y="786607"/>
                  <a:pt x="0" y="788194"/>
                </a:cubicBezTo>
              </a:path>
            </a:pathLst>
          </a:cu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6246019" y="5234781"/>
            <a:ext cx="102394" cy="869157"/>
          </a:xfrm>
          <a:custGeom>
            <a:avLst/>
            <a:gdLst>
              <a:gd name="connsiteX0" fmla="*/ 0 w 102394"/>
              <a:gd name="connsiteY0" fmla="*/ 0 h 869157"/>
              <a:gd name="connsiteX1" fmla="*/ 4762 w 102394"/>
              <a:gd name="connsiteY1" fmla="*/ 447675 h 869157"/>
              <a:gd name="connsiteX2" fmla="*/ 26194 w 102394"/>
              <a:gd name="connsiteY2" fmla="*/ 762000 h 869157"/>
              <a:gd name="connsiteX3" fmla="*/ 102394 w 102394"/>
              <a:gd name="connsiteY3" fmla="*/ 869157 h 869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394" h="869157">
                <a:moveTo>
                  <a:pt x="0" y="0"/>
                </a:moveTo>
                <a:cubicBezTo>
                  <a:pt x="198" y="160337"/>
                  <a:pt x="396" y="320675"/>
                  <a:pt x="4762" y="447675"/>
                </a:cubicBezTo>
                <a:cubicBezTo>
                  <a:pt x="9128" y="574675"/>
                  <a:pt x="9922" y="691753"/>
                  <a:pt x="26194" y="762000"/>
                </a:cubicBezTo>
                <a:cubicBezTo>
                  <a:pt x="42466" y="832247"/>
                  <a:pt x="80169" y="851297"/>
                  <a:pt x="102394" y="869157"/>
                </a:cubicBezTo>
              </a:path>
            </a:pathLst>
          </a:cu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>
          <a:xfrm>
            <a:off x="4536281" y="4526666"/>
            <a:ext cx="52062" cy="360454"/>
          </a:xfrm>
          <a:custGeom>
            <a:avLst/>
            <a:gdLst>
              <a:gd name="connsiteX0" fmla="*/ 111919 w 118666"/>
              <a:gd name="connsiteY0" fmla="*/ 0 h 788194"/>
              <a:gd name="connsiteX1" fmla="*/ 114300 w 118666"/>
              <a:gd name="connsiteY1" fmla="*/ 330994 h 788194"/>
              <a:gd name="connsiteX2" fmla="*/ 85725 w 118666"/>
              <a:gd name="connsiteY2" fmla="*/ 609600 h 788194"/>
              <a:gd name="connsiteX3" fmla="*/ 54769 w 118666"/>
              <a:gd name="connsiteY3" fmla="*/ 740569 h 788194"/>
              <a:gd name="connsiteX4" fmla="*/ 0 w 118666"/>
              <a:gd name="connsiteY4" fmla="*/ 788194 h 788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666" h="788194">
                <a:moveTo>
                  <a:pt x="111919" y="0"/>
                </a:moveTo>
                <a:cubicBezTo>
                  <a:pt x="115292" y="114697"/>
                  <a:pt x="118666" y="229394"/>
                  <a:pt x="114300" y="330994"/>
                </a:cubicBezTo>
                <a:cubicBezTo>
                  <a:pt x="109934" y="432594"/>
                  <a:pt x="95647" y="541338"/>
                  <a:pt x="85725" y="609600"/>
                </a:cubicBezTo>
                <a:cubicBezTo>
                  <a:pt x="75803" y="677862"/>
                  <a:pt x="69056" y="710803"/>
                  <a:pt x="54769" y="740569"/>
                </a:cubicBezTo>
                <a:cubicBezTo>
                  <a:pt x="40482" y="770335"/>
                  <a:pt x="6747" y="786607"/>
                  <a:pt x="0" y="788194"/>
                </a:cubicBezTo>
              </a:path>
            </a:pathLst>
          </a:cu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6"/>
          <p:cNvSpPr/>
          <p:nvPr/>
        </p:nvSpPr>
        <p:spPr>
          <a:xfrm>
            <a:off x="4654661" y="4533814"/>
            <a:ext cx="60214" cy="396167"/>
          </a:xfrm>
          <a:custGeom>
            <a:avLst/>
            <a:gdLst>
              <a:gd name="connsiteX0" fmla="*/ 0 w 102394"/>
              <a:gd name="connsiteY0" fmla="*/ 0 h 869157"/>
              <a:gd name="connsiteX1" fmla="*/ 4762 w 102394"/>
              <a:gd name="connsiteY1" fmla="*/ 447675 h 869157"/>
              <a:gd name="connsiteX2" fmla="*/ 26194 w 102394"/>
              <a:gd name="connsiteY2" fmla="*/ 762000 h 869157"/>
              <a:gd name="connsiteX3" fmla="*/ 102394 w 102394"/>
              <a:gd name="connsiteY3" fmla="*/ 869157 h 869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394" h="869157">
                <a:moveTo>
                  <a:pt x="0" y="0"/>
                </a:moveTo>
                <a:cubicBezTo>
                  <a:pt x="198" y="160337"/>
                  <a:pt x="396" y="320675"/>
                  <a:pt x="4762" y="447675"/>
                </a:cubicBezTo>
                <a:cubicBezTo>
                  <a:pt x="9128" y="574675"/>
                  <a:pt x="9922" y="691753"/>
                  <a:pt x="26194" y="762000"/>
                </a:cubicBezTo>
                <a:cubicBezTo>
                  <a:pt x="42466" y="832247"/>
                  <a:pt x="80169" y="851297"/>
                  <a:pt x="102394" y="869157"/>
                </a:cubicBezTo>
              </a:path>
            </a:pathLst>
          </a:cu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/>
          <p:cNvSpPr/>
          <p:nvPr/>
        </p:nvSpPr>
        <p:spPr>
          <a:xfrm>
            <a:off x="4030654" y="4333785"/>
            <a:ext cx="53190" cy="174715"/>
          </a:xfrm>
          <a:custGeom>
            <a:avLst/>
            <a:gdLst>
              <a:gd name="connsiteX0" fmla="*/ 111919 w 118666"/>
              <a:gd name="connsiteY0" fmla="*/ 0 h 788194"/>
              <a:gd name="connsiteX1" fmla="*/ 114300 w 118666"/>
              <a:gd name="connsiteY1" fmla="*/ 330994 h 788194"/>
              <a:gd name="connsiteX2" fmla="*/ 85725 w 118666"/>
              <a:gd name="connsiteY2" fmla="*/ 609600 h 788194"/>
              <a:gd name="connsiteX3" fmla="*/ 54769 w 118666"/>
              <a:gd name="connsiteY3" fmla="*/ 740569 h 788194"/>
              <a:gd name="connsiteX4" fmla="*/ 0 w 118666"/>
              <a:gd name="connsiteY4" fmla="*/ 788194 h 788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666" h="788194">
                <a:moveTo>
                  <a:pt x="111919" y="0"/>
                </a:moveTo>
                <a:cubicBezTo>
                  <a:pt x="115292" y="114697"/>
                  <a:pt x="118666" y="229394"/>
                  <a:pt x="114300" y="330994"/>
                </a:cubicBezTo>
                <a:cubicBezTo>
                  <a:pt x="109934" y="432594"/>
                  <a:pt x="95647" y="541338"/>
                  <a:pt x="85725" y="609600"/>
                </a:cubicBezTo>
                <a:cubicBezTo>
                  <a:pt x="75803" y="677862"/>
                  <a:pt x="69056" y="710803"/>
                  <a:pt x="54769" y="740569"/>
                </a:cubicBezTo>
                <a:cubicBezTo>
                  <a:pt x="40482" y="770335"/>
                  <a:pt x="6747" y="786607"/>
                  <a:pt x="0" y="788194"/>
                </a:cubicBezTo>
              </a:path>
            </a:pathLst>
          </a:cu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/>
          <p:cNvSpPr/>
          <p:nvPr/>
        </p:nvSpPr>
        <p:spPr>
          <a:xfrm>
            <a:off x="4112419" y="4337050"/>
            <a:ext cx="64293" cy="180975"/>
          </a:xfrm>
          <a:custGeom>
            <a:avLst/>
            <a:gdLst>
              <a:gd name="connsiteX0" fmla="*/ 0 w 102394"/>
              <a:gd name="connsiteY0" fmla="*/ 0 h 869157"/>
              <a:gd name="connsiteX1" fmla="*/ 4762 w 102394"/>
              <a:gd name="connsiteY1" fmla="*/ 447675 h 869157"/>
              <a:gd name="connsiteX2" fmla="*/ 26194 w 102394"/>
              <a:gd name="connsiteY2" fmla="*/ 762000 h 869157"/>
              <a:gd name="connsiteX3" fmla="*/ 102394 w 102394"/>
              <a:gd name="connsiteY3" fmla="*/ 869157 h 869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394" h="869157">
                <a:moveTo>
                  <a:pt x="0" y="0"/>
                </a:moveTo>
                <a:cubicBezTo>
                  <a:pt x="198" y="160337"/>
                  <a:pt x="396" y="320675"/>
                  <a:pt x="4762" y="447675"/>
                </a:cubicBezTo>
                <a:cubicBezTo>
                  <a:pt x="9128" y="574675"/>
                  <a:pt x="9922" y="691753"/>
                  <a:pt x="26194" y="762000"/>
                </a:cubicBezTo>
                <a:cubicBezTo>
                  <a:pt x="42466" y="832247"/>
                  <a:pt x="80169" y="851297"/>
                  <a:pt x="102394" y="869157"/>
                </a:cubicBezTo>
              </a:path>
            </a:pathLst>
          </a:cu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/>
          <p:cNvSpPr/>
          <p:nvPr/>
        </p:nvSpPr>
        <p:spPr>
          <a:xfrm>
            <a:off x="3785711" y="4226630"/>
            <a:ext cx="45719" cy="88990"/>
          </a:xfrm>
          <a:custGeom>
            <a:avLst/>
            <a:gdLst>
              <a:gd name="connsiteX0" fmla="*/ 111919 w 118666"/>
              <a:gd name="connsiteY0" fmla="*/ 0 h 788194"/>
              <a:gd name="connsiteX1" fmla="*/ 114300 w 118666"/>
              <a:gd name="connsiteY1" fmla="*/ 330994 h 788194"/>
              <a:gd name="connsiteX2" fmla="*/ 85725 w 118666"/>
              <a:gd name="connsiteY2" fmla="*/ 609600 h 788194"/>
              <a:gd name="connsiteX3" fmla="*/ 54769 w 118666"/>
              <a:gd name="connsiteY3" fmla="*/ 740569 h 788194"/>
              <a:gd name="connsiteX4" fmla="*/ 0 w 118666"/>
              <a:gd name="connsiteY4" fmla="*/ 788194 h 788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666" h="788194">
                <a:moveTo>
                  <a:pt x="111919" y="0"/>
                </a:moveTo>
                <a:cubicBezTo>
                  <a:pt x="115292" y="114697"/>
                  <a:pt x="118666" y="229394"/>
                  <a:pt x="114300" y="330994"/>
                </a:cubicBezTo>
                <a:cubicBezTo>
                  <a:pt x="109934" y="432594"/>
                  <a:pt x="95647" y="541338"/>
                  <a:pt x="85725" y="609600"/>
                </a:cubicBezTo>
                <a:cubicBezTo>
                  <a:pt x="75803" y="677862"/>
                  <a:pt x="69056" y="710803"/>
                  <a:pt x="54769" y="740569"/>
                </a:cubicBezTo>
                <a:cubicBezTo>
                  <a:pt x="40482" y="770335"/>
                  <a:pt x="6747" y="786607"/>
                  <a:pt x="0" y="788194"/>
                </a:cubicBezTo>
              </a:path>
            </a:pathLst>
          </a:cu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>
          <a:xfrm>
            <a:off x="3855244" y="4229894"/>
            <a:ext cx="50481" cy="95250"/>
          </a:xfrm>
          <a:custGeom>
            <a:avLst/>
            <a:gdLst>
              <a:gd name="connsiteX0" fmla="*/ 0 w 102394"/>
              <a:gd name="connsiteY0" fmla="*/ 0 h 869157"/>
              <a:gd name="connsiteX1" fmla="*/ 4762 w 102394"/>
              <a:gd name="connsiteY1" fmla="*/ 447675 h 869157"/>
              <a:gd name="connsiteX2" fmla="*/ 26194 w 102394"/>
              <a:gd name="connsiteY2" fmla="*/ 762000 h 869157"/>
              <a:gd name="connsiteX3" fmla="*/ 102394 w 102394"/>
              <a:gd name="connsiteY3" fmla="*/ 869157 h 869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394" h="869157">
                <a:moveTo>
                  <a:pt x="0" y="0"/>
                </a:moveTo>
                <a:cubicBezTo>
                  <a:pt x="198" y="160337"/>
                  <a:pt x="396" y="320675"/>
                  <a:pt x="4762" y="447675"/>
                </a:cubicBezTo>
                <a:cubicBezTo>
                  <a:pt x="9128" y="574675"/>
                  <a:pt x="9922" y="691753"/>
                  <a:pt x="26194" y="762000"/>
                </a:cubicBezTo>
                <a:cubicBezTo>
                  <a:pt x="42466" y="832247"/>
                  <a:pt x="80169" y="851297"/>
                  <a:pt x="102394" y="869157"/>
                </a:cubicBezTo>
              </a:path>
            </a:pathLst>
          </a:cu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/>
          <p:cNvSpPr/>
          <p:nvPr/>
        </p:nvSpPr>
        <p:spPr>
          <a:xfrm>
            <a:off x="3669030" y="4191318"/>
            <a:ext cx="45719" cy="45719"/>
          </a:xfrm>
          <a:custGeom>
            <a:avLst/>
            <a:gdLst>
              <a:gd name="connsiteX0" fmla="*/ 111919 w 118666"/>
              <a:gd name="connsiteY0" fmla="*/ 0 h 788194"/>
              <a:gd name="connsiteX1" fmla="*/ 114300 w 118666"/>
              <a:gd name="connsiteY1" fmla="*/ 330994 h 788194"/>
              <a:gd name="connsiteX2" fmla="*/ 85725 w 118666"/>
              <a:gd name="connsiteY2" fmla="*/ 609600 h 788194"/>
              <a:gd name="connsiteX3" fmla="*/ 54769 w 118666"/>
              <a:gd name="connsiteY3" fmla="*/ 740569 h 788194"/>
              <a:gd name="connsiteX4" fmla="*/ 0 w 118666"/>
              <a:gd name="connsiteY4" fmla="*/ 788194 h 788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666" h="788194">
                <a:moveTo>
                  <a:pt x="111919" y="0"/>
                </a:moveTo>
                <a:cubicBezTo>
                  <a:pt x="115292" y="114697"/>
                  <a:pt x="118666" y="229394"/>
                  <a:pt x="114300" y="330994"/>
                </a:cubicBezTo>
                <a:cubicBezTo>
                  <a:pt x="109934" y="432594"/>
                  <a:pt x="95647" y="541338"/>
                  <a:pt x="85725" y="609600"/>
                </a:cubicBezTo>
                <a:cubicBezTo>
                  <a:pt x="75803" y="677862"/>
                  <a:pt x="69056" y="710803"/>
                  <a:pt x="54769" y="740569"/>
                </a:cubicBezTo>
                <a:cubicBezTo>
                  <a:pt x="40482" y="770335"/>
                  <a:pt x="6747" y="786607"/>
                  <a:pt x="0" y="788194"/>
                </a:cubicBezTo>
              </a:path>
            </a:pathLst>
          </a:cu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 42"/>
          <p:cNvSpPr/>
          <p:nvPr/>
        </p:nvSpPr>
        <p:spPr>
          <a:xfrm>
            <a:off x="3729039" y="4191794"/>
            <a:ext cx="45719" cy="50007"/>
          </a:xfrm>
          <a:custGeom>
            <a:avLst/>
            <a:gdLst>
              <a:gd name="connsiteX0" fmla="*/ 0 w 102394"/>
              <a:gd name="connsiteY0" fmla="*/ 0 h 869157"/>
              <a:gd name="connsiteX1" fmla="*/ 4762 w 102394"/>
              <a:gd name="connsiteY1" fmla="*/ 447675 h 869157"/>
              <a:gd name="connsiteX2" fmla="*/ 26194 w 102394"/>
              <a:gd name="connsiteY2" fmla="*/ 762000 h 869157"/>
              <a:gd name="connsiteX3" fmla="*/ 102394 w 102394"/>
              <a:gd name="connsiteY3" fmla="*/ 869157 h 869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394" h="869157">
                <a:moveTo>
                  <a:pt x="0" y="0"/>
                </a:moveTo>
                <a:cubicBezTo>
                  <a:pt x="198" y="160337"/>
                  <a:pt x="396" y="320675"/>
                  <a:pt x="4762" y="447675"/>
                </a:cubicBezTo>
                <a:cubicBezTo>
                  <a:pt x="9128" y="574675"/>
                  <a:pt x="9922" y="691753"/>
                  <a:pt x="26194" y="762000"/>
                </a:cubicBezTo>
                <a:cubicBezTo>
                  <a:pt x="42466" y="832247"/>
                  <a:pt x="80169" y="851297"/>
                  <a:pt x="102394" y="869157"/>
                </a:cubicBezTo>
              </a:path>
            </a:pathLst>
          </a:cu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43"/>
          <p:cNvSpPr/>
          <p:nvPr/>
        </p:nvSpPr>
        <p:spPr>
          <a:xfrm>
            <a:off x="739140" y="5205730"/>
            <a:ext cx="174387" cy="887730"/>
          </a:xfrm>
          <a:custGeom>
            <a:avLst/>
            <a:gdLst>
              <a:gd name="connsiteX0" fmla="*/ 111919 w 118666"/>
              <a:gd name="connsiteY0" fmla="*/ 0 h 788194"/>
              <a:gd name="connsiteX1" fmla="*/ 114300 w 118666"/>
              <a:gd name="connsiteY1" fmla="*/ 330994 h 788194"/>
              <a:gd name="connsiteX2" fmla="*/ 85725 w 118666"/>
              <a:gd name="connsiteY2" fmla="*/ 609600 h 788194"/>
              <a:gd name="connsiteX3" fmla="*/ 54769 w 118666"/>
              <a:gd name="connsiteY3" fmla="*/ 740569 h 788194"/>
              <a:gd name="connsiteX4" fmla="*/ 0 w 118666"/>
              <a:gd name="connsiteY4" fmla="*/ 788194 h 788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666" h="788194">
                <a:moveTo>
                  <a:pt x="111919" y="0"/>
                </a:moveTo>
                <a:cubicBezTo>
                  <a:pt x="115292" y="114697"/>
                  <a:pt x="118666" y="229394"/>
                  <a:pt x="114300" y="330994"/>
                </a:cubicBezTo>
                <a:cubicBezTo>
                  <a:pt x="109934" y="432594"/>
                  <a:pt x="95647" y="541338"/>
                  <a:pt x="85725" y="609600"/>
                </a:cubicBezTo>
                <a:cubicBezTo>
                  <a:pt x="75803" y="677862"/>
                  <a:pt x="69056" y="710803"/>
                  <a:pt x="54769" y="740569"/>
                </a:cubicBezTo>
                <a:cubicBezTo>
                  <a:pt x="40482" y="770335"/>
                  <a:pt x="6747" y="786607"/>
                  <a:pt x="0" y="788194"/>
                </a:cubicBezTo>
              </a:path>
            </a:pathLst>
          </a:cu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/>
          <p:cNvSpPr/>
          <p:nvPr/>
        </p:nvSpPr>
        <p:spPr>
          <a:xfrm>
            <a:off x="1056799" y="5211921"/>
            <a:ext cx="102394" cy="869157"/>
          </a:xfrm>
          <a:custGeom>
            <a:avLst/>
            <a:gdLst>
              <a:gd name="connsiteX0" fmla="*/ 0 w 102394"/>
              <a:gd name="connsiteY0" fmla="*/ 0 h 869157"/>
              <a:gd name="connsiteX1" fmla="*/ 4762 w 102394"/>
              <a:gd name="connsiteY1" fmla="*/ 447675 h 869157"/>
              <a:gd name="connsiteX2" fmla="*/ 26194 w 102394"/>
              <a:gd name="connsiteY2" fmla="*/ 762000 h 869157"/>
              <a:gd name="connsiteX3" fmla="*/ 102394 w 102394"/>
              <a:gd name="connsiteY3" fmla="*/ 869157 h 869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394" h="869157">
                <a:moveTo>
                  <a:pt x="0" y="0"/>
                </a:moveTo>
                <a:cubicBezTo>
                  <a:pt x="198" y="160337"/>
                  <a:pt x="396" y="320675"/>
                  <a:pt x="4762" y="447675"/>
                </a:cubicBezTo>
                <a:cubicBezTo>
                  <a:pt x="9128" y="574675"/>
                  <a:pt x="9922" y="691753"/>
                  <a:pt x="26194" y="762000"/>
                </a:cubicBezTo>
                <a:cubicBezTo>
                  <a:pt x="42466" y="832247"/>
                  <a:pt x="80169" y="851297"/>
                  <a:pt x="102394" y="869157"/>
                </a:cubicBezTo>
              </a:path>
            </a:pathLst>
          </a:cu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45"/>
          <p:cNvSpPr/>
          <p:nvPr/>
        </p:nvSpPr>
        <p:spPr>
          <a:xfrm>
            <a:off x="2413781" y="4541906"/>
            <a:ext cx="118439" cy="456619"/>
          </a:xfrm>
          <a:custGeom>
            <a:avLst/>
            <a:gdLst>
              <a:gd name="connsiteX0" fmla="*/ 111919 w 118666"/>
              <a:gd name="connsiteY0" fmla="*/ 0 h 788194"/>
              <a:gd name="connsiteX1" fmla="*/ 114300 w 118666"/>
              <a:gd name="connsiteY1" fmla="*/ 330994 h 788194"/>
              <a:gd name="connsiteX2" fmla="*/ 85725 w 118666"/>
              <a:gd name="connsiteY2" fmla="*/ 609600 h 788194"/>
              <a:gd name="connsiteX3" fmla="*/ 54769 w 118666"/>
              <a:gd name="connsiteY3" fmla="*/ 740569 h 788194"/>
              <a:gd name="connsiteX4" fmla="*/ 0 w 118666"/>
              <a:gd name="connsiteY4" fmla="*/ 788194 h 788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666" h="788194">
                <a:moveTo>
                  <a:pt x="111919" y="0"/>
                </a:moveTo>
                <a:cubicBezTo>
                  <a:pt x="115292" y="114697"/>
                  <a:pt x="118666" y="229394"/>
                  <a:pt x="114300" y="330994"/>
                </a:cubicBezTo>
                <a:cubicBezTo>
                  <a:pt x="109934" y="432594"/>
                  <a:pt x="95647" y="541338"/>
                  <a:pt x="85725" y="609600"/>
                </a:cubicBezTo>
                <a:cubicBezTo>
                  <a:pt x="75803" y="677862"/>
                  <a:pt x="69056" y="710803"/>
                  <a:pt x="54769" y="740569"/>
                </a:cubicBezTo>
                <a:cubicBezTo>
                  <a:pt x="40482" y="770335"/>
                  <a:pt x="6747" y="786607"/>
                  <a:pt x="0" y="788194"/>
                </a:cubicBezTo>
              </a:path>
            </a:pathLst>
          </a:cu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/>
          <p:cNvSpPr/>
          <p:nvPr/>
        </p:nvSpPr>
        <p:spPr>
          <a:xfrm>
            <a:off x="2604881" y="4549054"/>
            <a:ext cx="60214" cy="396167"/>
          </a:xfrm>
          <a:custGeom>
            <a:avLst/>
            <a:gdLst>
              <a:gd name="connsiteX0" fmla="*/ 0 w 102394"/>
              <a:gd name="connsiteY0" fmla="*/ 0 h 869157"/>
              <a:gd name="connsiteX1" fmla="*/ 4762 w 102394"/>
              <a:gd name="connsiteY1" fmla="*/ 447675 h 869157"/>
              <a:gd name="connsiteX2" fmla="*/ 26194 w 102394"/>
              <a:gd name="connsiteY2" fmla="*/ 762000 h 869157"/>
              <a:gd name="connsiteX3" fmla="*/ 102394 w 102394"/>
              <a:gd name="connsiteY3" fmla="*/ 869157 h 869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394" h="869157">
                <a:moveTo>
                  <a:pt x="0" y="0"/>
                </a:moveTo>
                <a:cubicBezTo>
                  <a:pt x="198" y="160337"/>
                  <a:pt x="396" y="320675"/>
                  <a:pt x="4762" y="447675"/>
                </a:cubicBezTo>
                <a:cubicBezTo>
                  <a:pt x="9128" y="574675"/>
                  <a:pt x="9922" y="691753"/>
                  <a:pt x="26194" y="762000"/>
                </a:cubicBezTo>
                <a:cubicBezTo>
                  <a:pt x="42466" y="832247"/>
                  <a:pt x="80169" y="851297"/>
                  <a:pt x="102394" y="869157"/>
                </a:cubicBezTo>
              </a:path>
            </a:pathLst>
          </a:cu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47"/>
          <p:cNvSpPr/>
          <p:nvPr/>
        </p:nvSpPr>
        <p:spPr>
          <a:xfrm>
            <a:off x="3022470" y="4338474"/>
            <a:ext cx="53190" cy="174715"/>
          </a:xfrm>
          <a:custGeom>
            <a:avLst/>
            <a:gdLst>
              <a:gd name="connsiteX0" fmla="*/ 111919 w 118666"/>
              <a:gd name="connsiteY0" fmla="*/ 0 h 788194"/>
              <a:gd name="connsiteX1" fmla="*/ 114300 w 118666"/>
              <a:gd name="connsiteY1" fmla="*/ 330994 h 788194"/>
              <a:gd name="connsiteX2" fmla="*/ 85725 w 118666"/>
              <a:gd name="connsiteY2" fmla="*/ 609600 h 788194"/>
              <a:gd name="connsiteX3" fmla="*/ 54769 w 118666"/>
              <a:gd name="connsiteY3" fmla="*/ 740569 h 788194"/>
              <a:gd name="connsiteX4" fmla="*/ 0 w 118666"/>
              <a:gd name="connsiteY4" fmla="*/ 788194 h 788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666" h="788194">
                <a:moveTo>
                  <a:pt x="111919" y="0"/>
                </a:moveTo>
                <a:cubicBezTo>
                  <a:pt x="115292" y="114697"/>
                  <a:pt x="118666" y="229394"/>
                  <a:pt x="114300" y="330994"/>
                </a:cubicBezTo>
                <a:cubicBezTo>
                  <a:pt x="109934" y="432594"/>
                  <a:pt x="95647" y="541338"/>
                  <a:pt x="85725" y="609600"/>
                </a:cubicBezTo>
                <a:cubicBezTo>
                  <a:pt x="75803" y="677862"/>
                  <a:pt x="69056" y="710803"/>
                  <a:pt x="54769" y="740569"/>
                </a:cubicBezTo>
                <a:cubicBezTo>
                  <a:pt x="40482" y="770335"/>
                  <a:pt x="6747" y="786607"/>
                  <a:pt x="0" y="788194"/>
                </a:cubicBezTo>
              </a:path>
            </a:pathLst>
          </a:cu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 48"/>
          <p:cNvSpPr/>
          <p:nvPr/>
        </p:nvSpPr>
        <p:spPr>
          <a:xfrm>
            <a:off x="3104235" y="4341739"/>
            <a:ext cx="64293" cy="180975"/>
          </a:xfrm>
          <a:custGeom>
            <a:avLst/>
            <a:gdLst>
              <a:gd name="connsiteX0" fmla="*/ 0 w 102394"/>
              <a:gd name="connsiteY0" fmla="*/ 0 h 869157"/>
              <a:gd name="connsiteX1" fmla="*/ 4762 w 102394"/>
              <a:gd name="connsiteY1" fmla="*/ 447675 h 869157"/>
              <a:gd name="connsiteX2" fmla="*/ 26194 w 102394"/>
              <a:gd name="connsiteY2" fmla="*/ 762000 h 869157"/>
              <a:gd name="connsiteX3" fmla="*/ 102394 w 102394"/>
              <a:gd name="connsiteY3" fmla="*/ 869157 h 869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394" h="869157">
                <a:moveTo>
                  <a:pt x="0" y="0"/>
                </a:moveTo>
                <a:cubicBezTo>
                  <a:pt x="198" y="160337"/>
                  <a:pt x="396" y="320675"/>
                  <a:pt x="4762" y="447675"/>
                </a:cubicBezTo>
                <a:cubicBezTo>
                  <a:pt x="9128" y="574675"/>
                  <a:pt x="9922" y="691753"/>
                  <a:pt x="26194" y="762000"/>
                </a:cubicBezTo>
                <a:cubicBezTo>
                  <a:pt x="42466" y="832247"/>
                  <a:pt x="80169" y="851297"/>
                  <a:pt x="102394" y="869157"/>
                </a:cubicBezTo>
              </a:path>
            </a:pathLst>
          </a:cu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 49"/>
          <p:cNvSpPr/>
          <p:nvPr/>
        </p:nvSpPr>
        <p:spPr>
          <a:xfrm>
            <a:off x="3280886" y="4252824"/>
            <a:ext cx="45719" cy="88990"/>
          </a:xfrm>
          <a:custGeom>
            <a:avLst/>
            <a:gdLst>
              <a:gd name="connsiteX0" fmla="*/ 111919 w 118666"/>
              <a:gd name="connsiteY0" fmla="*/ 0 h 788194"/>
              <a:gd name="connsiteX1" fmla="*/ 114300 w 118666"/>
              <a:gd name="connsiteY1" fmla="*/ 330994 h 788194"/>
              <a:gd name="connsiteX2" fmla="*/ 85725 w 118666"/>
              <a:gd name="connsiteY2" fmla="*/ 609600 h 788194"/>
              <a:gd name="connsiteX3" fmla="*/ 54769 w 118666"/>
              <a:gd name="connsiteY3" fmla="*/ 740569 h 788194"/>
              <a:gd name="connsiteX4" fmla="*/ 0 w 118666"/>
              <a:gd name="connsiteY4" fmla="*/ 788194 h 788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666" h="788194">
                <a:moveTo>
                  <a:pt x="111919" y="0"/>
                </a:moveTo>
                <a:cubicBezTo>
                  <a:pt x="115292" y="114697"/>
                  <a:pt x="118666" y="229394"/>
                  <a:pt x="114300" y="330994"/>
                </a:cubicBezTo>
                <a:cubicBezTo>
                  <a:pt x="109934" y="432594"/>
                  <a:pt x="95647" y="541338"/>
                  <a:pt x="85725" y="609600"/>
                </a:cubicBezTo>
                <a:cubicBezTo>
                  <a:pt x="75803" y="677862"/>
                  <a:pt x="69056" y="710803"/>
                  <a:pt x="54769" y="740569"/>
                </a:cubicBezTo>
                <a:cubicBezTo>
                  <a:pt x="40482" y="770335"/>
                  <a:pt x="6747" y="786607"/>
                  <a:pt x="0" y="788194"/>
                </a:cubicBezTo>
              </a:path>
            </a:pathLst>
          </a:cu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 50"/>
          <p:cNvSpPr/>
          <p:nvPr/>
        </p:nvSpPr>
        <p:spPr>
          <a:xfrm>
            <a:off x="3350419" y="4256088"/>
            <a:ext cx="50481" cy="95250"/>
          </a:xfrm>
          <a:custGeom>
            <a:avLst/>
            <a:gdLst>
              <a:gd name="connsiteX0" fmla="*/ 0 w 102394"/>
              <a:gd name="connsiteY0" fmla="*/ 0 h 869157"/>
              <a:gd name="connsiteX1" fmla="*/ 4762 w 102394"/>
              <a:gd name="connsiteY1" fmla="*/ 447675 h 869157"/>
              <a:gd name="connsiteX2" fmla="*/ 26194 w 102394"/>
              <a:gd name="connsiteY2" fmla="*/ 762000 h 869157"/>
              <a:gd name="connsiteX3" fmla="*/ 102394 w 102394"/>
              <a:gd name="connsiteY3" fmla="*/ 869157 h 869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394" h="869157">
                <a:moveTo>
                  <a:pt x="0" y="0"/>
                </a:moveTo>
                <a:cubicBezTo>
                  <a:pt x="198" y="160337"/>
                  <a:pt x="396" y="320675"/>
                  <a:pt x="4762" y="447675"/>
                </a:cubicBezTo>
                <a:cubicBezTo>
                  <a:pt x="9128" y="574675"/>
                  <a:pt x="9922" y="691753"/>
                  <a:pt x="26194" y="762000"/>
                </a:cubicBezTo>
                <a:cubicBezTo>
                  <a:pt x="42466" y="832247"/>
                  <a:pt x="80169" y="851297"/>
                  <a:pt x="102394" y="869157"/>
                </a:cubicBezTo>
              </a:path>
            </a:pathLst>
          </a:cu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 51"/>
          <p:cNvSpPr/>
          <p:nvPr/>
        </p:nvSpPr>
        <p:spPr>
          <a:xfrm>
            <a:off x="3421380" y="4191318"/>
            <a:ext cx="45719" cy="56603"/>
          </a:xfrm>
          <a:custGeom>
            <a:avLst/>
            <a:gdLst>
              <a:gd name="connsiteX0" fmla="*/ 111919 w 118666"/>
              <a:gd name="connsiteY0" fmla="*/ 0 h 788194"/>
              <a:gd name="connsiteX1" fmla="*/ 114300 w 118666"/>
              <a:gd name="connsiteY1" fmla="*/ 330994 h 788194"/>
              <a:gd name="connsiteX2" fmla="*/ 85725 w 118666"/>
              <a:gd name="connsiteY2" fmla="*/ 609600 h 788194"/>
              <a:gd name="connsiteX3" fmla="*/ 54769 w 118666"/>
              <a:gd name="connsiteY3" fmla="*/ 740569 h 788194"/>
              <a:gd name="connsiteX4" fmla="*/ 0 w 118666"/>
              <a:gd name="connsiteY4" fmla="*/ 788194 h 788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666" h="788194">
                <a:moveTo>
                  <a:pt x="111919" y="0"/>
                </a:moveTo>
                <a:cubicBezTo>
                  <a:pt x="115292" y="114697"/>
                  <a:pt x="118666" y="229394"/>
                  <a:pt x="114300" y="330994"/>
                </a:cubicBezTo>
                <a:cubicBezTo>
                  <a:pt x="109934" y="432594"/>
                  <a:pt x="95647" y="541338"/>
                  <a:pt x="85725" y="609600"/>
                </a:cubicBezTo>
                <a:cubicBezTo>
                  <a:pt x="75803" y="677862"/>
                  <a:pt x="69056" y="710803"/>
                  <a:pt x="54769" y="740569"/>
                </a:cubicBezTo>
                <a:cubicBezTo>
                  <a:pt x="40482" y="770335"/>
                  <a:pt x="6747" y="786607"/>
                  <a:pt x="0" y="788194"/>
                </a:cubicBezTo>
              </a:path>
            </a:pathLst>
          </a:cu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 52"/>
          <p:cNvSpPr/>
          <p:nvPr/>
        </p:nvSpPr>
        <p:spPr>
          <a:xfrm>
            <a:off x="3481389" y="4191794"/>
            <a:ext cx="45719" cy="61912"/>
          </a:xfrm>
          <a:custGeom>
            <a:avLst/>
            <a:gdLst>
              <a:gd name="connsiteX0" fmla="*/ 0 w 102394"/>
              <a:gd name="connsiteY0" fmla="*/ 0 h 869157"/>
              <a:gd name="connsiteX1" fmla="*/ 4762 w 102394"/>
              <a:gd name="connsiteY1" fmla="*/ 447675 h 869157"/>
              <a:gd name="connsiteX2" fmla="*/ 26194 w 102394"/>
              <a:gd name="connsiteY2" fmla="*/ 762000 h 869157"/>
              <a:gd name="connsiteX3" fmla="*/ 102394 w 102394"/>
              <a:gd name="connsiteY3" fmla="*/ 869157 h 869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394" h="869157">
                <a:moveTo>
                  <a:pt x="0" y="0"/>
                </a:moveTo>
                <a:cubicBezTo>
                  <a:pt x="198" y="160337"/>
                  <a:pt x="396" y="320675"/>
                  <a:pt x="4762" y="447675"/>
                </a:cubicBezTo>
                <a:cubicBezTo>
                  <a:pt x="9128" y="574675"/>
                  <a:pt x="9922" y="691753"/>
                  <a:pt x="26194" y="762000"/>
                </a:cubicBezTo>
                <a:cubicBezTo>
                  <a:pt x="42466" y="832247"/>
                  <a:pt x="80169" y="851297"/>
                  <a:pt x="102394" y="869157"/>
                </a:cubicBezTo>
              </a:path>
            </a:pathLst>
          </a:cu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Slide Number Placeholder 53"/>
          <p:cNvSpPr>
            <a:spLocks noGrp="1"/>
          </p:cNvSpPr>
          <p:nvPr>
            <p:ph type="sldNum" sz="quarter" idx="12"/>
          </p:nvPr>
        </p:nvSpPr>
        <p:spPr>
          <a:xfrm>
            <a:off x="8570839" y="6492875"/>
            <a:ext cx="573161" cy="365125"/>
          </a:xfrm>
        </p:spPr>
        <p:txBody>
          <a:bodyPr/>
          <a:lstStyle/>
          <a:p>
            <a:fld id="{B081D10C-D4D0-4497-8253-47915FAF3801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162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_20190203_0908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1707" y="1605905"/>
            <a:ext cx="6451417" cy="4903729"/>
          </a:xfrm>
          <a:prstGeom prst="rect">
            <a:avLst/>
          </a:prstGeom>
        </p:spPr>
      </p:pic>
      <p:cxnSp>
        <p:nvCxnSpPr>
          <p:cNvPr id="25" name="Straight Connector 24"/>
          <p:cNvCxnSpPr/>
          <p:nvPr/>
        </p:nvCxnSpPr>
        <p:spPr>
          <a:xfrm flipH="1" flipV="1">
            <a:off x="3718560" y="4091940"/>
            <a:ext cx="2057400" cy="2293620"/>
          </a:xfrm>
          <a:prstGeom prst="line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EA5C3CF6-68E2-4F71-A32C-BCF7BFDA0487}"/>
              </a:ext>
            </a:extLst>
          </p:cNvPr>
          <p:cNvSpPr/>
          <p:nvPr/>
        </p:nvSpPr>
        <p:spPr>
          <a:xfrm>
            <a:off x="776805" y="502821"/>
            <a:ext cx="7543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Arial Rounded MT Bold" panose="020F0704030504030204" pitchFamily="34" charset="0"/>
              </a:rPr>
              <a:t>Draw Stepping Stones: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84F685-CC9D-40E3-9BAE-0731234701B0}"/>
              </a:ext>
            </a:extLst>
          </p:cNvPr>
          <p:cNvSpPr txBox="1"/>
          <p:nvPr/>
        </p:nvSpPr>
        <p:spPr>
          <a:xfrm rot="10800000" flipV="1">
            <a:off x="819149" y="1190413"/>
            <a:ext cx="77628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Rounded MT Bold" pitchFamily="34" charset="0"/>
              </a:rPr>
              <a:t>Draw rough oval stones, taking care to make the closer ones “fatter” and… </a:t>
            </a:r>
          </a:p>
        </p:txBody>
      </p:sp>
      <p:sp>
        <p:nvSpPr>
          <p:cNvPr id="11" name="Oval 10"/>
          <p:cNvSpPr/>
          <p:nvPr/>
        </p:nvSpPr>
        <p:spPr>
          <a:xfrm>
            <a:off x="3886200" y="5935980"/>
            <a:ext cx="1490004" cy="43434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869180" y="5760720"/>
            <a:ext cx="393198" cy="154744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908300" y="5781675"/>
            <a:ext cx="1062893" cy="342899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945481" y="5966460"/>
            <a:ext cx="1011079" cy="380523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1691640" y="4107180"/>
            <a:ext cx="2019300" cy="2278381"/>
          </a:xfrm>
          <a:prstGeom prst="line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Oval 56"/>
          <p:cNvSpPr/>
          <p:nvPr/>
        </p:nvSpPr>
        <p:spPr>
          <a:xfrm>
            <a:off x="3025775" y="6162675"/>
            <a:ext cx="841375" cy="215266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4040504" y="5683250"/>
            <a:ext cx="798195" cy="206814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2266950" y="5613401"/>
            <a:ext cx="676275" cy="31750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" name="Picture 59" descr="barrel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14491" y="2023872"/>
            <a:ext cx="2563368" cy="3877056"/>
          </a:xfrm>
          <a:prstGeom prst="rect">
            <a:avLst/>
          </a:prstGeom>
        </p:spPr>
      </p:pic>
      <p:sp>
        <p:nvSpPr>
          <p:cNvPr id="61" name="Slide Number Placeholder 60"/>
          <p:cNvSpPr>
            <a:spLocks noGrp="1"/>
          </p:cNvSpPr>
          <p:nvPr>
            <p:ph type="sldNum" sz="quarter" idx="12"/>
          </p:nvPr>
        </p:nvSpPr>
        <p:spPr>
          <a:xfrm>
            <a:off x="8570839" y="6492875"/>
            <a:ext cx="573161" cy="365125"/>
          </a:xfrm>
        </p:spPr>
        <p:txBody>
          <a:bodyPr/>
          <a:lstStyle/>
          <a:p>
            <a:fld id="{B081D10C-D4D0-4497-8253-47915FAF3801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162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_20190203_0908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2199" y="1644005"/>
            <a:ext cx="6408833" cy="4903729"/>
          </a:xfrm>
          <a:prstGeom prst="rect">
            <a:avLst/>
          </a:prstGeom>
        </p:spPr>
      </p:pic>
      <p:cxnSp>
        <p:nvCxnSpPr>
          <p:cNvPr id="25" name="Straight Connector 24"/>
          <p:cNvCxnSpPr/>
          <p:nvPr/>
        </p:nvCxnSpPr>
        <p:spPr>
          <a:xfrm flipH="1" flipV="1">
            <a:off x="3597420" y="4080802"/>
            <a:ext cx="2057400" cy="2293620"/>
          </a:xfrm>
          <a:prstGeom prst="line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2449731" y="5348288"/>
            <a:ext cx="713937" cy="211381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031284" y="5493544"/>
            <a:ext cx="294654" cy="119062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175303" y="5298281"/>
            <a:ext cx="610091" cy="154782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522173" y="5479256"/>
            <a:ext cx="472771" cy="216694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1570500" y="4096042"/>
            <a:ext cx="2019300" cy="2278381"/>
          </a:xfrm>
          <a:prstGeom prst="line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Oval 56"/>
          <p:cNvSpPr/>
          <p:nvPr/>
        </p:nvSpPr>
        <p:spPr>
          <a:xfrm>
            <a:off x="3866356" y="5307806"/>
            <a:ext cx="660704" cy="157161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4342606" y="5488755"/>
            <a:ext cx="584503" cy="195289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2981628" y="5524500"/>
            <a:ext cx="513253" cy="188093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572850" y="5229225"/>
            <a:ext cx="386253" cy="95251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951465" y="5167313"/>
            <a:ext cx="448166" cy="121444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622979" y="5188743"/>
            <a:ext cx="441022" cy="119063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561065" y="5091113"/>
            <a:ext cx="495791" cy="7620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2816846" y="4991100"/>
            <a:ext cx="332753" cy="54769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700164" y="5067300"/>
            <a:ext cx="404191" cy="9525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4083672" y="5155406"/>
            <a:ext cx="304178" cy="9525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4381328" y="5241132"/>
            <a:ext cx="294654" cy="7620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533728" y="5391150"/>
            <a:ext cx="261316" cy="73819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6" name="Oval 25"/>
          <p:cNvSpPr/>
          <p:nvPr/>
        </p:nvSpPr>
        <p:spPr>
          <a:xfrm>
            <a:off x="3135933" y="5057775"/>
            <a:ext cx="377997" cy="66675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7" name="Oval 26"/>
          <p:cNvSpPr/>
          <p:nvPr/>
        </p:nvSpPr>
        <p:spPr>
          <a:xfrm>
            <a:off x="4057476" y="5067300"/>
            <a:ext cx="297036" cy="54769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8" name="Oval 27"/>
          <p:cNvSpPr/>
          <p:nvPr/>
        </p:nvSpPr>
        <p:spPr>
          <a:xfrm>
            <a:off x="4361656" y="5110163"/>
            <a:ext cx="195261" cy="64294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9" name="Oval 28"/>
          <p:cNvSpPr/>
          <p:nvPr/>
        </p:nvSpPr>
        <p:spPr>
          <a:xfrm>
            <a:off x="3483596" y="5000625"/>
            <a:ext cx="356567" cy="5715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30" name="Oval 29"/>
          <p:cNvSpPr/>
          <p:nvPr/>
        </p:nvSpPr>
        <p:spPr>
          <a:xfrm>
            <a:off x="3900315" y="4933950"/>
            <a:ext cx="304180" cy="50007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31" name="Oval 30"/>
          <p:cNvSpPr/>
          <p:nvPr/>
        </p:nvSpPr>
        <p:spPr>
          <a:xfrm>
            <a:off x="3190701" y="4941094"/>
            <a:ext cx="339899" cy="50006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32" name="Oval 31"/>
          <p:cNvSpPr/>
          <p:nvPr/>
        </p:nvSpPr>
        <p:spPr>
          <a:xfrm>
            <a:off x="3421062" y="5167314"/>
            <a:ext cx="185738" cy="69056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33" name="Oval 32"/>
          <p:cNvSpPr/>
          <p:nvPr/>
        </p:nvSpPr>
        <p:spPr>
          <a:xfrm>
            <a:off x="3869358" y="5012057"/>
            <a:ext cx="275605" cy="45719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34" name="Oval 33"/>
          <p:cNvSpPr/>
          <p:nvPr/>
        </p:nvSpPr>
        <p:spPr>
          <a:xfrm>
            <a:off x="4188446" y="4991100"/>
            <a:ext cx="239886" cy="50006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35" name="Oval 34"/>
          <p:cNvSpPr/>
          <p:nvPr/>
        </p:nvSpPr>
        <p:spPr>
          <a:xfrm>
            <a:off x="3543128" y="4902518"/>
            <a:ext cx="316085" cy="45719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2976390" y="4852513"/>
            <a:ext cx="304179" cy="45719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2975769" y="4919187"/>
            <a:ext cx="202407" cy="45719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3308176" y="4842669"/>
            <a:ext cx="231949" cy="45719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pic>
        <p:nvPicPr>
          <p:cNvPr id="39" name="Picture 38" descr="barrel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63691" y="2061972"/>
            <a:ext cx="2563368" cy="3877056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EA5C3CF6-68E2-4F71-A32C-BCF7BFDA0487}"/>
              </a:ext>
            </a:extLst>
          </p:cNvPr>
          <p:cNvSpPr/>
          <p:nvPr/>
        </p:nvSpPr>
        <p:spPr>
          <a:xfrm>
            <a:off x="776805" y="502821"/>
            <a:ext cx="7543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Arial Rounded MT Bold" panose="020F0704030504030204" pitchFamily="34" charset="0"/>
              </a:rPr>
              <a:t>Draw Stepping Stones: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A84F685-CC9D-40E3-9BAE-0731234701B0}"/>
              </a:ext>
            </a:extLst>
          </p:cNvPr>
          <p:cNvSpPr txBox="1"/>
          <p:nvPr/>
        </p:nvSpPr>
        <p:spPr>
          <a:xfrm rot="10800000" flipV="1">
            <a:off x="819149" y="1067303"/>
            <a:ext cx="7762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Rounded MT Bold" pitchFamily="34" charset="0"/>
              </a:rPr>
              <a:t>Continue to draw them  “skinnier” and “skinnier” as they get further away.</a:t>
            </a:r>
          </a:p>
          <a:p>
            <a:r>
              <a:rPr lang="en-US" sz="1600" dirty="0">
                <a:latin typeface="Arial Rounded MT Bold" pitchFamily="34" charset="0"/>
              </a:rPr>
              <a:t>Only fill in the path half way back.</a:t>
            </a:r>
          </a:p>
        </p:txBody>
      </p:sp>
      <p:sp>
        <p:nvSpPr>
          <p:cNvPr id="42" name="Slide Number Placeholder 41"/>
          <p:cNvSpPr>
            <a:spLocks noGrp="1"/>
          </p:cNvSpPr>
          <p:nvPr>
            <p:ph type="sldNum" sz="quarter" idx="12"/>
          </p:nvPr>
        </p:nvSpPr>
        <p:spPr>
          <a:xfrm>
            <a:off x="8570839" y="6492875"/>
            <a:ext cx="573161" cy="365125"/>
          </a:xfrm>
        </p:spPr>
        <p:txBody>
          <a:bodyPr/>
          <a:lstStyle/>
          <a:p>
            <a:fld id="{B081D10C-D4D0-4497-8253-47915FAF3801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162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9F2725-740D-8A40-95E0-6C9026789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1D10C-D4D0-4497-8253-47915FAF3801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D41EB4-78D9-E14F-9523-2ED726CEB64C}"/>
              </a:ext>
            </a:extLst>
          </p:cNvPr>
          <p:cNvSpPr txBox="1"/>
          <p:nvPr/>
        </p:nvSpPr>
        <p:spPr>
          <a:xfrm>
            <a:off x="356840" y="914400"/>
            <a:ext cx="7772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Before we paint, we need to erase all our perspective blue lines!</a:t>
            </a:r>
          </a:p>
        </p:txBody>
      </p:sp>
    </p:spTree>
    <p:extLst>
      <p:ext uri="{BB962C8B-B14F-4D97-AF65-F5344CB8AC3E}">
        <p14:creationId xmlns:p14="http://schemas.microsoft.com/office/powerpoint/2010/main" val="21364151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A5C3CF6-68E2-4F71-A32C-BCF7BFDA0487}"/>
              </a:ext>
            </a:extLst>
          </p:cNvPr>
          <p:cNvSpPr/>
          <p:nvPr/>
        </p:nvSpPr>
        <p:spPr>
          <a:xfrm>
            <a:off x="782520" y="483771"/>
            <a:ext cx="7543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Arial Rounded MT Bold" panose="020F0704030504030204" pitchFamily="34" charset="0"/>
              </a:rPr>
              <a:t>Part 2 - Painting: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570839" y="6492875"/>
            <a:ext cx="573161" cy="365125"/>
          </a:xfrm>
        </p:spPr>
        <p:txBody>
          <a:bodyPr/>
          <a:lstStyle/>
          <a:p>
            <a:fld id="{B081D10C-D4D0-4497-8253-47915FAF3801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178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A5C3CF6-68E2-4F71-A32C-BCF7BFDA0487}"/>
              </a:ext>
            </a:extLst>
          </p:cNvPr>
          <p:cNvSpPr/>
          <p:nvPr/>
        </p:nvSpPr>
        <p:spPr>
          <a:xfrm>
            <a:off x="805380" y="483771"/>
            <a:ext cx="7543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Arial Rounded MT Bold" panose="020F0704030504030204" pitchFamily="34" charset="0"/>
              </a:rPr>
              <a:t>Painting Supplies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84F685-CC9D-40E3-9BAE-0731234701B0}"/>
              </a:ext>
            </a:extLst>
          </p:cNvPr>
          <p:cNvSpPr txBox="1"/>
          <p:nvPr/>
        </p:nvSpPr>
        <p:spPr>
          <a:xfrm rot="10800000" flipV="1">
            <a:off x="4772025" y="1083141"/>
            <a:ext cx="4238625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indent="-1143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>
                <a:latin typeface="Arial Rounded MT Bold" pitchFamily="34" charset="0"/>
              </a:rPr>
              <a:t>Your perspective line drawing</a:t>
            </a:r>
          </a:p>
          <a:p>
            <a:pPr marL="114300" indent="-1143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>
                <a:latin typeface="Arial Rounded MT Bold" pitchFamily="34" charset="0"/>
              </a:rPr>
              <a:t>One half sheet watercolor paper for practicing fading.</a:t>
            </a:r>
          </a:p>
          <a:p>
            <a:pPr marL="114300" indent="-1143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>
                <a:latin typeface="Arial Rounded MT Bold" pitchFamily="34" charset="0"/>
              </a:rPr>
              <a:t>Large and Medium sized watercolor brushes.</a:t>
            </a:r>
          </a:p>
          <a:p>
            <a:pPr marL="114300" indent="-1143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>
                <a:latin typeface="Arial Rounded MT Bold" pitchFamily="34" charset="0"/>
              </a:rPr>
              <a:t>Four absorbent paper towel squares, folded a few times.</a:t>
            </a:r>
          </a:p>
          <a:p>
            <a:pPr marL="114300" indent="-1143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>
                <a:latin typeface="Arial Rounded MT Bold" pitchFamily="34" charset="0"/>
              </a:rPr>
              <a:t>Water color set.</a:t>
            </a:r>
          </a:p>
          <a:p>
            <a:pPr marL="114300" indent="-114300">
              <a:buFont typeface="Arial" pitchFamily="34" charset="0"/>
              <a:buChar char="•"/>
            </a:pPr>
            <a:r>
              <a:rPr lang="en-US" sz="1600" dirty="0">
                <a:latin typeface="Arial Rounded MT Bold" pitchFamily="34" charset="0"/>
              </a:rPr>
              <a:t>Small tub for water (keep water clean!)</a:t>
            </a:r>
          </a:p>
        </p:txBody>
      </p:sp>
      <p:pic>
        <p:nvPicPr>
          <p:cNvPr id="9" name="Picture 8" descr="IMG_20190205_1217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3238500"/>
            <a:ext cx="4318000" cy="3238500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8570839" y="6492875"/>
            <a:ext cx="573161" cy="365125"/>
          </a:xfrm>
        </p:spPr>
        <p:txBody>
          <a:bodyPr/>
          <a:lstStyle/>
          <a:p>
            <a:fld id="{B081D10C-D4D0-4497-8253-47915FAF3801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4178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A5C3CF6-68E2-4F71-A32C-BCF7BFDA0487}"/>
              </a:ext>
            </a:extLst>
          </p:cNvPr>
          <p:cNvSpPr/>
          <p:nvPr/>
        </p:nvSpPr>
        <p:spPr>
          <a:xfrm>
            <a:off x="776805" y="502821"/>
            <a:ext cx="7543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Arial Rounded MT Bold" panose="020F0704030504030204" pitchFamily="34" charset="0"/>
              </a:rPr>
              <a:t>Practice Shading:</a:t>
            </a:r>
          </a:p>
        </p:txBody>
      </p:sp>
      <p:pic>
        <p:nvPicPr>
          <p:cNvPr id="47" name="Picture 2" descr="C:\Users\Eric\Dropbox (Personal)\Brightline\February Perspective\Raw Images\Photos (6)\IMG_20190203_090220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 rot="5400000">
            <a:off x="75751" y="1753459"/>
            <a:ext cx="5074958" cy="4235040"/>
          </a:xfrm>
          <a:prstGeom prst="rect">
            <a:avLst/>
          </a:prstGeom>
          <a:noFill/>
        </p:spPr>
      </p:pic>
      <p:sp>
        <p:nvSpPr>
          <p:cNvPr id="48" name="Slide Number Placeholder 47"/>
          <p:cNvSpPr>
            <a:spLocks noGrp="1"/>
          </p:cNvSpPr>
          <p:nvPr>
            <p:ph type="sldNum" sz="quarter" idx="12"/>
          </p:nvPr>
        </p:nvSpPr>
        <p:spPr>
          <a:xfrm>
            <a:off x="8570839" y="6492875"/>
            <a:ext cx="573161" cy="365125"/>
          </a:xfrm>
        </p:spPr>
        <p:txBody>
          <a:bodyPr/>
          <a:lstStyle/>
          <a:p>
            <a:fld id="{B081D10C-D4D0-4497-8253-47915FAF3801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A84F685-CC9D-40E3-9BAE-0731234701B0}"/>
              </a:ext>
            </a:extLst>
          </p:cNvPr>
          <p:cNvSpPr txBox="1"/>
          <p:nvPr/>
        </p:nvSpPr>
        <p:spPr>
          <a:xfrm rot="10800000" flipV="1">
            <a:off x="4714874" y="1182136"/>
            <a:ext cx="4295775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 dirty="0">
                <a:latin typeface="Arial Rounded MT Bold" pitchFamily="34" charset="0"/>
              </a:rPr>
              <a:t>Quickly draw four stripes on the ½ sheet of water color paper.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Arial Rounded MT Bold" pitchFamily="34" charset="0"/>
              </a:rPr>
              <a:t>One-by-one – </a:t>
            </a:r>
          </a:p>
          <a:p>
            <a:pPr marL="285750" indent="-171450">
              <a:spcAft>
                <a:spcPts val="1200"/>
              </a:spcAft>
              <a:buFont typeface="Arial" pitchFamily="34" charset="0"/>
              <a:buChar char="•"/>
              <a:tabLst>
                <a:tab pos="285750" algn="l"/>
              </a:tabLst>
            </a:pPr>
            <a:r>
              <a:rPr lang="en-US" sz="1600" dirty="0">
                <a:latin typeface="Arial Rounded MT Bold" pitchFamily="34" charset="0"/>
              </a:rPr>
              <a:t>“Paint” each stripe with clean water.</a:t>
            </a:r>
          </a:p>
          <a:p>
            <a:pPr marL="285750" indent="-171450">
              <a:spcAft>
                <a:spcPts val="1200"/>
              </a:spcAft>
              <a:buFont typeface="Arial" pitchFamily="34" charset="0"/>
              <a:buChar char="•"/>
              <a:tabLst>
                <a:tab pos="285750" algn="l"/>
              </a:tabLst>
            </a:pPr>
            <a:r>
              <a:rPr lang="en-US" sz="1600" dirty="0">
                <a:latin typeface="Arial Rounded MT Bold" pitchFamily="34" charset="0"/>
              </a:rPr>
              <a:t>Load brush with color.</a:t>
            </a:r>
          </a:p>
          <a:p>
            <a:pPr marL="285750" indent="-171450">
              <a:spcAft>
                <a:spcPts val="1200"/>
              </a:spcAft>
              <a:buFont typeface="Arial" pitchFamily="34" charset="0"/>
              <a:buChar char="•"/>
              <a:tabLst>
                <a:tab pos="285750" algn="l"/>
              </a:tabLst>
            </a:pPr>
            <a:r>
              <a:rPr lang="en-US" sz="1600" dirty="0">
                <a:latin typeface="Arial Rounded MT Bold" pitchFamily="34" charset="0"/>
              </a:rPr>
              <a:t>Start at one end, applying color in a back-and-forth motion.</a:t>
            </a:r>
          </a:p>
          <a:p>
            <a:pPr marL="285750" indent="-171450">
              <a:spcAft>
                <a:spcPts val="1200"/>
              </a:spcAft>
              <a:buFont typeface="Arial" pitchFamily="34" charset="0"/>
              <a:buChar char="•"/>
              <a:tabLst>
                <a:tab pos="285750" algn="l"/>
              </a:tabLst>
            </a:pPr>
            <a:r>
              <a:rPr lang="en-US" sz="1600" dirty="0">
                <a:latin typeface="Arial Rounded MT Bold" pitchFamily="34" charset="0"/>
              </a:rPr>
              <a:t>Use paper towel pad to soak up excess water and paint on the lightest end.</a:t>
            </a:r>
          </a:p>
          <a:p>
            <a:pPr marL="285750" indent="-171450">
              <a:spcAft>
                <a:spcPts val="1200"/>
              </a:spcAft>
              <a:buFont typeface="Arial" pitchFamily="34" charset="0"/>
              <a:buChar char="•"/>
              <a:tabLst>
                <a:tab pos="285750" algn="l"/>
              </a:tabLst>
            </a:pPr>
            <a:r>
              <a:rPr lang="en-US" sz="1600" dirty="0">
                <a:latin typeface="Arial Rounded MT Bold" pitchFamily="34" charset="0"/>
              </a:rPr>
              <a:t>Gently blot other sections of the stripe as necessary to create an even gradient or shade.</a:t>
            </a:r>
          </a:p>
          <a:p>
            <a:pPr marL="285750" indent="-171450">
              <a:spcAft>
                <a:spcPts val="1200"/>
              </a:spcAft>
              <a:buFont typeface="Arial" pitchFamily="34" charset="0"/>
              <a:buChar char="•"/>
              <a:tabLst>
                <a:tab pos="285750" algn="l"/>
              </a:tabLst>
            </a:pPr>
            <a:r>
              <a:rPr lang="en-US" sz="1600" dirty="0">
                <a:latin typeface="Arial Rounded MT Bold" pitchFamily="34" charset="0"/>
              </a:rPr>
              <a:t>Repeat for the next color.</a:t>
            </a:r>
          </a:p>
          <a:p>
            <a:pPr marL="285750" indent="-171450">
              <a:spcAft>
                <a:spcPts val="1200"/>
              </a:spcAft>
              <a:buFont typeface="Arial" pitchFamily="34" charset="0"/>
              <a:buChar char="•"/>
              <a:tabLst>
                <a:tab pos="285750" algn="l"/>
              </a:tabLst>
            </a:pPr>
            <a:r>
              <a:rPr lang="en-US" sz="1600" dirty="0">
                <a:latin typeface="Arial Rounded MT Bold" pitchFamily="34" charset="0"/>
              </a:rPr>
              <a:t>NOTE: a second wash can be applied to darken color if required.</a:t>
            </a:r>
          </a:p>
        </p:txBody>
      </p:sp>
    </p:spTree>
    <p:extLst>
      <p:ext uri="{BB962C8B-B14F-4D97-AF65-F5344CB8AC3E}">
        <p14:creationId xmlns:p14="http://schemas.microsoft.com/office/powerpoint/2010/main" val="283516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A79960-5B86-43BD-9D14-99F6A1AEDA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14655"/>
            <a:ext cx="3810000" cy="24727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C33999-AF28-4F3B-844E-FD088E58D3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5" r="4114" b="8213"/>
          <a:stretch>
            <a:fillRect/>
          </a:stretch>
        </p:blipFill>
        <p:spPr>
          <a:xfrm>
            <a:off x="457200" y="3795326"/>
            <a:ext cx="3817176" cy="27466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A5C3CF6-68E2-4F71-A32C-BCF7BFDA0487}"/>
              </a:ext>
            </a:extLst>
          </p:cNvPr>
          <p:cNvSpPr/>
          <p:nvPr/>
        </p:nvSpPr>
        <p:spPr>
          <a:xfrm>
            <a:off x="805380" y="483771"/>
            <a:ext cx="7543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Arial Rounded MT Bold" panose="020F0704030504030204" pitchFamily="34" charset="0"/>
              </a:rPr>
              <a:t>Today's Art Project: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84F685-CC9D-40E3-9BAE-0731234701B0}"/>
              </a:ext>
            </a:extLst>
          </p:cNvPr>
          <p:cNvSpPr txBox="1"/>
          <p:nvPr/>
        </p:nvSpPr>
        <p:spPr>
          <a:xfrm rot="10800000" flipV="1">
            <a:off x="4397827" y="1191434"/>
            <a:ext cx="452845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Rounded MT Bold" pitchFamily="34" charset="0"/>
              </a:rPr>
              <a:t>We are using the Single-point (or One-point) Linear Perspective technique to create a scene painted with water-color that creates the illusion of Depth and Space.</a:t>
            </a:r>
          </a:p>
          <a:p>
            <a:endParaRPr lang="en-US" sz="1600" dirty="0">
              <a:latin typeface="Arial Rounded MT Bold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1600" dirty="0">
                <a:latin typeface="Arial Rounded MT Bold" pitchFamily="34" charset="0"/>
              </a:rPr>
              <a:t>We will keep in mind: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600" dirty="0">
                <a:latin typeface="Arial Rounded MT Bold" pitchFamily="34" charset="0"/>
              </a:rPr>
              <a:t>As distance grows between the observer and an object, the apparent size is reduced.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600" dirty="0">
                <a:latin typeface="Arial Rounded MT Bold" pitchFamily="34" charset="0"/>
              </a:rPr>
              <a:t>Lines that are parallel in reality appear to converge or move toward each other as apparent distance increases.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600" dirty="0">
                <a:latin typeface="Arial Rounded MT Bold" pitchFamily="34" charset="0"/>
              </a:rPr>
              <a:t>Objects that are nearest in the scene are darkest.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600" dirty="0">
                <a:latin typeface="Arial Rounded MT Bold" pitchFamily="34" charset="0"/>
              </a:rPr>
              <a:t>Objects that are more distant are lighter due to the Earths atmosphere – the more distance, the more atmosphere, the lighter the object.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70839" y="6492875"/>
            <a:ext cx="573161" cy="365125"/>
          </a:xfrm>
        </p:spPr>
        <p:txBody>
          <a:bodyPr/>
          <a:lstStyle/>
          <a:p>
            <a:fld id="{B081D10C-D4D0-4497-8253-47915FAF380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178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_20190203_0908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0139" y="1669697"/>
            <a:ext cx="6408833" cy="480662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A5C3CF6-68E2-4F71-A32C-BCF7BFDA0487}"/>
              </a:ext>
            </a:extLst>
          </p:cNvPr>
          <p:cNvSpPr/>
          <p:nvPr/>
        </p:nvSpPr>
        <p:spPr>
          <a:xfrm>
            <a:off x="776805" y="502821"/>
            <a:ext cx="7543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Arial Rounded MT Bold" panose="020F0704030504030204" pitchFamily="34" charset="0"/>
              </a:rPr>
              <a:t>Paint Sky: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84F685-CC9D-40E3-9BAE-0731234701B0}"/>
              </a:ext>
            </a:extLst>
          </p:cNvPr>
          <p:cNvSpPr txBox="1"/>
          <p:nvPr/>
        </p:nvSpPr>
        <p:spPr>
          <a:xfrm rot="10800000" flipV="1">
            <a:off x="819149" y="1105403"/>
            <a:ext cx="7762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Rounded MT Bold" pitchFamily="34" charset="0"/>
              </a:rPr>
              <a:t>Use large brush to “paint” the TOP half of the paper above the </a:t>
            </a:r>
            <a:r>
              <a:rPr lang="en-US" sz="1600" i="1" dirty="0">
                <a:latin typeface="Arial Rounded MT Bold" pitchFamily="34" charset="0"/>
              </a:rPr>
              <a:t>HORIZON LINE  </a:t>
            </a:r>
            <a:r>
              <a:rPr lang="en-US" sz="1600" dirty="0">
                <a:latin typeface="Arial Rounded MT Bold" pitchFamily="34" charset="0"/>
              </a:rPr>
              <a:t>with clean water.</a:t>
            </a:r>
            <a:endParaRPr lang="en-US" sz="1600" i="1" dirty="0">
              <a:latin typeface="Arial Rounded MT Bold" pitchFamily="34" charset="0"/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 flipH="1">
            <a:off x="1856740" y="4022090"/>
            <a:ext cx="5000626" cy="6350"/>
          </a:xfrm>
          <a:prstGeom prst="line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227912" y="3839847"/>
            <a:ext cx="1595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 Rounded MT Bold" pitchFamily="34" charset="0"/>
              </a:rPr>
              <a:t>Horizon Line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6760210" y="4023995"/>
            <a:ext cx="539751" cy="1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8570839" y="6492875"/>
            <a:ext cx="573161" cy="365125"/>
          </a:xfrm>
        </p:spPr>
        <p:txBody>
          <a:bodyPr/>
          <a:lstStyle/>
          <a:p>
            <a:fld id="{B081D10C-D4D0-4497-8253-47915FAF3801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162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_20190203_090810.jpg"/>
          <p:cNvPicPr>
            <a:picLocks noChangeAspect="1"/>
          </p:cNvPicPr>
          <p:nvPr/>
        </p:nvPicPr>
        <p:blipFill>
          <a:blip r:embed="rId2" cstate="print"/>
          <a:srcRect t="5709"/>
          <a:stretch>
            <a:fillRect/>
          </a:stretch>
        </p:blipFill>
        <p:spPr>
          <a:xfrm>
            <a:off x="472999" y="1928913"/>
            <a:ext cx="6408832" cy="453216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A5C3CF6-68E2-4F71-A32C-BCF7BFDA0487}"/>
              </a:ext>
            </a:extLst>
          </p:cNvPr>
          <p:cNvSpPr/>
          <p:nvPr/>
        </p:nvSpPr>
        <p:spPr>
          <a:xfrm>
            <a:off x="776805" y="502821"/>
            <a:ext cx="7543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Arial Rounded MT Bold" panose="020F0704030504030204" pitchFamily="34" charset="0"/>
              </a:rPr>
              <a:t>Paint Sky: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84F685-CC9D-40E3-9BAE-0731234701B0}"/>
              </a:ext>
            </a:extLst>
          </p:cNvPr>
          <p:cNvSpPr txBox="1"/>
          <p:nvPr/>
        </p:nvSpPr>
        <p:spPr>
          <a:xfrm rot="10800000" flipV="1">
            <a:off x="819148" y="1111832"/>
            <a:ext cx="7783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Rounded MT Bold" pitchFamily="34" charset="0"/>
              </a:rPr>
              <a:t>Load large brush with light blue paint and start painting at the top of the paper – painting stripes back and forth over the wet area down to the </a:t>
            </a:r>
            <a:r>
              <a:rPr lang="en-US" sz="1600" i="1" dirty="0">
                <a:latin typeface="Arial Rounded MT Bold" pitchFamily="34" charset="0"/>
              </a:rPr>
              <a:t>HORIZON LINE  </a:t>
            </a:r>
            <a:r>
              <a:rPr lang="en-US" sz="1600" dirty="0">
                <a:latin typeface="Arial Rounded MT Bold" pitchFamily="34" charset="0"/>
              </a:rPr>
              <a:t>– WITHOUT getting more paint.</a:t>
            </a:r>
          </a:p>
        </p:txBody>
      </p:sp>
      <p:cxnSp>
        <p:nvCxnSpPr>
          <p:cNvPr id="40" name="Straight Connector 39"/>
          <p:cNvCxnSpPr/>
          <p:nvPr/>
        </p:nvCxnSpPr>
        <p:spPr>
          <a:xfrm flipH="1">
            <a:off x="698500" y="5137150"/>
            <a:ext cx="6188076" cy="127000"/>
          </a:xfrm>
          <a:prstGeom prst="line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357452" y="4944747"/>
            <a:ext cx="1595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 Rounded MT Bold" pitchFamily="34" charset="0"/>
              </a:rPr>
              <a:t>Horizon Line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6889750" y="5128895"/>
            <a:ext cx="539751" cy="1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8570839" y="6492875"/>
            <a:ext cx="573161" cy="365125"/>
          </a:xfrm>
        </p:spPr>
        <p:txBody>
          <a:bodyPr/>
          <a:lstStyle/>
          <a:p>
            <a:fld id="{B081D10C-D4D0-4497-8253-47915FAF3801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162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_20190203_090810.jpg"/>
          <p:cNvPicPr>
            <a:picLocks noChangeAspect="1"/>
          </p:cNvPicPr>
          <p:nvPr/>
        </p:nvPicPr>
        <p:blipFill>
          <a:blip r:embed="rId2" cstate="print"/>
          <a:srcRect l="3750" t="1429"/>
          <a:stretch>
            <a:fillRect/>
          </a:stretch>
        </p:blipFill>
        <p:spPr>
          <a:xfrm>
            <a:off x="467157" y="1723193"/>
            <a:ext cx="6168484" cy="47378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84F685-CC9D-40E3-9BAE-0731234701B0}"/>
              </a:ext>
            </a:extLst>
          </p:cNvPr>
          <p:cNvSpPr txBox="1"/>
          <p:nvPr/>
        </p:nvSpPr>
        <p:spPr>
          <a:xfrm rot="10800000" flipV="1">
            <a:off x="819149" y="1135883"/>
            <a:ext cx="7762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Rounded MT Bold" pitchFamily="34" charset="0"/>
              </a:rPr>
              <a:t>Use paper towel pad to GENTLY blot wet paint off of the sky along and just above the </a:t>
            </a:r>
            <a:r>
              <a:rPr lang="en-US" sz="1600" i="1" dirty="0">
                <a:latin typeface="Arial Rounded MT Bold" pitchFamily="34" charset="0"/>
              </a:rPr>
              <a:t>HORIZON LINE</a:t>
            </a:r>
            <a:r>
              <a:rPr lang="en-US" sz="1600" dirty="0">
                <a:latin typeface="Arial Rounded MT Bold" pitchFamily="34" charset="0"/>
              </a:rPr>
              <a:t>, taking care to leave the dark top. </a:t>
            </a:r>
          </a:p>
        </p:txBody>
      </p:sp>
      <p:pic>
        <p:nvPicPr>
          <p:cNvPr id="7" name="Picture 6" descr="IMG_20190204_1306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34708" y="3131821"/>
            <a:ext cx="3692768" cy="276957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A5C3CF6-68E2-4F71-A32C-BCF7BFDA0487}"/>
              </a:ext>
            </a:extLst>
          </p:cNvPr>
          <p:cNvSpPr/>
          <p:nvPr/>
        </p:nvSpPr>
        <p:spPr>
          <a:xfrm>
            <a:off x="776805" y="502821"/>
            <a:ext cx="7543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Arial Rounded MT Bold" panose="020F0704030504030204" pitchFamily="34" charset="0"/>
              </a:rPr>
              <a:t>Paint Sky: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8570839" y="6492875"/>
            <a:ext cx="573161" cy="365125"/>
          </a:xfrm>
        </p:spPr>
        <p:txBody>
          <a:bodyPr/>
          <a:lstStyle/>
          <a:p>
            <a:fld id="{B081D10C-D4D0-4497-8253-47915FAF3801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84F685-CC9D-40E3-9BAE-0731234701B0}"/>
              </a:ext>
            </a:extLst>
          </p:cNvPr>
          <p:cNvSpPr txBox="1"/>
          <p:nvPr/>
        </p:nvSpPr>
        <p:spPr>
          <a:xfrm rot="10800000" flipV="1">
            <a:off x="7080248" y="2021287"/>
            <a:ext cx="19113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Rounded MT Bold" pitchFamily="34" charset="0"/>
              </a:rPr>
              <a:t>This gives the illusion of </a:t>
            </a:r>
            <a:r>
              <a:rPr lang="en-US" sz="1600" i="1" dirty="0">
                <a:latin typeface="Arial Rounded MT Bold" pitchFamily="34" charset="0"/>
              </a:rPr>
              <a:t>ATMOSPHERIC PERSPECTIVE</a:t>
            </a:r>
          </a:p>
        </p:txBody>
      </p:sp>
    </p:spTree>
    <p:extLst>
      <p:ext uri="{BB962C8B-B14F-4D97-AF65-F5344CB8AC3E}">
        <p14:creationId xmlns:p14="http://schemas.microsoft.com/office/powerpoint/2010/main" val="2835162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_20190203_090810.jpg"/>
          <p:cNvPicPr>
            <a:picLocks noChangeAspect="1"/>
          </p:cNvPicPr>
          <p:nvPr/>
        </p:nvPicPr>
        <p:blipFill>
          <a:blip r:embed="rId2" cstate="print"/>
          <a:srcRect l="1482" t="1977" r="1482" b="1977"/>
          <a:stretch>
            <a:fillRect/>
          </a:stretch>
        </p:blipFill>
        <p:spPr>
          <a:xfrm>
            <a:off x="413823" y="2112514"/>
            <a:ext cx="5895537" cy="43766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A5C3CF6-68E2-4F71-A32C-BCF7BFDA0487}"/>
              </a:ext>
            </a:extLst>
          </p:cNvPr>
          <p:cNvSpPr/>
          <p:nvPr/>
        </p:nvSpPr>
        <p:spPr>
          <a:xfrm>
            <a:off x="776805" y="502821"/>
            <a:ext cx="7543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Arial Rounded MT Bold" panose="020F0704030504030204" pitchFamily="34" charset="0"/>
              </a:rPr>
              <a:t>Paint Grass:</a:t>
            </a:r>
          </a:p>
        </p:txBody>
      </p:sp>
      <p:pic>
        <p:nvPicPr>
          <p:cNvPr id="7" name="Picture 6" descr="IMG_20190204_1306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3748" y="3246121"/>
            <a:ext cx="3692768" cy="27695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A84F685-CC9D-40E3-9BAE-0731234701B0}"/>
              </a:ext>
            </a:extLst>
          </p:cNvPr>
          <p:cNvSpPr txBox="1"/>
          <p:nvPr/>
        </p:nvSpPr>
        <p:spPr>
          <a:xfrm rot="10800000" flipV="1">
            <a:off x="819148" y="1049682"/>
            <a:ext cx="80657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Rounded MT Bold" pitchFamily="34" charset="0"/>
              </a:rPr>
              <a:t>Repeat process for the grass – CLEAN WATER wash, paint light green along the bottom and paint back and forth toward the </a:t>
            </a:r>
            <a:r>
              <a:rPr lang="en-US" sz="1600" i="1" dirty="0">
                <a:latin typeface="Arial Rounded MT Bold" pitchFamily="34" charset="0"/>
              </a:rPr>
              <a:t>HORIZON LINE,  </a:t>
            </a:r>
            <a:r>
              <a:rPr lang="en-US" sz="1600" dirty="0">
                <a:latin typeface="Arial Rounded MT Bold" pitchFamily="34" charset="0"/>
              </a:rPr>
              <a:t>then use paper towel pad to GENTLY blot wet paint off along and just above the </a:t>
            </a:r>
            <a:r>
              <a:rPr lang="en-US" sz="1600" i="1" dirty="0">
                <a:latin typeface="Arial Rounded MT Bold" pitchFamily="34" charset="0"/>
              </a:rPr>
              <a:t>HORIZON LINE</a:t>
            </a:r>
            <a:r>
              <a:rPr lang="en-US" sz="1600" dirty="0">
                <a:latin typeface="Arial Rounded MT Bold" pitchFamily="34" charset="0"/>
              </a:rPr>
              <a:t>, taking care to leave the dark bottom.   Hair dryer  can be used to speed dry time.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8570839" y="6492875"/>
            <a:ext cx="573161" cy="365125"/>
          </a:xfrm>
        </p:spPr>
        <p:txBody>
          <a:bodyPr/>
          <a:lstStyle/>
          <a:p>
            <a:fld id="{B081D10C-D4D0-4497-8253-47915FAF3801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162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_20190203_0908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1917" y="1899841"/>
            <a:ext cx="6047943" cy="453595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A5C3CF6-68E2-4F71-A32C-BCF7BFDA0487}"/>
              </a:ext>
            </a:extLst>
          </p:cNvPr>
          <p:cNvSpPr/>
          <p:nvPr/>
        </p:nvSpPr>
        <p:spPr>
          <a:xfrm>
            <a:off x="776805" y="502821"/>
            <a:ext cx="7543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Arial Rounded MT Bold" panose="020F0704030504030204" pitchFamily="34" charset="0"/>
              </a:rPr>
              <a:t>Paint Path:</a:t>
            </a:r>
          </a:p>
        </p:txBody>
      </p:sp>
      <p:pic>
        <p:nvPicPr>
          <p:cNvPr id="7" name="Picture 6" descr="IMG_20190204_1306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34708" y="3131821"/>
            <a:ext cx="3692768" cy="27695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A84F685-CC9D-40E3-9BAE-0731234701B0}"/>
              </a:ext>
            </a:extLst>
          </p:cNvPr>
          <p:cNvSpPr txBox="1"/>
          <p:nvPr/>
        </p:nvSpPr>
        <p:spPr>
          <a:xfrm rot="10800000" flipV="1">
            <a:off x="803907" y="1073732"/>
            <a:ext cx="8210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Rounded MT Bold" pitchFamily="34" charset="0"/>
              </a:rPr>
              <a:t>Repeat process for the path – CLEAN WATER wash, paint brown along the bottom and paint back and forth toward the </a:t>
            </a:r>
            <a:r>
              <a:rPr lang="en-US" sz="1600" i="1" dirty="0">
                <a:latin typeface="Arial Rounded MT Bold" pitchFamily="34" charset="0"/>
              </a:rPr>
              <a:t>HORIZON LINE,  </a:t>
            </a:r>
            <a:r>
              <a:rPr lang="en-US" sz="1600" dirty="0">
                <a:latin typeface="Arial Rounded MT Bold" pitchFamily="34" charset="0"/>
              </a:rPr>
              <a:t>then GENTLY blot wet paint off along and just above the </a:t>
            </a:r>
            <a:r>
              <a:rPr lang="en-US" sz="1600" i="1" dirty="0">
                <a:latin typeface="Arial Rounded MT Bold" pitchFamily="34" charset="0"/>
              </a:rPr>
              <a:t>HORIZON LINE</a:t>
            </a:r>
            <a:r>
              <a:rPr lang="en-US" sz="1600" dirty="0">
                <a:latin typeface="Arial Rounded MT Bold" pitchFamily="34" charset="0"/>
              </a:rPr>
              <a:t>, taking care to leave the dark bottom.   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8570839" y="6492875"/>
            <a:ext cx="573161" cy="365125"/>
          </a:xfrm>
        </p:spPr>
        <p:txBody>
          <a:bodyPr/>
          <a:lstStyle/>
          <a:p>
            <a:fld id="{B081D10C-D4D0-4497-8253-47915FAF3801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162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_20190203_0908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157" y="1778955"/>
            <a:ext cx="6168484" cy="46263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A5C3CF6-68E2-4F71-A32C-BCF7BFDA0487}"/>
              </a:ext>
            </a:extLst>
          </p:cNvPr>
          <p:cNvSpPr/>
          <p:nvPr/>
        </p:nvSpPr>
        <p:spPr>
          <a:xfrm>
            <a:off x="776805" y="502821"/>
            <a:ext cx="7543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Arial Rounded MT Bold" panose="020F0704030504030204" pitchFamily="34" charset="0"/>
              </a:rPr>
              <a:t>Paint Trees:</a:t>
            </a:r>
          </a:p>
        </p:txBody>
      </p:sp>
      <p:sp>
        <p:nvSpPr>
          <p:cNvPr id="9" name="Oval 8"/>
          <p:cNvSpPr/>
          <p:nvPr/>
        </p:nvSpPr>
        <p:spPr>
          <a:xfrm>
            <a:off x="485335" y="2328203"/>
            <a:ext cx="1280162" cy="2729133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411069" y="3416107"/>
            <a:ext cx="402469" cy="1036318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975317" y="3750030"/>
            <a:ext cx="218047" cy="533582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257551" y="3912799"/>
            <a:ext cx="97632" cy="259152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390901" y="3991381"/>
            <a:ext cx="59531" cy="142875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467109" y="4027112"/>
            <a:ext cx="45719" cy="80557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273235" y="2334553"/>
            <a:ext cx="1280162" cy="2729133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258919" y="3422457"/>
            <a:ext cx="402469" cy="1036318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883367" y="3737330"/>
            <a:ext cx="218047" cy="533582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715546" y="3906449"/>
            <a:ext cx="97632" cy="259152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628242" y="4023936"/>
            <a:ext cx="45719" cy="80557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84F685-CC9D-40E3-9BAE-0731234701B0}"/>
              </a:ext>
            </a:extLst>
          </p:cNvPr>
          <p:cNvSpPr txBox="1"/>
          <p:nvPr/>
        </p:nvSpPr>
        <p:spPr>
          <a:xfrm rot="10800000" flipV="1">
            <a:off x="803907" y="1114213"/>
            <a:ext cx="82105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Rounded MT Bold" pitchFamily="34" charset="0"/>
              </a:rPr>
              <a:t>Repeat process for the trees – CLEAN WATER wash each tree canopy oval…   </a:t>
            </a: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>
          <a:xfrm>
            <a:off x="8570839" y="6492875"/>
            <a:ext cx="573161" cy="365125"/>
          </a:xfrm>
        </p:spPr>
        <p:txBody>
          <a:bodyPr/>
          <a:lstStyle/>
          <a:p>
            <a:fld id="{B081D10C-D4D0-4497-8253-47915FAF3801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162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_20190203_0908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157" y="1903651"/>
            <a:ext cx="6002223" cy="450166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A5C3CF6-68E2-4F71-A32C-BCF7BFDA0487}"/>
              </a:ext>
            </a:extLst>
          </p:cNvPr>
          <p:cNvSpPr/>
          <p:nvPr/>
        </p:nvSpPr>
        <p:spPr>
          <a:xfrm>
            <a:off x="776805" y="502821"/>
            <a:ext cx="7543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Arial Rounded MT Bold" panose="020F0704030504030204" pitchFamily="34" charset="0"/>
              </a:rPr>
              <a:t>Paint Trees: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84F685-CC9D-40E3-9BAE-0731234701B0}"/>
              </a:ext>
            </a:extLst>
          </p:cNvPr>
          <p:cNvSpPr txBox="1"/>
          <p:nvPr/>
        </p:nvSpPr>
        <p:spPr>
          <a:xfrm rot="10800000" flipV="1">
            <a:off x="803907" y="1073732"/>
            <a:ext cx="8210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Rounded MT Bold" pitchFamily="34" charset="0"/>
              </a:rPr>
              <a:t>Then apply green paint  to the biggest trees first, moving to the next smallest.</a:t>
            </a:r>
          </a:p>
          <a:p>
            <a:r>
              <a:rPr lang="en-US" sz="1600" dirty="0">
                <a:latin typeface="Arial Rounded MT Bold" pitchFamily="34" charset="0"/>
              </a:rPr>
              <a:t>GENTLY blot wet paint off the smallest trees, taking care to leave the  larger ones darker . 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8570839" y="6492875"/>
            <a:ext cx="573161" cy="365125"/>
          </a:xfrm>
        </p:spPr>
        <p:txBody>
          <a:bodyPr/>
          <a:lstStyle/>
          <a:p>
            <a:fld id="{B081D10C-D4D0-4497-8253-47915FAF3801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162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_20190203_090810.jpg"/>
          <p:cNvPicPr>
            <a:picLocks noChangeAspect="1"/>
          </p:cNvPicPr>
          <p:nvPr/>
        </p:nvPicPr>
        <p:blipFill>
          <a:blip r:embed="rId2" cstate="print"/>
          <a:srcRect l="2965"/>
          <a:stretch>
            <a:fillRect/>
          </a:stretch>
        </p:blipFill>
        <p:spPr>
          <a:xfrm>
            <a:off x="479055" y="2118916"/>
            <a:ext cx="5624565" cy="434736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A5C3CF6-68E2-4F71-A32C-BCF7BFDA0487}"/>
              </a:ext>
            </a:extLst>
          </p:cNvPr>
          <p:cNvSpPr/>
          <p:nvPr/>
        </p:nvSpPr>
        <p:spPr>
          <a:xfrm>
            <a:off x="776805" y="502821"/>
            <a:ext cx="7543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Arial Rounded MT Bold" panose="020F0704030504030204" pitchFamily="34" charset="0"/>
              </a:rPr>
              <a:t>Paint Stones: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84F685-CC9D-40E3-9BAE-0731234701B0}"/>
              </a:ext>
            </a:extLst>
          </p:cNvPr>
          <p:cNvSpPr txBox="1"/>
          <p:nvPr/>
        </p:nvSpPr>
        <p:spPr>
          <a:xfrm rot="10800000" flipV="1">
            <a:off x="803907" y="1042062"/>
            <a:ext cx="82105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Rounded MT Bold" pitchFamily="34" charset="0"/>
              </a:rPr>
              <a:t>Repeat process for the stones – CLEAN WATER wash, paint brown along the bottom stones first then move back toward the </a:t>
            </a:r>
            <a:r>
              <a:rPr lang="en-US" sz="1600" i="1" dirty="0">
                <a:latin typeface="Arial Rounded MT Bold" pitchFamily="34" charset="0"/>
              </a:rPr>
              <a:t>HORIZON LINE.  </a:t>
            </a:r>
            <a:r>
              <a:rPr lang="en-US" sz="1600" dirty="0">
                <a:latin typeface="Arial Rounded MT Bold" pitchFamily="34" charset="0"/>
              </a:rPr>
              <a:t> Then GENTLY blot wet paint off along and just above the </a:t>
            </a:r>
            <a:r>
              <a:rPr lang="en-US" sz="1600" i="1" dirty="0">
                <a:latin typeface="Arial Rounded MT Bold" pitchFamily="34" charset="0"/>
              </a:rPr>
              <a:t>HORIZON LINE</a:t>
            </a:r>
            <a:r>
              <a:rPr lang="en-US" sz="1600" dirty="0">
                <a:latin typeface="Arial Rounded MT Bold" pitchFamily="34" charset="0"/>
              </a:rPr>
              <a:t>, taking care to leave the dark ones at the bottom.   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8570839" y="6492875"/>
            <a:ext cx="573161" cy="365125"/>
          </a:xfrm>
        </p:spPr>
        <p:txBody>
          <a:bodyPr/>
          <a:lstStyle/>
          <a:p>
            <a:fld id="{B081D10C-D4D0-4497-8253-47915FAF3801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162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_20190203_090810.jpg"/>
          <p:cNvPicPr>
            <a:picLocks noChangeAspect="1"/>
          </p:cNvPicPr>
          <p:nvPr/>
        </p:nvPicPr>
        <p:blipFill>
          <a:blip r:embed="rId2" cstate="print"/>
          <a:srcRect l="2965" t="1977" r="1482" b="1977"/>
          <a:stretch>
            <a:fillRect/>
          </a:stretch>
        </p:blipFill>
        <p:spPr>
          <a:xfrm>
            <a:off x="451988" y="1941451"/>
            <a:ext cx="5971672" cy="450196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A5C3CF6-68E2-4F71-A32C-BCF7BFDA0487}"/>
              </a:ext>
            </a:extLst>
          </p:cNvPr>
          <p:cNvSpPr/>
          <p:nvPr/>
        </p:nvSpPr>
        <p:spPr>
          <a:xfrm>
            <a:off x="776805" y="502821"/>
            <a:ext cx="7543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Arial Rounded MT Bold" panose="020F0704030504030204" pitchFamily="34" charset="0"/>
              </a:rPr>
              <a:t>Paint Tree Trunks: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84F685-CC9D-40E3-9BAE-0731234701B0}"/>
              </a:ext>
            </a:extLst>
          </p:cNvPr>
          <p:cNvSpPr txBox="1"/>
          <p:nvPr/>
        </p:nvSpPr>
        <p:spPr>
          <a:xfrm rot="10800000" flipV="1">
            <a:off x="803907" y="1111832"/>
            <a:ext cx="8210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Rounded MT Bold" pitchFamily="34" charset="0"/>
              </a:rPr>
              <a:t>Repeat process for the trunks – CLEAN WATER wash, paint brown along the largest ones first then move back toward the </a:t>
            </a:r>
            <a:r>
              <a:rPr lang="en-US" sz="1600" i="1" dirty="0">
                <a:latin typeface="Arial Rounded MT Bold" pitchFamily="34" charset="0"/>
              </a:rPr>
              <a:t>HORIZON LINE.  </a:t>
            </a:r>
            <a:r>
              <a:rPr lang="en-US" sz="1600" dirty="0">
                <a:latin typeface="Arial Rounded MT Bold" pitchFamily="34" charset="0"/>
              </a:rPr>
              <a:t> Then GENTLY blot wet paint off of the smallest – REMEMBER the larger the darker.   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8570839" y="6492875"/>
            <a:ext cx="573161" cy="365125"/>
          </a:xfrm>
        </p:spPr>
        <p:txBody>
          <a:bodyPr/>
          <a:lstStyle/>
          <a:p>
            <a:fld id="{B081D10C-D4D0-4497-8253-47915FAF3801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162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_20190203_0908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4297" y="1903651"/>
            <a:ext cx="6093663" cy="45702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84F685-CC9D-40E3-9BAE-0731234701B0}"/>
              </a:ext>
            </a:extLst>
          </p:cNvPr>
          <p:cNvSpPr txBox="1"/>
          <p:nvPr/>
        </p:nvSpPr>
        <p:spPr>
          <a:xfrm rot="10800000" flipV="1">
            <a:off x="819149" y="1066112"/>
            <a:ext cx="77628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Rounded MT Bold" pitchFamily="34" charset="0"/>
              </a:rPr>
              <a:t>Paint additional washes of color to the closest objects and darken others to create the feeling of depth – make sure to WASH BRUSH between colors.	</a:t>
            </a:r>
          </a:p>
          <a:p>
            <a:r>
              <a:rPr lang="en-US" sz="1600" dirty="0">
                <a:latin typeface="Arial Rounded MT Bold" pitchFamily="34" charset="0"/>
              </a:rPr>
              <a:t>REMEMBER TO LET COLORS DRY BEFORE PAINTING NEXT TO THEM.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5C3CF6-68E2-4F71-A32C-BCF7BFDA0487}"/>
              </a:ext>
            </a:extLst>
          </p:cNvPr>
          <p:cNvSpPr/>
          <p:nvPr/>
        </p:nvSpPr>
        <p:spPr>
          <a:xfrm>
            <a:off x="776805" y="502821"/>
            <a:ext cx="7543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Arial Rounded MT Bold" panose="020F0704030504030204" pitchFamily="34" charset="0"/>
              </a:rPr>
              <a:t>Add Colored Washes: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570839" y="6492875"/>
            <a:ext cx="573161" cy="365125"/>
          </a:xfrm>
        </p:spPr>
        <p:txBody>
          <a:bodyPr/>
          <a:lstStyle/>
          <a:p>
            <a:fld id="{B081D10C-D4D0-4497-8253-47915FAF3801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16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A5C3CF6-68E2-4F71-A32C-BCF7BFDA0487}"/>
              </a:ext>
            </a:extLst>
          </p:cNvPr>
          <p:cNvSpPr/>
          <p:nvPr/>
        </p:nvSpPr>
        <p:spPr>
          <a:xfrm>
            <a:off x="805380" y="483771"/>
            <a:ext cx="7543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Arial Rounded MT Bold" panose="020F0704030504030204" pitchFamily="34" charset="0"/>
              </a:rPr>
              <a:t>Today's Art Project:</a:t>
            </a:r>
          </a:p>
        </p:txBody>
      </p:sp>
      <p:pic>
        <p:nvPicPr>
          <p:cNvPr id="3" name="Picture 2" descr="IMG_20190203_090810.jpg"/>
          <p:cNvPicPr>
            <a:picLocks noChangeAspect="1"/>
          </p:cNvPicPr>
          <p:nvPr/>
        </p:nvPicPr>
        <p:blipFill>
          <a:blip r:embed="rId2" cstate="print"/>
          <a:srcRect l="10298" t="8580" r="5793" b="5148"/>
          <a:stretch>
            <a:fillRect/>
          </a:stretch>
        </p:blipFill>
        <p:spPr>
          <a:xfrm>
            <a:off x="450655" y="1285123"/>
            <a:ext cx="6696905" cy="516397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70839" y="6492875"/>
            <a:ext cx="573161" cy="365125"/>
          </a:xfrm>
        </p:spPr>
        <p:txBody>
          <a:bodyPr/>
          <a:lstStyle/>
          <a:p>
            <a:fld id="{B081D10C-D4D0-4497-8253-47915FAF3801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_20190203_090810.jpg"/>
          <p:cNvPicPr>
            <a:picLocks noChangeAspect="1"/>
          </p:cNvPicPr>
          <p:nvPr/>
        </p:nvPicPr>
        <p:blipFill>
          <a:blip r:embed="rId2" cstate="print"/>
          <a:srcRect l="6667" t="4762" r="1667" b="1905"/>
          <a:stretch>
            <a:fillRect/>
          </a:stretch>
        </p:blipFill>
        <p:spPr>
          <a:xfrm>
            <a:off x="482197" y="1225153"/>
            <a:ext cx="6817763" cy="520631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A5C3CF6-68E2-4F71-A32C-BCF7BFDA0487}"/>
              </a:ext>
            </a:extLst>
          </p:cNvPr>
          <p:cNvSpPr/>
          <p:nvPr/>
        </p:nvSpPr>
        <p:spPr>
          <a:xfrm>
            <a:off x="776805" y="502821"/>
            <a:ext cx="7543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Arial Rounded MT Bold" panose="020F0704030504030204" pitchFamily="34" charset="0"/>
              </a:rPr>
              <a:t>Finished: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570839" y="6492875"/>
            <a:ext cx="573161" cy="365125"/>
          </a:xfrm>
        </p:spPr>
        <p:txBody>
          <a:bodyPr/>
          <a:lstStyle/>
          <a:p>
            <a:fld id="{B081D10C-D4D0-4497-8253-47915FAF3801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16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A5C3CF6-68E2-4F71-A32C-BCF7BFDA0487}"/>
              </a:ext>
            </a:extLst>
          </p:cNvPr>
          <p:cNvSpPr/>
          <p:nvPr/>
        </p:nvSpPr>
        <p:spPr>
          <a:xfrm>
            <a:off x="782520" y="483771"/>
            <a:ext cx="7543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Arial Rounded MT Bold" panose="020F0704030504030204" pitchFamily="34" charset="0"/>
              </a:rPr>
              <a:t>Part 1 - Drawing: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570839" y="6492875"/>
            <a:ext cx="573161" cy="365125"/>
          </a:xfrm>
        </p:spPr>
        <p:txBody>
          <a:bodyPr/>
          <a:lstStyle/>
          <a:p>
            <a:fld id="{B081D10C-D4D0-4497-8253-47915FAF380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17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_20190205_121150.jpg"/>
          <p:cNvPicPr>
            <a:picLocks noChangeAspect="1"/>
          </p:cNvPicPr>
          <p:nvPr/>
        </p:nvPicPr>
        <p:blipFill>
          <a:blip r:embed="rId2" cstate="print"/>
          <a:srcRect l="1818" t="1818" r="1818"/>
          <a:stretch>
            <a:fillRect/>
          </a:stretch>
        </p:blipFill>
        <p:spPr>
          <a:xfrm>
            <a:off x="364059" y="2700843"/>
            <a:ext cx="5061381" cy="386758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A5C3CF6-68E2-4F71-A32C-BCF7BFDA0487}"/>
              </a:ext>
            </a:extLst>
          </p:cNvPr>
          <p:cNvSpPr/>
          <p:nvPr/>
        </p:nvSpPr>
        <p:spPr>
          <a:xfrm>
            <a:off x="782520" y="483771"/>
            <a:ext cx="7543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Arial Rounded MT Bold" panose="020F0704030504030204" pitchFamily="34" charset="0"/>
              </a:rPr>
              <a:t>Drawing Supplies: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84F685-CC9D-40E3-9BAE-0731234701B0}"/>
              </a:ext>
            </a:extLst>
          </p:cNvPr>
          <p:cNvSpPr txBox="1"/>
          <p:nvPr/>
        </p:nvSpPr>
        <p:spPr>
          <a:xfrm rot="10800000" flipV="1">
            <a:off x="4612005" y="1071475"/>
            <a:ext cx="4238625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>
                <a:latin typeface="Arial Rounded MT Bold" pitchFamily="34" charset="0"/>
              </a:rPr>
              <a:t> One 9x12 140# watercolor paper.</a:t>
            </a:r>
          </a:p>
          <a:p>
            <a:pPr marL="114300" indent="-1143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>
                <a:latin typeface="Arial Rounded MT Bold" pitchFamily="34" charset="0"/>
              </a:rPr>
              <a:t>One non-reprographic blue color pencil.</a:t>
            </a:r>
          </a:p>
          <a:p>
            <a:pPr marL="114300" indent="-1143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>
                <a:latin typeface="Arial Rounded MT Bold" pitchFamily="34" charset="0"/>
              </a:rPr>
              <a:t>18” clear straight edge.</a:t>
            </a:r>
          </a:p>
          <a:p>
            <a:pPr marL="114300" indent="-1143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>
                <a:latin typeface="Arial Rounded MT Bold" pitchFamily="34" charset="0"/>
              </a:rPr>
              <a:t>12” ruler.</a:t>
            </a:r>
          </a:p>
          <a:p>
            <a:pPr marL="114300" indent="-1143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>
                <a:latin typeface="Arial Rounded MT Bold" pitchFamily="34" charset="0"/>
              </a:rPr>
              <a:t>Large eraser.</a:t>
            </a:r>
          </a:p>
          <a:p>
            <a:pPr marL="114300" indent="-114300">
              <a:buFont typeface="Arial" pitchFamily="34" charset="0"/>
              <a:buChar char="•"/>
            </a:pPr>
            <a:endParaRPr lang="en-US" sz="1600" dirty="0">
              <a:latin typeface="Arial Rounded MT Bold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70839" y="6492875"/>
            <a:ext cx="573161" cy="365125"/>
          </a:xfrm>
        </p:spPr>
        <p:txBody>
          <a:bodyPr/>
          <a:lstStyle/>
          <a:p>
            <a:fld id="{B081D10C-D4D0-4497-8253-47915FAF380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178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A5C3CF6-68E2-4F71-A32C-BCF7BFDA0487}"/>
              </a:ext>
            </a:extLst>
          </p:cNvPr>
          <p:cNvSpPr/>
          <p:nvPr/>
        </p:nvSpPr>
        <p:spPr>
          <a:xfrm>
            <a:off x="776805" y="502821"/>
            <a:ext cx="78814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Arial Rounded MT Bold" panose="020F0704030504030204" pitchFamily="34" charset="0"/>
              </a:rPr>
              <a:t>Draw Linear Perspective Lines: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84F685-CC9D-40E3-9BAE-0731234701B0}"/>
              </a:ext>
            </a:extLst>
          </p:cNvPr>
          <p:cNvSpPr txBox="1"/>
          <p:nvPr/>
        </p:nvSpPr>
        <p:spPr>
          <a:xfrm rot="10800000" flipV="1">
            <a:off x="809624" y="1114928"/>
            <a:ext cx="80752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Rounded MT Bold" pitchFamily="34" charset="0"/>
              </a:rPr>
              <a:t>Using straight edge, draw diagonals between opposite corners with blue pencil.</a:t>
            </a:r>
          </a:p>
          <a:p>
            <a:r>
              <a:rPr lang="en-US" sz="1600" dirty="0">
                <a:latin typeface="Arial Rounded MT Bold" pitchFamily="34" charset="0"/>
              </a:rPr>
              <a:t>The point where they cross is called the </a:t>
            </a:r>
            <a:r>
              <a:rPr lang="en-US" sz="1600" i="1" dirty="0">
                <a:latin typeface="Arial Rounded MT Bold" pitchFamily="34" charset="0"/>
              </a:rPr>
              <a:t>VANISHING POINT</a:t>
            </a:r>
            <a:r>
              <a:rPr lang="en-US" sz="1600" dirty="0">
                <a:latin typeface="Arial Rounded MT Bold" pitchFamily="34" charset="0"/>
              </a:rPr>
              <a:t>.</a:t>
            </a:r>
          </a:p>
        </p:txBody>
      </p:sp>
      <p:pic>
        <p:nvPicPr>
          <p:cNvPr id="8" name="Picture 7" descr="IMG_20190203_090810.jpg"/>
          <p:cNvPicPr>
            <a:picLocks noChangeAspect="1"/>
          </p:cNvPicPr>
          <p:nvPr/>
        </p:nvPicPr>
        <p:blipFill>
          <a:blip r:embed="rId2" cstate="print"/>
          <a:srcRect l="1667" t="1964" b="893"/>
          <a:stretch>
            <a:fillRect/>
          </a:stretch>
        </p:blipFill>
        <p:spPr>
          <a:xfrm rot="16200000">
            <a:off x="3341430" y="1071545"/>
            <a:ext cx="4698575" cy="618902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2816225" y="2009776"/>
            <a:ext cx="5854700" cy="43053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2748036" y="1933576"/>
            <a:ext cx="5795890" cy="44635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IMG_20190203_090810.jpg"/>
          <p:cNvPicPr>
            <a:picLocks noChangeAspect="1"/>
          </p:cNvPicPr>
          <p:nvPr/>
        </p:nvPicPr>
        <p:blipFill>
          <a:blip r:embed="rId3" cstate="print"/>
          <a:srcRect l="1607" t="238" r="2679" b="2857"/>
          <a:stretch>
            <a:fillRect/>
          </a:stretch>
        </p:blipFill>
        <p:spPr>
          <a:xfrm rot="10800000">
            <a:off x="352424" y="2390775"/>
            <a:ext cx="2605204" cy="1978189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 flipV="1">
            <a:off x="5746750" y="4130675"/>
            <a:ext cx="539751" cy="1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232525" y="3927475"/>
            <a:ext cx="1908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 Rounded MT Bold" pitchFamily="34" charset="0"/>
              </a:rPr>
              <a:t>Vanishing Point</a:t>
            </a:r>
          </a:p>
        </p:txBody>
      </p:sp>
      <p:sp>
        <p:nvSpPr>
          <p:cNvPr id="17" name="Flowchart: Connector 16"/>
          <p:cNvSpPr/>
          <p:nvPr/>
        </p:nvSpPr>
        <p:spPr>
          <a:xfrm>
            <a:off x="5654675" y="4089400"/>
            <a:ext cx="82550" cy="79375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8570839" y="6492875"/>
            <a:ext cx="573161" cy="365125"/>
          </a:xfrm>
        </p:spPr>
        <p:txBody>
          <a:bodyPr/>
          <a:lstStyle/>
          <a:p>
            <a:fld id="{B081D10C-D4D0-4497-8253-47915FAF3801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162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A5C3CF6-68E2-4F71-A32C-BCF7BFDA0487}"/>
              </a:ext>
            </a:extLst>
          </p:cNvPr>
          <p:cNvSpPr/>
          <p:nvPr/>
        </p:nvSpPr>
        <p:spPr>
          <a:xfrm>
            <a:off x="776805" y="502821"/>
            <a:ext cx="7543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Arial Rounded MT Bold" panose="020F0704030504030204" pitchFamily="34" charset="0"/>
              </a:rPr>
              <a:t>Draw Horizon Line: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84F685-CC9D-40E3-9BAE-0731234701B0}"/>
              </a:ext>
            </a:extLst>
          </p:cNvPr>
          <p:cNvSpPr txBox="1"/>
          <p:nvPr/>
        </p:nvSpPr>
        <p:spPr>
          <a:xfrm rot="10800000" flipV="1">
            <a:off x="819148" y="1067303"/>
            <a:ext cx="8134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Rounded MT Bold" pitchFamily="34" charset="0"/>
              </a:rPr>
              <a:t>Measure up on the left 4 ½” and make a small mark.  Using straight edge, draw the </a:t>
            </a:r>
            <a:r>
              <a:rPr lang="en-US" sz="1600" i="1" dirty="0">
                <a:latin typeface="Arial Rounded MT Bold" pitchFamily="34" charset="0"/>
              </a:rPr>
              <a:t>HORIZON LINE  </a:t>
            </a:r>
            <a:r>
              <a:rPr lang="en-US" sz="1600" dirty="0">
                <a:latin typeface="Arial Rounded MT Bold" pitchFamily="34" charset="0"/>
              </a:rPr>
              <a:t>through the small mark and center of the “X” made before.</a:t>
            </a:r>
          </a:p>
        </p:txBody>
      </p:sp>
      <p:pic>
        <p:nvPicPr>
          <p:cNvPr id="8" name="Picture 7" descr="IMG_20190203_090810.jpg"/>
          <p:cNvPicPr>
            <a:picLocks noChangeAspect="1"/>
          </p:cNvPicPr>
          <p:nvPr/>
        </p:nvPicPr>
        <p:blipFill>
          <a:blip r:embed="rId2" cstate="print"/>
          <a:srcRect l="1429" t="714" r="1607" b="714"/>
          <a:stretch>
            <a:fillRect/>
          </a:stretch>
        </p:blipFill>
        <p:spPr>
          <a:xfrm rot="10800000">
            <a:off x="576842" y="1667682"/>
            <a:ext cx="6077957" cy="4633883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745588" y="3960055"/>
            <a:ext cx="5683347" cy="8440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 rot="16200000">
            <a:off x="475302" y="4673716"/>
            <a:ext cx="892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 Rounded MT Bold" pitchFamily="34" charset="0"/>
              </a:rPr>
              <a:t>4 ½”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80865" y="3668395"/>
            <a:ext cx="1595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 Rounded MT Bold" pitchFamily="34" charset="0"/>
              </a:rPr>
              <a:t>Horizon Line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8570839" y="6492875"/>
            <a:ext cx="573161" cy="365125"/>
          </a:xfrm>
        </p:spPr>
        <p:txBody>
          <a:bodyPr/>
          <a:lstStyle/>
          <a:p>
            <a:fld id="{B081D10C-D4D0-4497-8253-47915FAF3801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162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A5C3CF6-68E2-4F71-A32C-BCF7BFDA0487}"/>
              </a:ext>
            </a:extLst>
          </p:cNvPr>
          <p:cNvSpPr/>
          <p:nvPr/>
        </p:nvSpPr>
        <p:spPr>
          <a:xfrm>
            <a:off x="776805" y="502821"/>
            <a:ext cx="7543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Arial Rounded MT Bold" panose="020F0704030504030204" pitchFamily="34" charset="0"/>
              </a:rPr>
              <a:t>Add Perspective Lines: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84F685-CC9D-40E3-9BAE-0731234701B0}"/>
              </a:ext>
            </a:extLst>
          </p:cNvPr>
          <p:cNvSpPr txBox="1"/>
          <p:nvPr/>
        </p:nvSpPr>
        <p:spPr>
          <a:xfrm rot="10800000" flipV="1">
            <a:off x="819146" y="1220893"/>
            <a:ext cx="89801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Rounded MT Bold" pitchFamily="34" charset="0"/>
              </a:rPr>
              <a:t>Measure 2” UP and 2” IN from each bottom corner making SMALL marks.</a:t>
            </a:r>
          </a:p>
        </p:txBody>
      </p:sp>
      <p:pic>
        <p:nvPicPr>
          <p:cNvPr id="8" name="Picture 7" descr="IMG_20190203_0908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77317" y="3210340"/>
            <a:ext cx="4393647" cy="3295235"/>
          </a:xfrm>
          <a:prstGeom prst="rect">
            <a:avLst/>
          </a:prstGeom>
        </p:spPr>
      </p:pic>
      <p:pic>
        <p:nvPicPr>
          <p:cNvPr id="7" name="Picture 6" descr="IMG_20190204_1204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8140" y="1597341"/>
            <a:ext cx="4248150" cy="3186113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cxnSp>
        <p:nvCxnSpPr>
          <p:cNvPr id="9" name="Straight Connector 8"/>
          <p:cNvCxnSpPr/>
          <p:nvPr/>
        </p:nvCxnSpPr>
        <p:spPr>
          <a:xfrm>
            <a:off x="1804988" y="2958612"/>
            <a:ext cx="17577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 flipV="1">
            <a:off x="6367463" y="5357814"/>
            <a:ext cx="1587" cy="16668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570839" y="6492875"/>
            <a:ext cx="573161" cy="365125"/>
          </a:xfrm>
        </p:spPr>
        <p:txBody>
          <a:bodyPr/>
          <a:lstStyle/>
          <a:p>
            <a:fld id="{B081D10C-D4D0-4497-8253-47915FAF3801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162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_20190204_1204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2900" y="1604961"/>
            <a:ext cx="3371853" cy="2528889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8" name="Picture 7" descr="IMG_20190203_090810.jpg"/>
          <p:cNvPicPr>
            <a:picLocks noChangeAspect="1"/>
          </p:cNvPicPr>
          <p:nvPr/>
        </p:nvPicPr>
        <p:blipFill>
          <a:blip r:embed="rId3" cstate="print"/>
          <a:srcRect l="4464" t="2857" r="2857" b="2857"/>
          <a:stretch>
            <a:fillRect/>
          </a:stretch>
        </p:blipFill>
        <p:spPr>
          <a:xfrm>
            <a:off x="3209926" y="2252575"/>
            <a:ext cx="5593215" cy="42676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84F685-CC9D-40E3-9BAE-0731234701B0}"/>
              </a:ext>
            </a:extLst>
          </p:cNvPr>
          <p:cNvSpPr txBox="1"/>
          <p:nvPr/>
        </p:nvSpPr>
        <p:spPr>
          <a:xfrm rot="10800000" flipV="1">
            <a:off x="819149" y="1190413"/>
            <a:ext cx="77628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Rounded MT Bold" pitchFamily="34" charset="0"/>
              </a:rPr>
              <a:t>Use straight edge to connect  each small mark with the </a:t>
            </a:r>
            <a:r>
              <a:rPr lang="en-US" sz="1600" i="1" dirty="0">
                <a:latin typeface="Arial Rounded MT Bold" pitchFamily="34" charset="0"/>
              </a:rPr>
              <a:t>VANISHING POINT.</a:t>
            </a: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984250" y="2871788"/>
            <a:ext cx="1046956" cy="114776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298950" y="4410075"/>
            <a:ext cx="1735138" cy="196532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 flipV="1">
            <a:off x="6035040" y="4424289"/>
            <a:ext cx="1765495" cy="194837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 flipV="1">
            <a:off x="6034088" y="4407694"/>
            <a:ext cx="2603475" cy="108574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3444240" y="4410075"/>
            <a:ext cx="2587466" cy="109918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EA5C3CF6-68E2-4F71-A32C-BCF7BFDA0487}"/>
              </a:ext>
            </a:extLst>
          </p:cNvPr>
          <p:cNvSpPr/>
          <p:nvPr/>
        </p:nvSpPr>
        <p:spPr>
          <a:xfrm>
            <a:off x="776805" y="502821"/>
            <a:ext cx="7543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Arial Rounded MT Bold" panose="020F0704030504030204" pitchFamily="34" charset="0"/>
              </a:rPr>
              <a:t>Add Perspective Lines:</a:t>
            </a:r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>
          <a:xfrm>
            <a:off x="8570839" y="6492875"/>
            <a:ext cx="573161" cy="365125"/>
          </a:xfrm>
        </p:spPr>
        <p:txBody>
          <a:bodyPr/>
          <a:lstStyle/>
          <a:p>
            <a:fld id="{B081D10C-D4D0-4497-8253-47915FAF3801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16225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2714</TotalTime>
  <Words>1048</Words>
  <Application>Microsoft Macintosh PowerPoint</Application>
  <PresentationFormat>On-screen Show (4:3)</PresentationFormat>
  <Paragraphs>125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Arial Rounded MT Bold</vt:lpstr>
      <vt:lpstr>Calibri</vt:lpstr>
      <vt:lpstr>Tw Cen MT</vt:lpstr>
      <vt:lpstr>Droplet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Becky Brooks</dc:creator>
  <cp:lastModifiedBy>Kari Feistner</cp:lastModifiedBy>
  <cp:revision>123</cp:revision>
  <dcterms:created xsi:type="dcterms:W3CDTF">2019-01-27T18:05:41Z</dcterms:created>
  <dcterms:modified xsi:type="dcterms:W3CDTF">2019-02-06T17:23:04Z</dcterms:modified>
</cp:coreProperties>
</file>