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58" y="3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uFillTx/>
              </a:rPr>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uFillTx/>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US">
                <a:uFillTx/>
              </a:rPr>
              <a:t>Click to edit Master subtitle style</a:t>
            </a:r>
          </a:p>
        </p:txBody>
      </p:sp>
      <p:sp>
        <p:nvSpPr>
          <p:cNvPr id="4" name="Date Placeholder 3"/>
          <p:cNvSpPr>
            <a:spLocks noGrp="1"/>
          </p:cNvSpPr>
          <p:nvPr>
            <p:ph type="dt" sz="half" idx="10"/>
          </p:nvPr>
        </p:nvSpPr>
        <p:spPr/>
        <p:txBody>
          <a:bodyPr/>
          <a:lstStyle/>
          <a:p>
            <a:fld id="{A64EF844-5CEA-447E-BBB9-991402EF326A}" type="datetimeFigureOut">
              <a:rPr lang="en-US" smtClean="0">
                <a:uFillTx/>
              </a:rPr>
              <a:pPr/>
              <a:t>3/16/2022</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821F9835-A8E4-4B88-9F29-6A92A83D96E4}" type="slidenum">
              <a:rPr lang="en-US" smtClean="0">
                <a:uFillTx/>
              </a:rPr>
              <a:pPr/>
              <a:t>‹#›</a:t>
            </a:fld>
            <a:endParaRPr lang="en-US">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Vertical Text Placeholder 2"/>
          <p:cNvSpPr>
            <a:spLocks noGrp="1"/>
          </p:cNvSpPr>
          <p:nvPr>
            <p:ph type="body" orient="vert" idx="1"/>
          </p:nvPr>
        </p:nvSpPr>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A64EF844-5CEA-447E-BBB9-991402EF326A}" type="datetimeFigureOut">
              <a:rPr lang="en-US" smtClean="0">
                <a:uFillTx/>
              </a:rPr>
              <a:pPr/>
              <a:t>3/16/2022</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821F9835-A8E4-4B88-9F29-6A92A83D96E4}" type="slidenum">
              <a:rPr lang="en-US" smtClean="0">
                <a:uFillTx/>
              </a:rPr>
              <a:pPr/>
              <a:t>‹#›</a:t>
            </a:fld>
            <a:endParaRPr lang="en-US">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uFillTx/>
              </a:rPr>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A64EF844-5CEA-447E-BBB9-991402EF326A}" type="datetimeFigureOut">
              <a:rPr lang="en-US" smtClean="0">
                <a:uFillTx/>
              </a:rPr>
              <a:pPr/>
              <a:t>3/16/2022</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821F9835-A8E4-4B88-9F29-6A92A83D96E4}" type="slidenum">
              <a:rPr lang="en-US" smtClean="0">
                <a:uFillTx/>
              </a:rPr>
              <a:pPr/>
              <a:t>‹#›</a:t>
            </a:fld>
            <a:endParaRPr lang="en-US">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idx="1"/>
          </p:nvPr>
        </p:nvSpPr>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A64EF844-5CEA-447E-BBB9-991402EF326A}" type="datetimeFigureOut">
              <a:rPr lang="en-US" smtClean="0">
                <a:uFillTx/>
              </a:rPr>
              <a:pPr/>
              <a:t>3/16/2022</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821F9835-A8E4-4B88-9F29-6A92A83D96E4}" type="slidenum">
              <a:rPr lang="en-US" smtClean="0">
                <a:uFillTx/>
              </a:rPr>
              <a:pPr/>
              <a:t>‹#›</a:t>
            </a:fld>
            <a:endParaRPr lang="en-US">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uFillTx/>
              </a:defRPr>
            </a:lvl1pPr>
          </a:lstStyle>
          <a:p>
            <a:r>
              <a:rPr lang="en-US">
                <a:uFillTx/>
              </a:rPr>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a:uFillTx/>
              </a:rPr>
              <a:t>Click to edit Master text styles</a:t>
            </a:r>
          </a:p>
        </p:txBody>
      </p:sp>
      <p:sp>
        <p:nvSpPr>
          <p:cNvPr id="4" name="Date Placeholder 3"/>
          <p:cNvSpPr>
            <a:spLocks noGrp="1"/>
          </p:cNvSpPr>
          <p:nvPr>
            <p:ph type="dt" sz="half" idx="10"/>
          </p:nvPr>
        </p:nvSpPr>
        <p:spPr/>
        <p:txBody>
          <a:bodyPr/>
          <a:lstStyle/>
          <a:p>
            <a:fld id="{A64EF844-5CEA-447E-BBB9-991402EF326A}" type="datetimeFigureOut">
              <a:rPr lang="en-US" smtClean="0">
                <a:uFillTx/>
              </a:rPr>
              <a:pPr/>
              <a:t>3/16/2022</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821F9835-A8E4-4B88-9F29-6A92A83D96E4}" type="slidenum">
              <a:rPr lang="en-US" smtClean="0">
                <a:uFillTx/>
              </a:rPr>
              <a:pPr/>
              <a:t>‹#›</a:t>
            </a:fld>
            <a:endParaRPr lang="en-US">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Content Placeholder 3"/>
          <p:cNvSpPr>
            <a:spLocks noGrp="1"/>
          </p:cNvSpPr>
          <p:nvPr>
            <p:ph sz="half" idx="2"/>
          </p:nvPr>
        </p:nvSpPr>
        <p:spPr>
          <a:xfrm>
            <a:off x="4648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Date Placeholder 4"/>
          <p:cNvSpPr>
            <a:spLocks noGrp="1"/>
          </p:cNvSpPr>
          <p:nvPr>
            <p:ph type="dt" sz="half" idx="10"/>
          </p:nvPr>
        </p:nvSpPr>
        <p:spPr/>
        <p:txBody>
          <a:bodyPr/>
          <a:lstStyle/>
          <a:p>
            <a:fld id="{A64EF844-5CEA-447E-BBB9-991402EF326A}" type="datetimeFigureOut">
              <a:rPr lang="en-US" smtClean="0">
                <a:uFillTx/>
              </a:rPr>
              <a:pPr/>
              <a:t>3/16/2022</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821F9835-A8E4-4B88-9F29-6A92A83D96E4}" type="slidenum">
              <a:rPr lang="en-US" smtClean="0">
                <a:uFillTx/>
              </a:rPr>
              <a:pPr/>
              <a:t>‹#›</a:t>
            </a:fld>
            <a:endParaRPr lang="en-US">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a:uFillTx/>
              </a:rPr>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7" name="Date Placeholder 6"/>
          <p:cNvSpPr>
            <a:spLocks noGrp="1"/>
          </p:cNvSpPr>
          <p:nvPr>
            <p:ph type="dt" sz="half" idx="10"/>
          </p:nvPr>
        </p:nvSpPr>
        <p:spPr/>
        <p:txBody>
          <a:bodyPr/>
          <a:lstStyle/>
          <a:p>
            <a:fld id="{A64EF844-5CEA-447E-BBB9-991402EF326A}" type="datetimeFigureOut">
              <a:rPr lang="en-US" smtClean="0">
                <a:uFillTx/>
              </a:rPr>
              <a:pPr/>
              <a:t>3/16/2022</a:t>
            </a:fld>
            <a:endParaRPr lang="en-US">
              <a:uFillTx/>
            </a:endParaRPr>
          </a:p>
        </p:txBody>
      </p:sp>
      <p:sp>
        <p:nvSpPr>
          <p:cNvPr id="8" name="Footer Placeholder 7"/>
          <p:cNvSpPr>
            <a:spLocks noGrp="1"/>
          </p:cNvSpPr>
          <p:nvPr>
            <p:ph type="ftr" sz="quarter" idx="11"/>
          </p:nvPr>
        </p:nvSpPr>
        <p:spPr/>
        <p:txBody>
          <a:bodyPr/>
          <a:lstStyle/>
          <a:p>
            <a:endParaRPr lang="en-US">
              <a:uFillTx/>
            </a:endParaRPr>
          </a:p>
        </p:txBody>
      </p:sp>
      <p:sp>
        <p:nvSpPr>
          <p:cNvPr id="9" name="Slide Number Placeholder 8"/>
          <p:cNvSpPr>
            <a:spLocks noGrp="1"/>
          </p:cNvSpPr>
          <p:nvPr>
            <p:ph type="sldNum" sz="quarter" idx="12"/>
          </p:nvPr>
        </p:nvSpPr>
        <p:spPr/>
        <p:txBody>
          <a:bodyPr/>
          <a:lstStyle/>
          <a:p>
            <a:fld id="{821F9835-A8E4-4B88-9F29-6A92A83D96E4}" type="slidenum">
              <a:rPr lang="en-US" smtClean="0">
                <a:uFillTx/>
              </a:rPr>
              <a:pPr/>
              <a:t>‹#›</a:t>
            </a:fld>
            <a:endParaRPr lang="en-US">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Date Placeholder 2"/>
          <p:cNvSpPr>
            <a:spLocks noGrp="1"/>
          </p:cNvSpPr>
          <p:nvPr>
            <p:ph type="dt" sz="half" idx="10"/>
          </p:nvPr>
        </p:nvSpPr>
        <p:spPr/>
        <p:txBody>
          <a:bodyPr/>
          <a:lstStyle/>
          <a:p>
            <a:fld id="{A64EF844-5CEA-447E-BBB9-991402EF326A}" type="datetimeFigureOut">
              <a:rPr lang="en-US" smtClean="0">
                <a:uFillTx/>
              </a:rPr>
              <a:pPr/>
              <a:t>3/16/2022</a:t>
            </a:fld>
            <a:endParaRPr lang="en-US">
              <a:uFillTx/>
            </a:endParaRPr>
          </a:p>
        </p:txBody>
      </p:sp>
      <p:sp>
        <p:nvSpPr>
          <p:cNvPr id="4" name="Footer Placeholder 3"/>
          <p:cNvSpPr>
            <a:spLocks noGrp="1"/>
          </p:cNvSpPr>
          <p:nvPr>
            <p:ph type="ftr" sz="quarter" idx="11"/>
          </p:nvPr>
        </p:nvSpPr>
        <p:spPr/>
        <p:txBody>
          <a:bodyPr/>
          <a:lstStyle/>
          <a:p>
            <a:endParaRPr lang="en-US">
              <a:uFillTx/>
            </a:endParaRPr>
          </a:p>
        </p:txBody>
      </p:sp>
      <p:sp>
        <p:nvSpPr>
          <p:cNvPr id="5" name="Slide Number Placeholder 4"/>
          <p:cNvSpPr>
            <a:spLocks noGrp="1"/>
          </p:cNvSpPr>
          <p:nvPr>
            <p:ph type="sldNum" sz="quarter" idx="12"/>
          </p:nvPr>
        </p:nvSpPr>
        <p:spPr/>
        <p:txBody>
          <a:bodyPr/>
          <a:lstStyle/>
          <a:p>
            <a:fld id="{821F9835-A8E4-4B88-9F29-6A92A83D96E4}" type="slidenum">
              <a:rPr lang="en-US" smtClean="0">
                <a:uFillTx/>
              </a:rPr>
              <a:pPr/>
              <a:t>‹#›</a:t>
            </a:fld>
            <a:endParaRPr lang="en-US">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EF844-5CEA-447E-BBB9-991402EF326A}" type="datetimeFigureOut">
              <a:rPr lang="en-US" smtClean="0">
                <a:uFillTx/>
              </a:rPr>
              <a:pPr/>
              <a:t>3/16/2022</a:t>
            </a:fld>
            <a:endParaRPr lang="en-US">
              <a:uFillTx/>
            </a:endParaRPr>
          </a:p>
        </p:txBody>
      </p:sp>
      <p:sp>
        <p:nvSpPr>
          <p:cNvPr id="3" name="Footer Placeholder 2"/>
          <p:cNvSpPr>
            <a:spLocks noGrp="1"/>
          </p:cNvSpPr>
          <p:nvPr>
            <p:ph type="ftr" sz="quarter" idx="11"/>
          </p:nvPr>
        </p:nvSpPr>
        <p:spPr/>
        <p:txBody>
          <a:bodyPr/>
          <a:lstStyle/>
          <a:p>
            <a:endParaRPr lang="en-US">
              <a:uFillTx/>
            </a:endParaRPr>
          </a:p>
        </p:txBody>
      </p:sp>
      <p:sp>
        <p:nvSpPr>
          <p:cNvPr id="4" name="Slide Number Placeholder 3"/>
          <p:cNvSpPr>
            <a:spLocks noGrp="1"/>
          </p:cNvSpPr>
          <p:nvPr>
            <p:ph type="sldNum" sz="quarter" idx="12"/>
          </p:nvPr>
        </p:nvSpPr>
        <p:spPr/>
        <p:txBody>
          <a:bodyPr/>
          <a:lstStyle/>
          <a:p>
            <a:fld id="{821F9835-A8E4-4B88-9F29-6A92A83D96E4}" type="slidenum">
              <a:rPr lang="en-US" smtClean="0">
                <a:uFillTx/>
              </a:rPr>
              <a:pPr/>
              <a:t>‹#›</a:t>
            </a:fld>
            <a:endParaRPr lang="en-US">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uFillTx/>
              </a:defRPr>
            </a:lvl1pPr>
          </a:lstStyle>
          <a:p>
            <a:r>
              <a:rPr lang="en-US">
                <a:uFillTx/>
              </a:rPr>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A64EF844-5CEA-447E-BBB9-991402EF326A}" type="datetimeFigureOut">
              <a:rPr lang="en-US" smtClean="0">
                <a:uFillTx/>
              </a:rPr>
              <a:pPr/>
              <a:t>3/16/2022</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821F9835-A8E4-4B88-9F29-6A92A83D96E4}" type="slidenum">
              <a:rPr lang="en-US" smtClean="0">
                <a:uFillTx/>
              </a:rPr>
              <a:pPr/>
              <a:t>‹#›</a:t>
            </a:fld>
            <a:endParaRPr lang="en-US">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uFillTx/>
              </a:defRPr>
            </a:lvl1pPr>
          </a:lstStyle>
          <a:p>
            <a:r>
              <a:rPr lang="en-US">
                <a:uFillTx/>
              </a:rPr>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endParaRPr lang="en-US">
              <a:uFillTx/>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A64EF844-5CEA-447E-BBB9-991402EF326A}" type="datetimeFigureOut">
              <a:rPr lang="en-US" smtClean="0">
                <a:uFillTx/>
              </a:rPr>
              <a:pPr/>
              <a:t>3/16/2022</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821F9835-A8E4-4B88-9F29-6A92A83D96E4}" type="slidenum">
              <a:rPr lang="en-US" smtClean="0">
                <a:uFillTx/>
              </a:rPr>
              <a:pPr/>
              <a:t>‹#›</a:t>
            </a:fld>
            <a:endParaRPr lang="en-US">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uFillTx/>
              </a:rPr>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uFillTx/>
              </a:defRPr>
            </a:lvl1pPr>
          </a:lstStyle>
          <a:p>
            <a:fld id="{A64EF844-5CEA-447E-BBB9-991402EF326A}" type="datetimeFigureOut">
              <a:rPr lang="en-US" smtClean="0">
                <a:uFillTx/>
              </a:rPr>
              <a:pPr/>
              <a:t>3/16/2022</a:t>
            </a:fld>
            <a:endParaRPr lang="en-US">
              <a:uFillTx/>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uFillTx/>
              </a:defRPr>
            </a:lvl1pPr>
          </a:lstStyle>
          <a:p>
            <a:endParaRPr lang="en-US">
              <a:uFillTx/>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uFillTx/>
              </a:defRPr>
            </a:lvl1pPr>
          </a:lstStyle>
          <a:p>
            <a:fld id="{821F9835-A8E4-4B88-9F29-6A92A83D96E4}" type="slidenum">
              <a:rPr lang="en-US" smtClean="0">
                <a:uFillTx/>
              </a:rPr>
              <a:pPr/>
              <a:t>‹#›</a:t>
            </a:fld>
            <a:endParaRPr lang="en-US">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uFillTx/>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uFillTx/>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uFillTx/>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uFillTx/>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9220200" cy="1676400"/>
          </a:xfrm>
        </p:spPr>
        <p:txBody>
          <a:bodyPr>
            <a:normAutofit/>
          </a:bodyPr>
          <a:lstStyle/>
          <a:p>
            <a:r>
              <a:rPr lang="en-US" sz="7200" b="1" dirty="0">
                <a:solidFill>
                  <a:srgbClr val="FF0000"/>
                </a:solidFill>
                <a:uFillTx/>
              </a:rPr>
              <a:t>Color</a:t>
            </a:r>
            <a:r>
              <a:rPr lang="en-US" sz="7200" b="1" dirty="0">
                <a:uFillTx/>
              </a:rPr>
              <a:t> </a:t>
            </a:r>
            <a:r>
              <a:rPr lang="en-US" sz="7200" b="1" dirty="0">
                <a:solidFill>
                  <a:srgbClr val="FFFF00"/>
                </a:solidFill>
                <a:uFillTx/>
              </a:rPr>
              <a:t>Mixing</a:t>
            </a:r>
            <a:r>
              <a:rPr lang="en-US" sz="7200" b="1" dirty="0">
                <a:uFillTx/>
              </a:rPr>
              <a:t> </a:t>
            </a:r>
            <a:r>
              <a:rPr lang="en-US" sz="7200" b="1" dirty="0">
                <a:solidFill>
                  <a:srgbClr val="0070C0"/>
                </a:solidFill>
                <a:uFillTx/>
              </a:rPr>
              <a:t>Dragons</a:t>
            </a:r>
          </a:p>
        </p:txBody>
      </p:sp>
      <p:pic>
        <p:nvPicPr>
          <p:cNvPr id="5" name="Picture 4" descr="Colour mix dragons.jpg"/>
          <p:cNvPicPr>
            <a:picLocks noChangeAspect="1"/>
          </p:cNvPicPr>
          <p:nvPr/>
        </p:nvPicPr>
        <p:blipFill>
          <a:blip r:embed="rId2" cstate="print"/>
          <a:stretch>
            <a:fillRect/>
          </a:stretch>
        </p:blipFill>
        <p:spPr>
          <a:xfrm>
            <a:off x="152400" y="1447800"/>
            <a:ext cx="4191000" cy="5254388"/>
          </a:xfrm>
          <a:prstGeom prst="rect">
            <a:avLst/>
          </a:prstGeom>
          <a:ln w="57150">
            <a:solidFill>
              <a:schemeClr val="tx1"/>
            </a:solidFill>
          </a:ln>
        </p:spPr>
      </p:pic>
      <p:sp>
        <p:nvSpPr>
          <p:cNvPr id="8" name="TextBox 7"/>
          <p:cNvSpPr txBox="1">
            <a:spLocks/>
          </p:cNvSpPr>
          <p:nvPr/>
        </p:nvSpPr>
        <p:spPr>
          <a:xfrm>
            <a:off x="4495800" y="2057400"/>
            <a:ext cx="4648200" cy="3170099"/>
          </a:xfrm>
          <a:prstGeom prst="rect">
            <a:avLst/>
          </a:prstGeom>
          <a:noFill/>
        </p:spPr>
        <p:txBody>
          <a:bodyPr wrap="square" rtlCol="0">
            <a:spAutoFit/>
          </a:bodyPr>
          <a:lstStyle/>
          <a:p>
            <a:r>
              <a:rPr lang="en-US" sz="4000" b="1" dirty="0">
                <a:uFillTx/>
              </a:rPr>
              <a:t>Element: </a:t>
            </a:r>
          </a:p>
          <a:p>
            <a:r>
              <a:rPr lang="en-US" sz="4000" b="1" dirty="0">
                <a:uFillTx/>
              </a:rPr>
              <a:t>Color</a:t>
            </a:r>
          </a:p>
          <a:p>
            <a:endParaRPr lang="en-US" sz="4000" b="1" dirty="0">
              <a:uFillTx/>
            </a:endParaRPr>
          </a:p>
          <a:p>
            <a:r>
              <a:rPr lang="en-US" sz="4000" b="1" dirty="0">
                <a:uFillTx/>
              </a:rPr>
              <a:t>Theme:  </a:t>
            </a:r>
          </a:p>
          <a:p>
            <a:r>
              <a:rPr lang="en-US" sz="4000" b="1" dirty="0">
                <a:uFillTx/>
              </a:rPr>
              <a:t>Chinese New Year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Autofit/>
          </a:bodyPr>
          <a:lstStyle/>
          <a:p>
            <a:r>
              <a:rPr lang="en-US" sz="9600" b="1" dirty="0">
                <a:uFillTx/>
              </a:rPr>
              <a:t>Step 6</a:t>
            </a:r>
          </a:p>
        </p:txBody>
      </p:sp>
      <p:pic>
        <p:nvPicPr>
          <p:cNvPr id="4" name="Picture 3" descr="thumbnail_IMG_5820.jpg"/>
          <p:cNvPicPr>
            <a:picLocks noChangeAspect="1"/>
          </p:cNvPicPr>
          <p:nvPr/>
        </p:nvPicPr>
        <p:blipFill>
          <a:blip r:embed="rId2" cstate="print"/>
          <a:stretch>
            <a:fillRect/>
          </a:stretch>
        </p:blipFill>
        <p:spPr>
          <a:xfrm>
            <a:off x="1752600" y="1371600"/>
            <a:ext cx="5791200" cy="4343400"/>
          </a:xfrm>
          <a:prstGeom prst="rect">
            <a:avLst/>
          </a:prstGeom>
          <a:ln w="76200">
            <a:solidFill>
              <a:schemeClr val="tx1"/>
            </a:solidFill>
          </a:ln>
        </p:spPr>
      </p:pic>
      <p:sp>
        <p:nvSpPr>
          <p:cNvPr id="5" name="TextBox 4"/>
          <p:cNvSpPr txBox="1">
            <a:spLocks/>
          </p:cNvSpPr>
          <p:nvPr/>
        </p:nvSpPr>
        <p:spPr>
          <a:xfrm>
            <a:off x="1143000" y="5943600"/>
            <a:ext cx="7117398" cy="646331"/>
          </a:xfrm>
          <a:prstGeom prst="rect">
            <a:avLst/>
          </a:prstGeom>
          <a:noFill/>
        </p:spPr>
        <p:txBody>
          <a:bodyPr wrap="none" rtlCol="0">
            <a:spAutoFit/>
          </a:bodyPr>
          <a:lstStyle/>
          <a:p>
            <a:r>
              <a:rPr lang="en-US" sz="3600" b="1" dirty="0">
                <a:uFillTx/>
              </a:rPr>
              <a:t>Cut out a mouth from colored paper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a:uFillTx/>
              </a:rPr>
              <a:t>Step 7</a:t>
            </a:r>
          </a:p>
        </p:txBody>
      </p:sp>
      <p:pic>
        <p:nvPicPr>
          <p:cNvPr id="4" name="Picture 3" descr="thumbnail_IMG_5821.jpg"/>
          <p:cNvPicPr>
            <a:picLocks noChangeAspect="1"/>
          </p:cNvPicPr>
          <p:nvPr/>
        </p:nvPicPr>
        <p:blipFill>
          <a:blip r:embed="rId2" cstate="print"/>
          <a:stretch>
            <a:fillRect/>
          </a:stretch>
        </p:blipFill>
        <p:spPr>
          <a:xfrm>
            <a:off x="304800" y="2057400"/>
            <a:ext cx="4064000" cy="3048000"/>
          </a:xfrm>
          <a:prstGeom prst="rect">
            <a:avLst/>
          </a:prstGeom>
          <a:ln w="76200">
            <a:solidFill>
              <a:schemeClr val="tx1"/>
            </a:solidFill>
          </a:ln>
        </p:spPr>
      </p:pic>
      <p:pic>
        <p:nvPicPr>
          <p:cNvPr id="5" name="Picture 4" descr="thumbnail_IMG_5823.jpg"/>
          <p:cNvPicPr>
            <a:picLocks noChangeAspect="1"/>
          </p:cNvPicPr>
          <p:nvPr/>
        </p:nvPicPr>
        <p:blipFill>
          <a:blip r:embed="rId3" cstate="print"/>
          <a:stretch>
            <a:fillRect/>
          </a:stretch>
        </p:blipFill>
        <p:spPr>
          <a:xfrm>
            <a:off x="4724400" y="2057400"/>
            <a:ext cx="4064000" cy="3048000"/>
          </a:xfrm>
          <a:prstGeom prst="rect">
            <a:avLst/>
          </a:prstGeom>
          <a:ln w="76200">
            <a:solidFill>
              <a:schemeClr val="tx1"/>
            </a:solidFill>
          </a:ln>
        </p:spPr>
      </p:pic>
      <p:sp>
        <p:nvSpPr>
          <p:cNvPr id="6" name="TextBox 5"/>
          <p:cNvSpPr txBox="1">
            <a:spLocks/>
          </p:cNvSpPr>
          <p:nvPr/>
        </p:nvSpPr>
        <p:spPr>
          <a:xfrm>
            <a:off x="838200" y="5562600"/>
            <a:ext cx="2911374" cy="584775"/>
          </a:xfrm>
          <a:prstGeom prst="rect">
            <a:avLst/>
          </a:prstGeom>
          <a:noFill/>
        </p:spPr>
        <p:txBody>
          <a:bodyPr wrap="none" rtlCol="0">
            <a:spAutoFit/>
          </a:bodyPr>
          <a:lstStyle/>
          <a:p>
            <a:r>
              <a:rPr lang="en-US" sz="3200" b="1" dirty="0">
                <a:uFillTx/>
              </a:rPr>
              <a:t>Choose ribbons </a:t>
            </a:r>
          </a:p>
        </p:txBody>
      </p:sp>
      <p:sp>
        <p:nvSpPr>
          <p:cNvPr id="7" name="TextBox 6"/>
          <p:cNvSpPr txBox="1">
            <a:spLocks/>
          </p:cNvSpPr>
          <p:nvPr/>
        </p:nvSpPr>
        <p:spPr>
          <a:xfrm>
            <a:off x="4800600" y="5288340"/>
            <a:ext cx="4038600" cy="1569660"/>
          </a:xfrm>
          <a:prstGeom prst="rect">
            <a:avLst/>
          </a:prstGeom>
          <a:noFill/>
        </p:spPr>
        <p:txBody>
          <a:bodyPr wrap="square" rtlCol="0">
            <a:spAutoFit/>
          </a:bodyPr>
          <a:lstStyle/>
          <a:p>
            <a:pPr algn="ctr"/>
            <a:r>
              <a:rPr lang="en-US" sz="3200" b="1" dirty="0">
                <a:uFillTx/>
              </a:rPr>
              <a:t>Tape the ribbon your mouth, coming down from the teeth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a:uFillTx/>
              </a:rPr>
              <a:t>Step 8</a:t>
            </a:r>
          </a:p>
        </p:txBody>
      </p:sp>
      <p:pic>
        <p:nvPicPr>
          <p:cNvPr id="4" name="Picture 3" descr="thumbnail_IMG_5824.jpg"/>
          <p:cNvPicPr>
            <a:picLocks noChangeAspect="1"/>
          </p:cNvPicPr>
          <p:nvPr/>
        </p:nvPicPr>
        <p:blipFill>
          <a:blip r:embed="rId2" cstate="print"/>
          <a:stretch>
            <a:fillRect/>
          </a:stretch>
        </p:blipFill>
        <p:spPr>
          <a:xfrm>
            <a:off x="152400" y="1828800"/>
            <a:ext cx="4267200" cy="3200400"/>
          </a:xfrm>
          <a:prstGeom prst="rect">
            <a:avLst/>
          </a:prstGeom>
          <a:ln w="76200">
            <a:solidFill>
              <a:schemeClr val="tx1"/>
            </a:solidFill>
          </a:ln>
        </p:spPr>
      </p:pic>
      <p:pic>
        <p:nvPicPr>
          <p:cNvPr id="5" name="Picture 4" descr="thumbnail_IMG_5825.jpg"/>
          <p:cNvPicPr>
            <a:picLocks noChangeAspect="1"/>
          </p:cNvPicPr>
          <p:nvPr/>
        </p:nvPicPr>
        <p:blipFill>
          <a:blip r:embed="rId3" cstate="print"/>
          <a:stretch>
            <a:fillRect/>
          </a:stretch>
        </p:blipFill>
        <p:spPr>
          <a:xfrm>
            <a:off x="4597400" y="1828800"/>
            <a:ext cx="4267200" cy="3200400"/>
          </a:xfrm>
          <a:prstGeom prst="rect">
            <a:avLst/>
          </a:prstGeom>
          <a:ln w="76200">
            <a:solidFill>
              <a:schemeClr val="tx1"/>
            </a:solidFill>
          </a:ln>
        </p:spPr>
      </p:pic>
      <p:sp>
        <p:nvSpPr>
          <p:cNvPr id="6" name="TextBox 5"/>
          <p:cNvSpPr txBox="1">
            <a:spLocks/>
          </p:cNvSpPr>
          <p:nvPr/>
        </p:nvSpPr>
        <p:spPr>
          <a:xfrm>
            <a:off x="685800" y="5486400"/>
            <a:ext cx="3352800" cy="707886"/>
          </a:xfrm>
          <a:prstGeom prst="rect">
            <a:avLst/>
          </a:prstGeom>
          <a:noFill/>
        </p:spPr>
        <p:txBody>
          <a:bodyPr wrap="square" rtlCol="0">
            <a:spAutoFit/>
          </a:bodyPr>
          <a:lstStyle/>
          <a:p>
            <a:pPr algn="ctr"/>
            <a:r>
              <a:rPr lang="en-US" sz="2000" b="1" dirty="0">
                <a:uFillTx/>
              </a:rPr>
              <a:t>Add a thin line of glue across the back of your mouth</a:t>
            </a:r>
          </a:p>
        </p:txBody>
      </p:sp>
      <p:sp>
        <p:nvSpPr>
          <p:cNvPr id="7" name="TextBox 6"/>
          <p:cNvSpPr txBox="1">
            <a:spLocks/>
          </p:cNvSpPr>
          <p:nvPr/>
        </p:nvSpPr>
        <p:spPr>
          <a:xfrm>
            <a:off x="4572000" y="5486400"/>
            <a:ext cx="4114800" cy="707886"/>
          </a:xfrm>
          <a:prstGeom prst="rect">
            <a:avLst/>
          </a:prstGeom>
          <a:noFill/>
        </p:spPr>
        <p:txBody>
          <a:bodyPr wrap="square" rtlCol="0">
            <a:spAutoFit/>
          </a:bodyPr>
          <a:lstStyle/>
          <a:p>
            <a:pPr algn="ctr"/>
            <a:r>
              <a:rPr lang="en-US" sz="2000" b="1" dirty="0">
                <a:uFillTx/>
              </a:rPr>
              <a:t>Place the mouth on your dragon.   Ribbons should be hanging down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685800"/>
            <a:ext cx="3581400" cy="3810000"/>
          </a:xfrm>
        </p:spPr>
        <p:txBody>
          <a:bodyPr>
            <a:noAutofit/>
          </a:bodyPr>
          <a:lstStyle/>
          <a:p>
            <a:r>
              <a:rPr lang="en-US" sz="9600" b="1" dirty="0">
                <a:uFillTx/>
              </a:rPr>
              <a:t>All </a:t>
            </a:r>
            <a:br>
              <a:rPr lang="en-US" sz="9600" b="1" dirty="0">
                <a:uFillTx/>
              </a:rPr>
            </a:br>
            <a:r>
              <a:rPr lang="en-US" sz="9600" b="1" dirty="0">
                <a:uFillTx/>
              </a:rPr>
              <a:t>Done</a:t>
            </a:r>
          </a:p>
        </p:txBody>
      </p:sp>
      <p:pic>
        <p:nvPicPr>
          <p:cNvPr id="4" name="Picture 3" descr="thumbnail_IMG_5826.jpg"/>
          <p:cNvPicPr>
            <a:picLocks noChangeAspect="1"/>
          </p:cNvPicPr>
          <p:nvPr/>
        </p:nvPicPr>
        <p:blipFill>
          <a:blip r:embed="rId2" cstate="print"/>
          <a:stretch>
            <a:fillRect/>
          </a:stretch>
        </p:blipFill>
        <p:spPr>
          <a:xfrm rot="5400000">
            <a:off x="-574675" y="1108075"/>
            <a:ext cx="6426200" cy="4819650"/>
          </a:xfrm>
          <a:prstGeom prst="rect">
            <a:avLst/>
          </a:prstGeom>
          <a:ln w="76200">
            <a:solidFill>
              <a:schemeClr val="tx1"/>
            </a:solidFill>
          </a:ln>
        </p:spPr>
      </p:pic>
      <p:sp>
        <p:nvSpPr>
          <p:cNvPr id="5" name="TextBox 4"/>
          <p:cNvSpPr txBox="1">
            <a:spLocks/>
          </p:cNvSpPr>
          <p:nvPr/>
        </p:nvSpPr>
        <p:spPr>
          <a:xfrm>
            <a:off x="5715000" y="5257800"/>
            <a:ext cx="2895600" cy="646331"/>
          </a:xfrm>
          <a:prstGeom prst="rect">
            <a:avLst/>
          </a:prstGeom>
          <a:noFill/>
        </p:spPr>
        <p:txBody>
          <a:bodyPr wrap="square" rtlCol="0">
            <a:spAutoFit/>
          </a:bodyPr>
          <a:lstStyle/>
          <a:p>
            <a:pPr algn="ctr"/>
            <a:r>
              <a:rPr lang="en-US" b="1" dirty="0">
                <a:uFillTx/>
              </a:rPr>
              <a:t>Give to an adult to be placed on a drying rack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Autofit/>
          </a:bodyPr>
          <a:lstStyle/>
          <a:p>
            <a:r>
              <a:rPr lang="en-US" sz="4800" b="1" dirty="0">
                <a:uFillTx/>
              </a:rPr>
              <a:t>Docent Notes</a:t>
            </a:r>
          </a:p>
        </p:txBody>
      </p:sp>
      <p:sp>
        <p:nvSpPr>
          <p:cNvPr id="4" name="TextBox 3"/>
          <p:cNvSpPr txBox="1">
            <a:spLocks/>
          </p:cNvSpPr>
          <p:nvPr/>
        </p:nvSpPr>
        <p:spPr>
          <a:xfrm>
            <a:off x="157546" y="696894"/>
            <a:ext cx="8184869" cy="6924973"/>
          </a:xfrm>
          <a:prstGeom prst="rect">
            <a:avLst/>
          </a:prstGeom>
          <a:noFill/>
        </p:spPr>
        <p:txBody>
          <a:bodyPr wrap="square" rtlCol="0">
            <a:spAutoFit/>
          </a:bodyPr>
          <a:lstStyle/>
          <a:p>
            <a:r>
              <a:rPr lang="en-US" b="1" dirty="0">
                <a:uFillTx/>
              </a:rPr>
              <a:t>Supplies</a:t>
            </a:r>
          </a:p>
          <a:p>
            <a:r>
              <a:rPr lang="en-US" sz="1600" dirty="0">
                <a:uFillTx/>
              </a:rPr>
              <a:t>Water color paper</a:t>
            </a:r>
          </a:p>
          <a:p>
            <a:r>
              <a:rPr lang="en-US" sz="1600" dirty="0">
                <a:uFillTx/>
              </a:rPr>
              <a:t>Red, orange, yellow, green temper paint in small squeeze bottles</a:t>
            </a:r>
          </a:p>
          <a:p>
            <a:r>
              <a:rPr lang="en-US" sz="1600" dirty="0">
                <a:uFillTx/>
              </a:rPr>
              <a:t>Cupcake papers folded in half</a:t>
            </a:r>
          </a:p>
          <a:p>
            <a:r>
              <a:rPr lang="en-US" sz="1600" dirty="0" err="1">
                <a:uFillTx/>
              </a:rPr>
              <a:t>Googly</a:t>
            </a:r>
            <a:r>
              <a:rPr lang="en-US" sz="1600" dirty="0">
                <a:uFillTx/>
              </a:rPr>
              <a:t> eyes</a:t>
            </a:r>
          </a:p>
          <a:p>
            <a:r>
              <a:rPr lang="en-US" sz="1600" dirty="0">
                <a:uFillTx/>
              </a:rPr>
              <a:t>White glue</a:t>
            </a:r>
          </a:p>
          <a:p>
            <a:r>
              <a:rPr lang="en-US" sz="1600" dirty="0">
                <a:uFillTx/>
              </a:rPr>
              <a:t>Curling ribbon.  Different colors and widths cut to 12 </a:t>
            </a:r>
            <a:r>
              <a:rPr lang="en-US" sz="1600" dirty="0" err="1">
                <a:uFillTx/>
              </a:rPr>
              <a:t>ish</a:t>
            </a:r>
            <a:r>
              <a:rPr lang="en-US" sz="1600" dirty="0">
                <a:uFillTx/>
              </a:rPr>
              <a:t> inches.</a:t>
            </a:r>
          </a:p>
          <a:p>
            <a:r>
              <a:rPr lang="en-US" sz="1600" dirty="0">
                <a:uFillTx/>
              </a:rPr>
              <a:t>Scrap color construction paper</a:t>
            </a:r>
          </a:p>
          <a:p>
            <a:r>
              <a:rPr lang="en-US" sz="1600" dirty="0">
                <a:uFillTx/>
              </a:rPr>
              <a:t>Scissors</a:t>
            </a:r>
          </a:p>
          <a:p>
            <a:r>
              <a:rPr lang="en-US" b="1" dirty="0">
                <a:uFillTx/>
              </a:rPr>
              <a:t>Notes:</a:t>
            </a:r>
          </a:p>
          <a:p>
            <a:r>
              <a:rPr lang="en-US" sz="1600" dirty="0">
                <a:uFillTx/>
              </a:rPr>
              <a:t>Pre fold paper for the kids to get a good even smear.</a:t>
            </a:r>
          </a:p>
          <a:p>
            <a:r>
              <a:rPr lang="en-US" sz="1600" dirty="0">
                <a:uFillTx/>
              </a:rPr>
              <a:t>Really emphasize small dots and lines and to not get too close to the edges to avoid it</a:t>
            </a:r>
          </a:p>
          <a:p>
            <a:r>
              <a:rPr lang="en-US" sz="1600" dirty="0">
                <a:uFillTx/>
              </a:rPr>
              <a:t>spilling out the sides</a:t>
            </a:r>
          </a:p>
          <a:p>
            <a:r>
              <a:rPr lang="en-US" sz="1600" dirty="0">
                <a:uFillTx/>
              </a:rPr>
              <a:t>Pre fold the cupcake paper to save time</a:t>
            </a:r>
          </a:p>
          <a:p>
            <a:r>
              <a:rPr lang="en-US" sz="1600" dirty="0">
                <a:uFillTx/>
              </a:rPr>
              <a:t>Put 2-3 glue on each table</a:t>
            </a:r>
          </a:p>
          <a:p>
            <a:r>
              <a:rPr lang="en-US" sz="1600" dirty="0">
                <a:uFillTx/>
              </a:rPr>
              <a:t>Put all 4 colors on each table in the pods.</a:t>
            </a:r>
          </a:p>
          <a:p>
            <a:r>
              <a:rPr lang="en-US" sz="1600" dirty="0">
                <a:uFillTx/>
              </a:rPr>
              <a:t>Spread out a variety of cupcake papers. eyes and ribbon on each table</a:t>
            </a:r>
          </a:p>
          <a:p>
            <a:r>
              <a:rPr lang="en-US" sz="1600" dirty="0">
                <a:uFillTx/>
              </a:rPr>
              <a:t>I printed off 12 pictures of the slide showing the paint dots for reference at the tables..</a:t>
            </a:r>
          </a:p>
          <a:p>
            <a:r>
              <a:rPr lang="en-US" sz="1600" dirty="0">
                <a:uFillTx/>
              </a:rPr>
              <a:t>Trim ribbon to desired length if needed</a:t>
            </a:r>
          </a:p>
          <a:p>
            <a:r>
              <a:rPr lang="en-US" sz="1600" dirty="0">
                <a:uFillTx/>
              </a:rPr>
              <a:t>Mount as desired.  Suggestion on black.</a:t>
            </a:r>
          </a:p>
          <a:p>
            <a:r>
              <a:rPr lang="en-US" sz="1600" dirty="0">
                <a:uFillTx/>
              </a:rPr>
              <a:t>Please refill the paint if you see there is not enough for the next class</a:t>
            </a:r>
          </a:p>
          <a:p>
            <a:r>
              <a:rPr lang="en-US" sz="1600" dirty="0">
                <a:uFillTx/>
              </a:rPr>
              <a:t>Please cut more ribbon if you see there will not be enough for the </a:t>
            </a:r>
            <a:r>
              <a:rPr lang="en-US" sz="1600">
                <a:uFillTx/>
              </a:rPr>
              <a:t>next class.  </a:t>
            </a:r>
            <a:endParaRPr lang="en-US" sz="1600" dirty="0">
              <a:uFillTx/>
            </a:endParaRPr>
          </a:p>
          <a:p>
            <a:endParaRPr lang="en-US" sz="1600" dirty="0">
              <a:uFillTx/>
            </a:endParaRPr>
          </a:p>
          <a:p>
            <a:endParaRPr lang="en-US" dirty="0">
              <a:uFillTx/>
            </a:endParaRPr>
          </a:p>
          <a:p>
            <a:endParaRPr lang="en-US" dirty="0">
              <a:uFillTx/>
            </a:endParaRPr>
          </a:p>
          <a:p>
            <a:endParaRPr lang="en-US" dirty="0">
              <a:uFillTx/>
            </a:endParaRPr>
          </a:p>
          <a:p>
            <a:endParaRPr lang="en-US" dirty="0">
              <a:uFillTx/>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9600" b="1" dirty="0">
                <a:uFillTx/>
              </a:rPr>
              <a:t>Element</a:t>
            </a:r>
          </a:p>
        </p:txBody>
      </p:sp>
      <p:sp>
        <p:nvSpPr>
          <p:cNvPr id="4" name="TextBox 3"/>
          <p:cNvSpPr txBox="1">
            <a:spLocks/>
          </p:cNvSpPr>
          <p:nvPr/>
        </p:nvSpPr>
        <p:spPr>
          <a:xfrm>
            <a:off x="0" y="1295400"/>
            <a:ext cx="9144000" cy="3970318"/>
          </a:xfrm>
          <a:prstGeom prst="rect">
            <a:avLst/>
          </a:prstGeom>
          <a:noFill/>
        </p:spPr>
        <p:txBody>
          <a:bodyPr wrap="square" rtlCol="0">
            <a:spAutoFit/>
          </a:bodyPr>
          <a:lstStyle/>
          <a:p>
            <a:r>
              <a:rPr lang="en-US" sz="6000" dirty="0">
                <a:uFillTx/>
              </a:rPr>
              <a:t>Color:</a:t>
            </a:r>
          </a:p>
          <a:p>
            <a:endParaRPr lang="en-US" sz="2400" dirty="0">
              <a:uFillTx/>
            </a:endParaRPr>
          </a:p>
          <a:p>
            <a:r>
              <a:rPr lang="en-US" sz="2400" b="1" dirty="0">
                <a:uFillTx/>
              </a:rPr>
              <a:t>Primary Colors:</a:t>
            </a:r>
          </a:p>
          <a:p>
            <a:r>
              <a:rPr lang="en-US" sz="2400" dirty="0">
                <a:solidFill>
                  <a:srgbClr val="C00000"/>
                </a:solidFill>
                <a:uFillTx/>
              </a:rPr>
              <a:t>Red</a:t>
            </a:r>
            <a:r>
              <a:rPr lang="en-US" sz="2400" dirty="0">
                <a:uFillTx/>
              </a:rPr>
              <a:t>, </a:t>
            </a:r>
            <a:r>
              <a:rPr lang="en-US" sz="2400" dirty="0">
                <a:solidFill>
                  <a:srgbClr val="002060"/>
                </a:solidFill>
                <a:uFillTx/>
              </a:rPr>
              <a:t>blue</a:t>
            </a:r>
            <a:r>
              <a:rPr lang="en-US" sz="2400" dirty="0">
                <a:uFillTx/>
              </a:rPr>
              <a:t> and </a:t>
            </a:r>
            <a:r>
              <a:rPr lang="en-US" sz="2400" dirty="0">
                <a:solidFill>
                  <a:srgbClr val="FFFF00"/>
                </a:solidFill>
                <a:uFillTx/>
              </a:rPr>
              <a:t>yellow</a:t>
            </a:r>
            <a:r>
              <a:rPr lang="en-US" sz="2400" dirty="0">
                <a:uFillTx/>
              </a:rPr>
              <a:t> are the primary colors and are the base of every other color. They cannot be recreated by mixing other colors together. </a:t>
            </a:r>
          </a:p>
          <a:p>
            <a:endParaRPr lang="en-US" sz="2400" b="1" dirty="0">
              <a:uFillTx/>
            </a:endParaRPr>
          </a:p>
          <a:p>
            <a:r>
              <a:rPr lang="en-US" sz="2400" b="1" dirty="0">
                <a:uFillTx/>
              </a:rPr>
              <a:t>Secondary colors: </a:t>
            </a:r>
          </a:p>
          <a:p>
            <a:r>
              <a:rPr lang="en-US" sz="2400" dirty="0">
                <a:uFillTx/>
              </a:rPr>
              <a:t>result when two primary colors are mixed together; they include </a:t>
            </a:r>
            <a:r>
              <a:rPr lang="en-US" sz="2400" dirty="0">
                <a:solidFill>
                  <a:schemeClr val="accent6">
                    <a:lumMod val="75000"/>
                  </a:schemeClr>
                </a:solidFill>
                <a:uFillTx/>
              </a:rPr>
              <a:t>orange</a:t>
            </a:r>
            <a:r>
              <a:rPr lang="en-US" sz="2400" dirty="0">
                <a:uFillTx/>
              </a:rPr>
              <a:t>, </a:t>
            </a:r>
            <a:r>
              <a:rPr lang="en-US" sz="2400" dirty="0">
                <a:solidFill>
                  <a:srgbClr val="00B050"/>
                </a:solidFill>
                <a:uFillTx/>
              </a:rPr>
              <a:t>green</a:t>
            </a:r>
            <a:r>
              <a:rPr lang="en-US" sz="2400" dirty="0">
                <a:uFillTx/>
              </a:rPr>
              <a:t> and </a:t>
            </a:r>
            <a:r>
              <a:rPr lang="en-US" sz="2400" dirty="0">
                <a:solidFill>
                  <a:srgbClr val="7030A0"/>
                </a:solidFill>
                <a:uFillTx/>
              </a:rPr>
              <a:t>purple</a:t>
            </a:r>
            <a:r>
              <a:rPr lang="en-US" sz="2400" dirty="0">
                <a:uFillTx/>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700" b="1" dirty="0">
                <a:uFillTx/>
              </a:rPr>
              <a:t>Chinese New Year</a:t>
            </a:r>
            <a:br>
              <a:rPr lang="en-US" dirty="0">
                <a:uFillTx/>
              </a:rPr>
            </a:br>
            <a:r>
              <a:rPr lang="en-US" dirty="0">
                <a:uFillTx/>
              </a:rPr>
              <a:t>Feb. 5 2019</a:t>
            </a:r>
          </a:p>
        </p:txBody>
      </p:sp>
      <p:sp>
        <p:nvSpPr>
          <p:cNvPr id="5" name="TextBox 4"/>
          <p:cNvSpPr txBox="1">
            <a:spLocks/>
          </p:cNvSpPr>
          <p:nvPr/>
        </p:nvSpPr>
        <p:spPr>
          <a:xfrm>
            <a:off x="228600" y="1752600"/>
            <a:ext cx="8686800" cy="3785652"/>
          </a:xfrm>
          <a:prstGeom prst="rect">
            <a:avLst/>
          </a:prstGeom>
          <a:noFill/>
        </p:spPr>
        <p:txBody>
          <a:bodyPr wrap="square" rtlCol="0">
            <a:spAutoFit/>
          </a:bodyPr>
          <a:lstStyle/>
          <a:p>
            <a:r>
              <a:rPr lang="en-US" sz="2400" b="1" dirty="0">
                <a:uFillTx/>
              </a:rPr>
              <a:t>Chinese New Year, commonly known as Lunar New Year, is a Chinese festival that celebrates the beginning of a new year on the traditional Chinese Calendar. The festival is usually referred to as the Spring Festival in modern China,</a:t>
            </a:r>
            <a:r>
              <a:rPr lang="en-US" sz="2400" b="1" baseline="30000" dirty="0">
                <a:uFillTx/>
              </a:rPr>
              <a:t> </a:t>
            </a:r>
            <a:r>
              <a:rPr lang="en-US" sz="2400" b="1" dirty="0">
                <a:uFillTx/>
              </a:rPr>
              <a:t>and is one of several :Lunar New Years in Asia. Observances traditionally take place from the evening preceding the first day of the year to the Lantern Festival, held on the 15th day of the year. The first day of Chinese New Year begins on the new moon that appears </a:t>
            </a:r>
            <a:r>
              <a:rPr lang="en-US" sz="2400" b="1">
                <a:uFillTx/>
              </a:rPr>
              <a:t>between the 21</a:t>
            </a:r>
            <a:r>
              <a:rPr lang="en-US" sz="2400" b="1" baseline="30000">
                <a:uFillTx/>
              </a:rPr>
              <a:t>st</a:t>
            </a:r>
            <a:r>
              <a:rPr lang="en-US" sz="2400" b="1">
                <a:uFillTx/>
              </a:rPr>
              <a:t> of </a:t>
            </a:r>
            <a:r>
              <a:rPr lang="en-US" sz="2400" b="1" dirty="0">
                <a:uFillTx/>
              </a:rPr>
              <a:t>January </a:t>
            </a:r>
            <a:r>
              <a:rPr lang="en-US" sz="2400" b="1">
                <a:uFillTx/>
              </a:rPr>
              <a:t>and the 20th </a:t>
            </a:r>
            <a:r>
              <a:rPr lang="en-US" sz="2400" b="1" dirty="0">
                <a:uFillTx/>
              </a:rPr>
              <a:t>February. In 2019, the first day of the Lunar New Year will be on Tuesday, 5 February, initiating the Year of the Pig.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Autofit/>
          </a:bodyPr>
          <a:lstStyle/>
          <a:p>
            <a:r>
              <a:rPr lang="en-US" sz="7200" b="1" dirty="0">
                <a:uFillTx/>
              </a:rPr>
              <a:t>Primary &amp; Secondary</a:t>
            </a:r>
          </a:p>
        </p:txBody>
      </p:sp>
      <p:pic>
        <p:nvPicPr>
          <p:cNvPr id="4" name="Picture 3" descr="Primary-Colors1.gif"/>
          <p:cNvPicPr>
            <a:picLocks noChangeAspect="1"/>
          </p:cNvPicPr>
          <p:nvPr/>
        </p:nvPicPr>
        <p:blipFill>
          <a:blip r:embed="rId2" cstate="print"/>
          <a:stretch>
            <a:fillRect/>
          </a:stretch>
        </p:blipFill>
        <p:spPr>
          <a:xfrm>
            <a:off x="1905000" y="1600200"/>
            <a:ext cx="5334000" cy="504243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Autofit/>
          </a:bodyPr>
          <a:lstStyle/>
          <a:p>
            <a:r>
              <a:rPr lang="en-US" sz="9600" b="1" dirty="0">
                <a:uFillTx/>
              </a:rPr>
              <a:t>Step 1</a:t>
            </a:r>
          </a:p>
        </p:txBody>
      </p:sp>
      <p:pic>
        <p:nvPicPr>
          <p:cNvPr id="4" name="Picture 3" descr="thumbnail_IMG_5807.jpg"/>
          <p:cNvPicPr>
            <a:picLocks noChangeAspect="1"/>
          </p:cNvPicPr>
          <p:nvPr/>
        </p:nvPicPr>
        <p:blipFill>
          <a:blip r:embed="rId2" cstate="print"/>
          <a:stretch>
            <a:fillRect/>
          </a:stretch>
        </p:blipFill>
        <p:spPr>
          <a:xfrm>
            <a:off x="1752600" y="1447800"/>
            <a:ext cx="5867400" cy="4229100"/>
          </a:xfrm>
          <a:prstGeom prst="rect">
            <a:avLst/>
          </a:prstGeom>
          <a:ln w="76200">
            <a:solidFill>
              <a:schemeClr val="tx1"/>
            </a:solidFill>
          </a:ln>
        </p:spPr>
      </p:pic>
      <p:sp>
        <p:nvSpPr>
          <p:cNvPr id="5" name="TextBox 4"/>
          <p:cNvSpPr txBox="1">
            <a:spLocks/>
          </p:cNvSpPr>
          <p:nvPr/>
        </p:nvSpPr>
        <p:spPr>
          <a:xfrm>
            <a:off x="304800" y="5867400"/>
            <a:ext cx="8599598" cy="584775"/>
          </a:xfrm>
          <a:prstGeom prst="rect">
            <a:avLst/>
          </a:prstGeom>
          <a:noFill/>
        </p:spPr>
        <p:txBody>
          <a:bodyPr wrap="none" rtlCol="0">
            <a:spAutoFit/>
          </a:bodyPr>
          <a:lstStyle/>
          <a:p>
            <a:r>
              <a:rPr lang="en-US" sz="3200" b="1" dirty="0">
                <a:uFillTx/>
              </a:rPr>
              <a:t>Start with your folded white paper in front of you</a:t>
            </a:r>
          </a:p>
        </p:txBody>
      </p:sp>
      <p:sp>
        <p:nvSpPr>
          <p:cNvPr id="6" name="TextBox 5"/>
          <p:cNvSpPr txBox="1">
            <a:spLocks/>
          </p:cNvSpPr>
          <p:nvPr/>
        </p:nvSpPr>
        <p:spPr>
          <a:xfrm>
            <a:off x="3352800" y="6488668"/>
            <a:ext cx="2384564" cy="369332"/>
          </a:xfrm>
          <a:prstGeom prst="rect">
            <a:avLst/>
          </a:prstGeom>
          <a:noFill/>
        </p:spPr>
        <p:txBody>
          <a:bodyPr wrap="none" rtlCol="0">
            <a:spAutoFit/>
          </a:bodyPr>
          <a:lstStyle/>
          <a:p>
            <a:r>
              <a:rPr lang="en-US" dirty="0">
                <a:uFillTx/>
              </a:rPr>
              <a:t>Don’t forget your name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Autofit/>
          </a:bodyPr>
          <a:lstStyle/>
          <a:p>
            <a:r>
              <a:rPr lang="en-US" sz="9600" b="1" dirty="0">
                <a:uFillTx/>
              </a:rPr>
              <a:t>Step 2</a:t>
            </a:r>
            <a:endParaRPr lang="en-US" sz="9600" dirty="0">
              <a:uFillTx/>
            </a:endParaRPr>
          </a:p>
        </p:txBody>
      </p:sp>
      <p:pic>
        <p:nvPicPr>
          <p:cNvPr id="4" name="Picture 3" descr="thumbnail_IMG_5808.jpg"/>
          <p:cNvPicPr>
            <a:picLocks noChangeAspect="1"/>
          </p:cNvPicPr>
          <p:nvPr/>
        </p:nvPicPr>
        <p:blipFill>
          <a:blip r:embed="rId2" cstate="print"/>
          <a:stretch>
            <a:fillRect/>
          </a:stretch>
        </p:blipFill>
        <p:spPr>
          <a:xfrm>
            <a:off x="228600" y="1600200"/>
            <a:ext cx="5740400" cy="4305300"/>
          </a:xfrm>
          <a:prstGeom prst="rect">
            <a:avLst/>
          </a:prstGeom>
          <a:ln w="76200">
            <a:solidFill>
              <a:schemeClr val="tx1"/>
            </a:solidFill>
          </a:ln>
        </p:spPr>
      </p:pic>
      <p:sp>
        <p:nvSpPr>
          <p:cNvPr id="5" name="TextBox 4"/>
          <p:cNvSpPr txBox="1">
            <a:spLocks/>
          </p:cNvSpPr>
          <p:nvPr/>
        </p:nvSpPr>
        <p:spPr>
          <a:xfrm>
            <a:off x="6172200" y="1600200"/>
            <a:ext cx="2819399" cy="4154984"/>
          </a:xfrm>
          <a:prstGeom prst="rect">
            <a:avLst/>
          </a:prstGeom>
          <a:noFill/>
        </p:spPr>
        <p:txBody>
          <a:bodyPr wrap="square" rtlCol="0">
            <a:spAutoFit/>
          </a:bodyPr>
          <a:lstStyle/>
          <a:p>
            <a:r>
              <a:rPr lang="en-US" sz="2400" b="1" dirty="0">
                <a:uFillTx/>
              </a:rPr>
              <a:t>Make several Green, yellow, orange and red small pea sized dots and a few thin lines on one side of your  paper</a:t>
            </a:r>
          </a:p>
          <a:p>
            <a:endParaRPr lang="en-US" sz="2400" b="1" dirty="0">
              <a:uFillTx/>
            </a:endParaRPr>
          </a:p>
          <a:p>
            <a:r>
              <a:rPr lang="en-US" sz="2400" b="1" dirty="0">
                <a:uFillTx/>
              </a:rPr>
              <a:t>Be careful to not get near the top or bottom of your paper..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9600" b="1" dirty="0">
                <a:uFillTx/>
              </a:rPr>
              <a:t>Step 3</a:t>
            </a:r>
          </a:p>
        </p:txBody>
      </p:sp>
      <p:pic>
        <p:nvPicPr>
          <p:cNvPr id="4" name="Picture 3" descr="thumbnail_IMG_5810.jpg"/>
          <p:cNvPicPr>
            <a:picLocks noChangeAspect="1"/>
          </p:cNvPicPr>
          <p:nvPr/>
        </p:nvPicPr>
        <p:blipFill>
          <a:blip r:embed="rId2" cstate="print"/>
          <a:stretch>
            <a:fillRect/>
          </a:stretch>
        </p:blipFill>
        <p:spPr>
          <a:xfrm>
            <a:off x="304800" y="2057400"/>
            <a:ext cx="5130800" cy="3848100"/>
          </a:xfrm>
          <a:prstGeom prst="rect">
            <a:avLst/>
          </a:prstGeom>
          <a:ln w="76200">
            <a:solidFill>
              <a:schemeClr val="tx1"/>
            </a:solidFill>
          </a:ln>
        </p:spPr>
      </p:pic>
      <p:sp>
        <p:nvSpPr>
          <p:cNvPr id="5" name="TextBox 4"/>
          <p:cNvSpPr txBox="1">
            <a:spLocks/>
          </p:cNvSpPr>
          <p:nvPr/>
        </p:nvSpPr>
        <p:spPr>
          <a:xfrm>
            <a:off x="5715000" y="2895600"/>
            <a:ext cx="3048000" cy="1815882"/>
          </a:xfrm>
          <a:prstGeom prst="rect">
            <a:avLst/>
          </a:prstGeom>
          <a:noFill/>
        </p:spPr>
        <p:txBody>
          <a:bodyPr wrap="square" rtlCol="0">
            <a:spAutoFit/>
          </a:bodyPr>
          <a:lstStyle/>
          <a:p>
            <a:r>
              <a:rPr lang="en-US" sz="2800" b="1" dirty="0">
                <a:uFillTx/>
              </a:rPr>
              <a:t>Fold in half and rub your hand all over the paper to smear the paint inside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a:uFillTx/>
              </a:rPr>
              <a:t>Step 4</a:t>
            </a:r>
          </a:p>
        </p:txBody>
      </p:sp>
      <p:pic>
        <p:nvPicPr>
          <p:cNvPr id="4" name="Picture 3" descr="thumbnail_IMG_5811.jpg"/>
          <p:cNvPicPr>
            <a:picLocks noChangeAspect="1"/>
          </p:cNvPicPr>
          <p:nvPr/>
        </p:nvPicPr>
        <p:blipFill>
          <a:blip r:embed="rId2" cstate="print"/>
          <a:stretch>
            <a:fillRect/>
          </a:stretch>
        </p:blipFill>
        <p:spPr>
          <a:xfrm>
            <a:off x="228600" y="1905000"/>
            <a:ext cx="5969000" cy="4476750"/>
          </a:xfrm>
          <a:prstGeom prst="rect">
            <a:avLst/>
          </a:prstGeom>
          <a:ln w="76200">
            <a:solidFill>
              <a:schemeClr val="tx1"/>
            </a:solidFill>
          </a:ln>
        </p:spPr>
      </p:pic>
      <p:sp>
        <p:nvSpPr>
          <p:cNvPr id="5" name="TextBox 4"/>
          <p:cNvSpPr txBox="1">
            <a:spLocks/>
          </p:cNvSpPr>
          <p:nvPr/>
        </p:nvSpPr>
        <p:spPr>
          <a:xfrm>
            <a:off x="6324600" y="2438400"/>
            <a:ext cx="2667000" cy="3046988"/>
          </a:xfrm>
          <a:prstGeom prst="rect">
            <a:avLst/>
          </a:prstGeom>
          <a:noFill/>
        </p:spPr>
        <p:txBody>
          <a:bodyPr wrap="square" rtlCol="0">
            <a:spAutoFit/>
          </a:bodyPr>
          <a:lstStyle/>
          <a:p>
            <a:r>
              <a:rPr lang="en-US" sz="3200" b="1" dirty="0">
                <a:uFillTx/>
              </a:rPr>
              <a:t>Open back up and decide what side will be the top and what side will be the bottom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a:uFillTx/>
              </a:rPr>
              <a:t>Step 5</a:t>
            </a:r>
          </a:p>
        </p:txBody>
      </p:sp>
      <p:pic>
        <p:nvPicPr>
          <p:cNvPr id="4" name="Picture 3" descr="thumbnail_IMG_5814.jpg"/>
          <p:cNvPicPr>
            <a:picLocks noChangeAspect="1"/>
          </p:cNvPicPr>
          <p:nvPr/>
        </p:nvPicPr>
        <p:blipFill>
          <a:blip r:embed="rId2" cstate="print"/>
          <a:stretch>
            <a:fillRect/>
          </a:stretch>
        </p:blipFill>
        <p:spPr>
          <a:xfrm>
            <a:off x="0" y="2743200"/>
            <a:ext cx="2819400" cy="2114550"/>
          </a:xfrm>
          <a:prstGeom prst="rect">
            <a:avLst/>
          </a:prstGeom>
          <a:ln w="76200">
            <a:solidFill>
              <a:schemeClr val="tx1"/>
            </a:solidFill>
          </a:ln>
        </p:spPr>
      </p:pic>
      <p:pic>
        <p:nvPicPr>
          <p:cNvPr id="6" name="Picture 5" descr="thumbnail_IMG_5816.jpg"/>
          <p:cNvPicPr>
            <a:picLocks noChangeAspect="1"/>
          </p:cNvPicPr>
          <p:nvPr/>
        </p:nvPicPr>
        <p:blipFill>
          <a:blip r:embed="rId3" cstate="print"/>
          <a:stretch>
            <a:fillRect/>
          </a:stretch>
        </p:blipFill>
        <p:spPr>
          <a:xfrm>
            <a:off x="3200400" y="2743200"/>
            <a:ext cx="2819400" cy="2114550"/>
          </a:xfrm>
          <a:prstGeom prst="rect">
            <a:avLst/>
          </a:prstGeom>
          <a:ln w="76200">
            <a:solidFill>
              <a:schemeClr val="tx1"/>
            </a:solidFill>
          </a:ln>
        </p:spPr>
      </p:pic>
      <p:sp>
        <p:nvSpPr>
          <p:cNvPr id="8" name="TextBox 7"/>
          <p:cNvSpPr txBox="1">
            <a:spLocks/>
          </p:cNvSpPr>
          <p:nvPr/>
        </p:nvSpPr>
        <p:spPr>
          <a:xfrm>
            <a:off x="304801" y="5029200"/>
            <a:ext cx="2285999" cy="923330"/>
          </a:xfrm>
          <a:prstGeom prst="rect">
            <a:avLst/>
          </a:prstGeom>
          <a:noFill/>
        </p:spPr>
        <p:txBody>
          <a:bodyPr wrap="square" rtlCol="0">
            <a:spAutoFit/>
          </a:bodyPr>
          <a:lstStyle/>
          <a:p>
            <a:pPr algn="ctr"/>
            <a:r>
              <a:rPr lang="en-US" b="1" dirty="0">
                <a:uFillTx/>
              </a:rPr>
              <a:t>Add small dot of glue Where you want to put your eyes</a:t>
            </a:r>
          </a:p>
        </p:txBody>
      </p:sp>
      <p:sp>
        <p:nvSpPr>
          <p:cNvPr id="10" name="TextBox 9"/>
          <p:cNvSpPr txBox="1">
            <a:spLocks/>
          </p:cNvSpPr>
          <p:nvPr/>
        </p:nvSpPr>
        <p:spPr>
          <a:xfrm>
            <a:off x="3429000" y="5029200"/>
            <a:ext cx="2590800" cy="923330"/>
          </a:xfrm>
          <a:prstGeom prst="rect">
            <a:avLst/>
          </a:prstGeom>
          <a:noFill/>
        </p:spPr>
        <p:txBody>
          <a:bodyPr wrap="square" rtlCol="0">
            <a:spAutoFit/>
          </a:bodyPr>
          <a:lstStyle/>
          <a:p>
            <a:pPr algn="ctr"/>
            <a:r>
              <a:rPr lang="en-US" b="1" dirty="0">
                <a:uFillTx/>
              </a:rPr>
              <a:t>Glue down Cupcake papers in the places you would like your eyes</a:t>
            </a:r>
          </a:p>
        </p:txBody>
      </p:sp>
      <p:pic>
        <p:nvPicPr>
          <p:cNvPr id="11" name="Picture 10" descr="thumbnail_IMG_5818.jpg"/>
          <p:cNvPicPr>
            <a:picLocks noChangeAspect="1"/>
          </p:cNvPicPr>
          <p:nvPr/>
        </p:nvPicPr>
        <p:blipFill>
          <a:blip r:embed="rId4" cstate="print"/>
          <a:stretch>
            <a:fillRect/>
          </a:stretch>
        </p:blipFill>
        <p:spPr>
          <a:xfrm>
            <a:off x="6324600" y="2743200"/>
            <a:ext cx="2819400" cy="2114550"/>
          </a:xfrm>
          <a:prstGeom prst="rect">
            <a:avLst/>
          </a:prstGeom>
          <a:ln w="76200">
            <a:solidFill>
              <a:schemeClr val="tx1"/>
            </a:solidFill>
          </a:ln>
        </p:spPr>
      </p:pic>
      <p:sp>
        <p:nvSpPr>
          <p:cNvPr id="12" name="TextBox 11"/>
          <p:cNvSpPr txBox="1">
            <a:spLocks/>
          </p:cNvSpPr>
          <p:nvPr/>
        </p:nvSpPr>
        <p:spPr>
          <a:xfrm>
            <a:off x="6705600" y="5029200"/>
            <a:ext cx="2286000" cy="923330"/>
          </a:xfrm>
          <a:prstGeom prst="rect">
            <a:avLst/>
          </a:prstGeom>
          <a:noFill/>
        </p:spPr>
        <p:txBody>
          <a:bodyPr wrap="square" rtlCol="0">
            <a:spAutoFit/>
          </a:bodyPr>
          <a:lstStyle/>
          <a:p>
            <a:pPr algn="ctr"/>
            <a:r>
              <a:rPr lang="en-US" b="1" dirty="0">
                <a:uFillTx/>
              </a:rPr>
              <a:t>Glue down your </a:t>
            </a:r>
            <a:r>
              <a:rPr lang="en-US" b="1" dirty="0" err="1">
                <a:uFillTx/>
              </a:rPr>
              <a:t>googley</a:t>
            </a:r>
            <a:r>
              <a:rPr lang="en-US" b="1" dirty="0">
                <a:uFillTx/>
              </a:rPr>
              <a:t> eyes inside the cupcake paper</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121</TotalTime>
  <Words>589</Words>
  <Application>Microsoft Office PowerPoint</Application>
  <PresentationFormat>On-screen Show (4:3)</PresentationFormat>
  <Paragraphs>68</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Color Mixing Dragons</vt:lpstr>
      <vt:lpstr>Element</vt:lpstr>
      <vt:lpstr>Chinese New Year Feb. 5 2019</vt:lpstr>
      <vt:lpstr>Primary &amp; Secondary</vt:lpstr>
      <vt:lpstr>Step 1</vt:lpstr>
      <vt:lpstr>Step 2</vt:lpstr>
      <vt:lpstr>Step 3</vt:lpstr>
      <vt:lpstr>Step 4</vt:lpstr>
      <vt:lpstr>Step 5</vt:lpstr>
      <vt:lpstr>Step 6</vt:lpstr>
      <vt:lpstr>Step 7</vt:lpstr>
      <vt:lpstr>Step 8</vt:lpstr>
      <vt:lpstr>All  Done</vt:lpstr>
      <vt:lpstr>Docent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Mixing Dragons</dc:title>
  <dc:creator>Austin Heady</dc:creator>
  <cp:lastModifiedBy>Karen R</cp:lastModifiedBy>
  <cp:revision>7</cp:revision>
  <dcterms:created xsi:type="dcterms:W3CDTF">2019-01-29T21:35:26Z</dcterms:created>
  <dcterms:modified xsi:type="dcterms:W3CDTF">2022-03-17T02:55:52Z</dcterms:modified>
</cp:coreProperties>
</file>