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FF0000"/>
    <a:srgbClr val="C79C4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7089B02-A151-4DD9-A22B-3CB6E49CDB58}" type="datetimeFigureOut">
              <a:rPr lang="en-US"/>
              <a:pPr>
                <a:defRPr/>
              </a:pPr>
              <a:t>3/16/2022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A5C431B-30C9-427F-A3E0-8D536D4D595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564D23-6DEB-4588-8316-FBCE998FB179}" type="slidenum">
              <a:rPr lang="en-US" altLang="en-US"/>
              <a:pPr eaLnBrk="1" hangingPunct="1"/>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40B73ED-AAE9-458A-8AFB-6462552E66A0}" type="datetimeFigureOut">
              <a:rPr lang="en-US"/>
              <a:pPr>
                <a:defRPr/>
              </a:pPr>
              <a:t>3/16/2022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23A12D3-B7FE-4387-894B-B4B02E0C0B6F}" type="slidenum">
              <a:rPr lang="en-US" altLang="en-US"/>
              <a:pPr/>
              <a:t>‹#›</a:t>
            </a:fld>
            <a:endParaRPr lang="en-US" altLang="en-US"/>
          </a:p>
        </p:txBody>
      </p:sp>
    </p:spTree>
    <p:extLst>
      <p:ext uri="{BB962C8B-B14F-4D97-AF65-F5344CB8AC3E}">
        <p14:creationId xmlns:p14="http://schemas.microsoft.com/office/powerpoint/2010/main" val="89794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B81721-965A-4BDC-85B7-2867888592E8}" type="datetimeFigureOut">
              <a:rPr lang="en-US"/>
              <a:pPr>
                <a:defRPr/>
              </a:pPr>
              <a:t>3/16/2022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E7AF36-FAAA-4481-B782-18E94F670058}" type="slidenum">
              <a:rPr lang="en-US" altLang="en-US"/>
              <a:pPr/>
              <a:t>‹#›</a:t>
            </a:fld>
            <a:endParaRPr lang="en-US" altLang="en-US"/>
          </a:p>
        </p:txBody>
      </p:sp>
    </p:spTree>
    <p:extLst>
      <p:ext uri="{BB962C8B-B14F-4D97-AF65-F5344CB8AC3E}">
        <p14:creationId xmlns:p14="http://schemas.microsoft.com/office/powerpoint/2010/main" val="428807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99D70E-D145-4FE9-A15D-D36D100B10D2}" type="datetimeFigureOut">
              <a:rPr lang="en-US"/>
              <a:pPr>
                <a:defRPr/>
              </a:pPr>
              <a:t>3/16/2022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8742D3-BE98-4ADB-83D5-FE76511A1216}" type="slidenum">
              <a:rPr lang="en-US" altLang="en-US"/>
              <a:pPr/>
              <a:t>‹#›</a:t>
            </a:fld>
            <a:endParaRPr lang="en-US" altLang="en-US"/>
          </a:p>
        </p:txBody>
      </p:sp>
    </p:spTree>
    <p:extLst>
      <p:ext uri="{BB962C8B-B14F-4D97-AF65-F5344CB8AC3E}">
        <p14:creationId xmlns:p14="http://schemas.microsoft.com/office/powerpoint/2010/main" val="142281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DDC64E-0641-4487-9853-8737B3106412}" type="datetimeFigureOut">
              <a:rPr lang="en-US"/>
              <a:pPr>
                <a:defRPr/>
              </a:pPr>
              <a:t>3/16/2022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7B517F-5BB0-4306-B99C-DDF0EEAC7451}" type="slidenum">
              <a:rPr lang="en-US" altLang="en-US"/>
              <a:pPr/>
              <a:t>‹#›</a:t>
            </a:fld>
            <a:endParaRPr lang="en-US" altLang="en-US"/>
          </a:p>
        </p:txBody>
      </p:sp>
    </p:spTree>
    <p:extLst>
      <p:ext uri="{BB962C8B-B14F-4D97-AF65-F5344CB8AC3E}">
        <p14:creationId xmlns:p14="http://schemas.microsoft.com/office/powerpoint/2010/main" val="277767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743AE17-0393-4C68-AC91-E982A33DD13E}" type="datetimeFigureOut">
              <a:rPr lang="en-US"/>
              <a:pPr>
                <a:defRPr/>
              </a:pPr>
              <a:t>3/16/2022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BC8800-4D23-4163-BBE0-F7CE4D356538}" type="slidenum">
              <a:rPr lang="en-US" altLang="en-US"/>
              <a:pPr/>
              <a:t>‹#›</a:t>
            </a:fld>
            <a:endParaRPr lang="en-US" altLang="en-US"/>
          </a:p>
        </p:txBody>
      </p:sp>
    </p:spTree>
    <p:extLst>
      <p:ext uri="{BB962C8B-B14F-4D97-AF65-F5344CB8AC3E}">
        <p14:creationId xmlns:p14="http://schemas.microsoft.com/office/powerpoint/2010/main" val="467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A1D8EA-4482-4E20-B811-3E8DEDA9CE66}" type="datetimeFigureOut">
              <a:rPr lang="en-US"/>
              <a:pPr>
                <a:defRPr/>
              </a:pPr>
              <a:t>3/16/2022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4F3D09-BE69-41C7-8765-6EFA91C752B3}" type="slidenum">
              <a:rPr lang="en-US" altLang="en-US"/>
              <a:pPr/>
              <a:t>‹#›</a:t>
            </a:fld>
            <a:endParaRPr lang="en-US" altLang="en-US"/>
          </a:p>
        </p:txBody>
      </p:sp>
    </p:spTree>
    <p:extLst>
      <p:ext uri="{BB962C8B-B14F-4D97-AF65-F5344CB8AC3E}">
        <p14:creationId xmlns:p14="http://schemas.microsoft.com/office/powerpoint/2010/main" val="32987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30D5D5-49A5-4754-AC94-F168276EB11F}" type="datetimeFigureOut">
              <a:rPr lang="en-US"/>
              <a:pPr>
                <a:defRPr/>
              </a:pPr>
              <a:t>3/16/2022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867A43F-E97E-4EF1-B66A-78CBDAD52CC4}" type="slidenum">
              <a:rPr lang="en-US" altLang="en-US"/>
              <a:pPr/>
              <a:t>‹#›</a:t>
            </a:fld>
            <a:endParaRPr lang="en-US" altLang="en-US"/>
          </a:p>
        </p:txBody>
      </p:sp>
    </p:spTree>
    <p:extLst>
      <p:ext uri="{BB962C8B-B14F-4D97-AF65-F5344CB8AC3E}">
        <p14:creationId xmlns:p14="http://schemas.microsoft.com/office/powerpoint/2010/main" val="51085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4E76875-BC65-4816-BD51-11BA078A7B23}" type="datetimeFigureOut">
              <a:rPr lang="en-US"/>
              <a:pPr>
                <a:defRPr/>
              </a:pPr>
              <a:t>3/16/2022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A03F4A7-01A0-4CD8-A3C6-CA09767AF870}" type="slidenum">
              <a:rPr lang="en-US" altLang="en-US"/>
              <a:pPr/>
              <a:t>‹#›</a:t>
            </a:fld>
            <a:endParaRPr lang="en-US" altLang="en-US"/>
          </a:p>
        </p:txBody>
      </p:sp>
    </p:spTree>
    <p:extLst>
      <p:ext uri="{BB962C8B-B14F-4D97-AF65-F5344CB8AC3E}">
        <p14:creationId xmlns:p14="http://schemas.microsoft.com/office/powerpoint/2010/main" val="1364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DABB8D-D449-48A7-B6B8-274F0BCD788E}" type="datetimeFigureOut">
              <a:rPr lang="en-US"/>
              <a:pPr>
                <a:defRPr/>
              </a:pPr>
              <a:t>3/16/2022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706D165-D9BE-4287-8DC9-B9AB6345F964}" type="slidenum">
              <a:rPr lang="en-US" altLang="en-US"/>
              <a:pPr/>
              <a:t>‹#›</a:t>
            </a:fld>
            <a:endParaRPr lang="en-US" altLang="en-US"/>
          </a:p>
        </p:txBody>
      </p:sp>
    </p:spTree>
    <p:extLst>
      <p:ext uri="{BB962C8B-B14F-4D97-AF65-F5344CB8AC3E}">
        <p14:creationId xmlns:p14="http://schemas.microsoft.com/office/powerpoint/2010/main" val="594489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59C792-4D0B-48D9-96A4-88F4254B5D16}" type="datetimeFigureOut">
              <a:rPr lang="en-US"/>
              <a:pPr>
                <a:defRPr/>
              </a:pPr>
              <a:t>3/16/2022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106114-7F94-4706-A842-4688D716C136}" type="slidenum">
              <a:rPr lang="en-US" altLang="en-US"/>
              <a:pPr/>
              <a:t>‹#›</a:t>
            </a:fld>
            <a:endParaRPr lang="en-US" altLang="en-US"/>
          </a:p>
        </p:txBody>
      </p:sp>
    </p:spTree>
    <p:extLst>
      <p:ext uri="{BB962C8B-B14F-4D97-AF65-F5344CB8AC3E}">
        <p14:creationId xmlns:p14="http://schemas.microsoft.com/office/powerpoint/2010/main" val="231963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41F3CC-7A61-4E1D-9D8C-A4C5279AFF05}" type="datetimeFigureOut">
              <a:rPr lang="en-US"/>
              <a:pPr>
                <a:defRPr/>
              </a:pPr>
              <a:t>3/16/2022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AB21E9-3C39-4F70-82E5-2E3B48F37A8A}" type="slidenum">
              <a:rPr lang="en-US" altLang="en-US"/>
              <a:pPr/>
              <a:t>‹#›</a:t>
            </a:fld>
            <a:endParaRPr lang="en-US" altLang="en-US"/>
          </a:p>
        </p:txBody>
      </p:sp>
    </p:spTree>
    <p:extLst>
      <p:ext uri="{BB962C8B-B14F-4D97-AF65-F5344CB8AC3E}">
        <p14:creationId xmlns:p14="http://schemas.microsoft.com/office/powerpoint/2010/main" val="211122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872A64E-1B27-4996-9B42-10FDF10F710F}" type="datetimeFigureOut">
              <a:rPr lang="en-US"/>
              <a:pPr>
                <a:defRPr/>
              </a:pPr>
              <a:t>3/16/2022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711C60B-718D-498C-BBDC-F8FF176575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http://www.artquotes.net/masters/warhol-paintings.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artquotes.net/masters/henri-matisse/paintings.htm" TargetMode="External"/><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28600"/>
            <a:ext cx="7772400" cy="3429000"/>
          </a:xfrm>
        </p:spPr>
        <p:txBody>
          <a:bodyPr/>
          <a:lstStyle/>
          <a:p>
            <a:pPr algn="l" eaLnBrk="1" hangingPunct="1"/>
            <a:r>
              <a:rPr lang="en-US" altLang="en-US" b="1">
                <a:solidFill>
                  <a:srgbClr val="FFFF99"/>
                </a:solidFill>
                <a:latin typeface="Arial" panose="020B0604020202020204" pitchFamily="34" charset="0"/>
                <a:cs typeface="Arial" panose="020B0604020202020204" pitchFamily="34" charset="0"/>
              </a:rPr>
              <a:t>Portrait</a:t>
            </a:r>
            <a:br>
              <a:rPr lang="en-US" altLang="en-US" b="1">
                <a:solidFill>
                  <a:srgbClr val="FFFF99"/>
                </a:solidFill>
                <a:latin typeface="Arial" panose="020B0604020202020204" pitchFamily="34" charset="0"/>
                <a:cs typeface="Arial" panose="020B0604020202020204" pitchFamily="34" charset="0"/>
              </a:rPr>
            </a:br>
            <a:r>
              <a:rPr lang="en-US" altLang="en-US" b="1">
                <a:solidFill>
                  <a:srgbClr val="FFFF99"/>
                </a:solidFill>
                <a:latin typeface="Arial" panose="020B0604020202020204" pitchFamily="34" charset="0"/>
                <a:cs typeface="Arial" panose="020B0604020202020204" pitchFamily="34" charset="0"/>
              </a:rPr>
              <a:t>	</a:t>
            </a:r>
            <a:r>
              <a:rPr lang="en-US" altLang="en-US" b="1">
                <a:solidFill>
                  <a:schemeClr val="bg1"/>
                </a:solidFill>
                <a:latin typeface="Arial" panose="020B0604020202020204" pitchFamily="34" charset="0"/>
                <a:cs typeface="Arial" panose="020B0604020202020204" pitchFamily="34" charset="0"/>
              </a:rPr>
              <a:t>A picture of a person</a:t>
            </a:r>
            <a:br>
              <a:rPr lang="en-US" altLang="en-US" b="1">
                <a:solidFill>
                  <a:schemeClr val="bg1"/>
                </a:solidFill>
                <a:latin typeface="Arial" panose="020B0604020202020204" pitchFamily="34" charset="0"/>
                <a:cs typeface="Arial" panose="020B0604020202020204" pitchFamily="34" charset="0"/>
              </a:rPr>
            </a:br>
            <a:br>
              <a:rPr lang="en-US" altLang="en-US" b="1">
                <a:solidFill>
                  <a:schemeClr val="bg1"/>
                </a:solidFill>
                <a:latin typeface="Arial" panose="020B0604020202020204" pitchFamily="34" charset="0"/>
                <a:cs typeface="Arial" panose="020B0604020202020204" pitchFamily="34" charset="0"/>
              </a:rPr>
            </a:br>
            <a:r>
              <a:rPr lang="en-US" altLang="en-US" b="1">
                <a:solidFill>
                  <a:srgbClr val="FFFF99"/>
                </a:solidFill>
                <a:latin typeface="Arial" panose="020B0604020202020204" pitchFamily="34" charset="0"/>
                <a:cs typeface="Arial" panose="020B0604020202020204" pitchFamily="34" charset="0"/>
              </a:rPr>
              <a:t>Self Portrait</a:t>
            </a:r>
            <a:br>
              <a:rPr lang="en-US" altLang="en-US" b="1">
                <a:solidFill>
                  <a:schemeClr val="bg1"/>
                </a:solidFill>
                <a:latin typeface="Arial" panose="020B0604020202020204" pitchFamily="34" charset="0"/>
                <a:cs typeface="Arial" panose="020B0604020202020204" pitchFamily="34" charset="0"/>
              </a:rPr>
            </a:br>
            <a:r>
              <a:rPr lang="en-US" altLang="en-US" b="1">
                <a:solidFill>
                  <a:schemeClr val="bg1"/>
                </a:solidFill>
                <a:latin typeface="Arial" panose="020B0604020202020204" pitchFamily="34" charset="0"/>
                <a:cs typeface="Arial" panose="020B0604020202020204" pitchFamily="34" charset="0"/>
              </a:rPr>
              <a:t>	A picture of </a:t>
            </a:r>
            <a:r>
              <a:rPr lang="en-US" altLang="en-US" b="1" u="sng">
                <a:solidFill>
                  <a:schemeClr val="bg1"/>
                </a:solidFill>
                <a:latin typeface="Arial" panose="020B0604020202020204" pitchFamily="34" charset="0"/>
                <a:cs typeface="Arial" panose="020B0604020202020204" pitchFamily="34" charset="0"/>
              </a:rPr>
              <a:t>yourself</a:t>
            </a:r>
          </a:p>
        </p:txBody>
      </p:sp>
      <p:pic>
        <p:nvPicPr>
          <p:cNvPr id="2051" name="Picture 13" descr="C:\Documents and Settings\tadlocks\Local Settings\Temporary Internet Files\Content.IE5\SDF6D8QV\MC900198706[1].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3595688"/>
            <a:ext cx="28194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381000" y="244257"/>
            <a:ext cx="4114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2800" dirty="0">
                <a:solidFill>
                  <a:srgbClr val="FFFF00"/>
                </a:solidFill>
              </a:rPr>
              <a:t>BACKGROUND:</a:t>
            </a:r>
          </a:p>
          <a:p>
            <a:pPr marL="0" indent="0" eaLnBrk="1" hangingPunct="1"/>
            <a:endParaRPr lang="en-US" altLang="en-US" sz="2800" dirty="0">
              <a:solidFill>
                <a:srgbClr val="FFFF00"/>
              </a:solidFill>
            </a:endParaRPr>
          </a:p>
          <a:p>
            <a:pPr eaLnBrk="1" hangingPunct="1">
              <a:buAutoNum type="arabicPeriod"/>
            </a:pPr>
            <a:r>
              <a:rPr lang="en-US" altLang="en-US" sz="2800" dirty="0">
                <a:solidFill>
                  <a:srgbClr val="FFFF00"/>
                </a:solidFill>
              </a:rPr>
              <a:t>Draw a design on watercolor paper with white oil pastel.</a:t>
            </a:r>
          </a:p>
          <a:p>
            <a:pPr eaLnBrk="1" hangingPunct="1">
              <a:buAutoNum type="arabicPeriod"/>
            </a:pPr>
            <a:endParaRPr lang="en-US" altLang="en-US" sz="2800" dirty="0">
              <a:solidFill>
                <a:srgbClr val="FFFF00"/>
              </a:solidFill>
            </a:endParaRPr>
          </a:p>
          <a:p>
            <a:pPr eaLnBrk="1" hangingPunct="1">
              <a:buAutoNum type="arabicPeriod"/>
            </a:pPr>
            <a:r>
              <a:rPr lang="en-US" altLang="en-US" sz="2800" dirty="0">
                <a:solidFill>
                  <a:srgbClr val="FFFF00"/>
                </a:solidFill>
              </a:rPr>
              <a:t>Paint with watercolor paint.</a:t>
            </a:r>
          </a:p>
          <a:p>
            <a:pPr eaLnBrk="1" hangingPunct="1">
              <a:buAutoNum type="arabicPeriod"/>
            </a:pPr>
            <a:endParaRPr lang="en-US" altLang="en-US" sz="2800" dirty="0">
              <a:solidFill>
                <a:srgbClr val="FFFF00"/>
              </a:solidFill>
            </a:endParaRPr>
          </a:p>
          <a:p>
            <a:pPr eaLnBrk="1" hangingPunct="1">
              <a:buAutoNum type="arabicPeriod"/>
            </a:pPr>
            <a:r>
              <a:rPr lang="en-US" altLang="en-US" sz="2800" dirty="0">
                <a:solidFill>
                  <a:srgbClr val="FFFF00"/>
                </a:solidFill>
              </a:rPr>
              <a:t>Let dry.</a:t>
            </a:r>
          </a:p>
        </p:txBody>
      </p:sp>
      <p:pic>
        <p:nvPicPr>
          <p:cNvPr id="3" name="Picture 2"/>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5734050" y="590550"/>
            <a:ext cx="3505200" cy="2628900"/>
          </a:xfrm>
          <a:prstGeom prst="rect">
            <a:avLst/>
          </a:prstGeom>
        </p:spPr>
      </p:pic>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2334577" y="3456624"/>
            <a:ext cx="3560445" cy="3200400"/>
          </a:xfrm>
          <a:prstGeom prst="rect">
            <a:avLst/>
          </a:prstGeom>
        </p:spPr>
      </p:pic>
    </p:spTree>
    <p:extLst>
      <p:ext uri="{BB962C8B-B14F-4D97-AF65-F5344CB8AC3E}">
        <p14:creationId xmlns:p14="http://schemas.microsoft.com/office/powerpoint/2010/main" val="349611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381000" y="244257"/>
            <a:ext cx="4114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2800" dirty="0">
                <a:solidFill>
                  <a:srgbClr val="FFFF00"/>
                </a:solidFill>
              </a:rPr>
              <a:t>For Art Docent:</a:t>
            </a:r>
          </a:p>
          <a:p>
            <a:pPr marL="0" indent="0" eaLnBrk="1" hangingPunct="1"/>
            <a:endParaRPr lang="en-US" altLang="en-US" sz="2800" dirty="0">
              <a:solidFill>
                <a:srgbClr val="FFFF00"/>
              </a:solidFill>
            </a:endParaRPr>
          </a:p>
          <a:p>
            <a:pPr eaLnBrk="1" hangingPunct="1">
              <a:buAutoNum type="arabicPeriod"/>
            </a:pPr>
            <a:r>
              <a:rPr lang="en-US" altLang="en-US" sz="2800" dirty="0">
                <a:solidFill>
                  <a:srgbClr val="FFFF00"/>
                </a:solidFill>
              </a:rPr>
              <a:t>Cut out around each student’s portrait.</a:t>
            </a:r>
          </a:p>
          <a:p>
            <a:pPr eaLnBrk="1" hangingPunct="1">
              <a:buAutoNum type="arabicPeriod"/>
            </a:pPr>
            <a:endParaRPr lang="en-US" altLang="en-US" sz="2800" dirty="0">
              <a:solidFill>
                <a:srgbClr val="FFFF00"/>
              </a:solidFill>
            </a:endParaRPr>
          </a:p>
          <a:p>
            <a:pPr eaLnBrk="1" hangingPunct="1">
              <a:buAutoNum type="arabicPeriod"/>
            </a:pPr>
            <a:r>
              <a:rPr lang="en-US" altLang="en-US" sz="2800" dirty="0">
                <a:solidFill>
                  <a:srgbClr val="FFFF00"/>
                </a:solidFill>
              </a:rPr>
              <a:t>Glue portrait to background.</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486150" y="1025307"/>
            <a:ext cx="6248400" cy="4686300"/>
          </a:xfrm>
          <a:prstGeom prst="rect">
            <a:avLst/>
          </a:prstGeom>
        </p:spPr>
      </p:pic>
    </p:spTree>
    <p:extLst>
      <p:ext uri="{BB962C8B-B14F-4D97-AF65-F5344CB8AC3E}">
        <p14:creationId xmlns:p14="http://schemas.microsoft.com/office/powerpoint/2010/main" val="193796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533400" y="228600"/>
            <a:ext cx="7620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rgbClr val="FFFF00"/>
                </a:solidFill>
                <a:latin typeface="Cooper Black" panose="0208090404030B020404" pitchFamily="18" charset="0"/>
              </a:rPr>
              <a:t>Why paint a picture of yourself?</a:t>
            </a:r>
          </a:p>
          <a:p>
            <a:pPr algn="ctr" eaLnBrk="1" hangingPunct="1"/>
            <a:endParaRPr lang="en-US" altLang="en-US" sz="800">
              <a:solidFill>
                <a:srgbClr val="FFFF00"/>
              </a:solidFill>
              <a:latin typeface="Cooper Black" panose="0208090404030B020404" pitchFamily="18" charset="0"/>
            </a:endParaRPr>
          </a:p>
          <a:p>
            <a:pPr algn="ctr" eaLnBrk="1" hangingPunct="1"/>
            <a:r>
              <a:rPr lang="en-US" altLang="en-US" sz="2800">
                <a:solidFill>
                  <a:srgbClr val="FFFF00"/>
                </a:solidFill>
                <a:latin typeface="Cooper Black" panose="0208090404030B020404" pitchFamily="18" charset="0"/>
              </a:rPr>
              <a:t>Artists would paint portraits of themselves because they were the only ones who could paint not only the outside, but what the artist was like on the inside.</a:t>
            </a:r>
          </a:p>
        </p:txBody>
      </p:sp>
      <p:pic>
        <p:nvPicPr>
          <p:cNvPr id="3075" name="Picture 2" descr="picasso7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3352800"/>
            <a:ext cx="24193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43200" y="3733800"/>
            <a:ext cx="6400800" cy="2678113"/>
          </a:xfrm>
          <a:prstGeom prst="rect">
            <a:avLst/>
          </a:prstGeom>
          <a:noFill/>
        </p:spPr>
        <p:txBody>
          <a:bodyPr>
            <a:spAutoFit/>
          </a:bodyPr>
          <a:lstStyle/>
          <a:p>
            <a:pPr algn="ctr">
              <a:defRPr/>
            </a:pPr>
            <a:r>
              <a:rPr lang="en-US" sz="2800" dirty="0">
                <a:solidFill>
                  <a:schemeClr val="tx2">
                    <a:lumMod val="40000"/>
                    <a:lumOff val="60000"/>
                  </a:schemeClr>
                </a:solidFill>
                <a:latin typeface="Arial" charset="0"/>
              </a:rPr>
              <a:t>This is a painting of Picasso during his blue period.  Can you guess why he is painted all blue.  Think about the color blue.  Singers sometimes say they are singing the blues when the are sad.  Does his face look happy?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905000" y="0"/>
            <a:ext cx="548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FF00"/>
                </a:solidFill>
              </a:rPr>
              <a:t>Other self-portraits.</a:t>
            </a:r>
          </a:p>
          <a:p>
            <a:pPr algn="ctr" eaLnBrk="1" hangingPunct="1"/>
            <a:r>
              <a:rPr lang="en-US" altLang="en-US" sz="2800">
                <a:solidFill>
                  <a:srgbClr val="FFFF00"/>
                </a:solidFill>
              </a:rPr>
              <a:t>What do you think?</a:t>
            </a:r>
          </a:p>
        </p:txBody>
      </p:sp>
      <p:pic>
        <p:nvPicPr>
          <p:cNvPr id="4099" name="Picture 2" descr="http://www.artlex.com/ArtLex/e/images/boillee_grimac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685800"/>
            <a:ext cx="20478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ChangeArrowheads="1"/>
          </p:cNvSpPr>
          <p:nvPr/>
        </p:nvSpPr>
        <p:spPr bwMode="auto">
          <a:xfrm>
            <a:off x="228600" y="3429000"/>
            <a:ext cx="1684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FFFF00"/>
                </a:solidFill>
              </a:rPr>
              <a:t>Léopold Boilly </a:t>
            </a:r>
          </a:p>
          <a:p>
            <a:pPr algn="ctr" eaLnBrk="1" hangingPunct="1"/>
            <a:r>
              <a:rPr lang="en-US" altLang="en-US"/>
              <a:t>)</a:t>
            </a:r>
          </a:p>
        </p:txBody>
      </p:sp>
      <p:pic>
        <p:nvPicPr>
          <p:cNvPr id="4101" name="Picture 4" descr="Vincent van Gogh's Self-Portrait Paint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1400" y="1143000"/>
            <a:ext cx="190341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ChangeArrowheads="1"/>
          </p:cNvSpPr>
          <p:nvPr/>
        </p:nvSpPr>
        <p:spPr bwMode="auto">
          <a:xfrm>
            <a:off x="3505200" y="3581400"/>
            <a:ext cx="2014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FF00"/>
                </a:solidFill>
              </a:rPr>
              <a:t>Vincent van Gogh</a:t>
            </a:r>
          </a:p>
        </p:txBody>
      </p:sp>
      <p:pic>
        <p:nvPicPr>
          <p:cNvPr id="4103" name="Picture 6" descr="Self-Portrait in a Striped T-shirt - Henri Matisse Paintings">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24600" y="838200"/>
            <a:ext cx="228758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9"/>
          <p:cNvSpPr>
            <a:spLocks noChangeArrowheads="1"/>
          </p:cNvSpPr>
          <p:nvPr/>
        </p:nvSpPr>
        <p:spPr bwMode="auto">
          <a:xfrm>
            <a:off x="6781800" y="35814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FF00"/>
                </a:solidFill>
              </a:rPr>
              <a:t>Henri Matisse </a:t>
            </a:r>
            <a:endParaRPr lang="en-US" altLang="en-US">
              <a:solidFill>
                <a:srgbClr val="FFFF00"/>
              </a:solidFill>
            </a:endParaRPr>
          </a:p>
        </p:txBody>
      </p:sp>
      <p:pic>
        <p:nvPicPr>
          <p:cNvPr id="4105" name="Picture 8" descr="Self Portrait with Camouflage Andy Warhol paintin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8600" y="4038600"/>
            <a:ext cx="2438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1"/>
          <p:cNvSpPr>
            <a:spLocks noChangeArrowheads="1"/>
          </p:cNvSpPr>
          <p:nvPr/>
        </p:nvSpPr>
        <p:spPr bwMode="auto">
          <a:xfrm>
            <a:off x="533400" y="6488113"/>
            <a:ext cx="166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FF00"/>
                </a:solidFill>
              </a:rPr>
              <a:t>Andy Warhol </a:t>
            </a:r>
            <a:endParaRPr lang="en-US" altLang="en-US">
              <a:solidFill>
                <a:srgbClr val="FFFF00"/>
              </a:solidFill>
            </a:endParaRPr>
          </a:p>
        </p:txBody>
      </p:sp>
      <p:pic>
        <p:nvPicPr>
          <p:cNvPr id="4107" name="Picture 10" descr="http://userpages.umbc.edu/~ivy/selfportrait/6frida.gif"/>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76600" y="4038600"/>
            <a:ext cx="1809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Frida Kahlo.</a:t>
            </a:r>
            <a:br>
              <a:rPr lang="en-US" altLang="en-US">
                <a:latin typeface="Calibri" panose="020F0502020204030204" pitchFamily="34" charset="0"/>
              </a:rPr>
            </a:br>
            <a:endParaRPr lang="en-US" altLang="en-US">
              <a:latin typeface="Calibri" panose="020F0502020204030204" pitchFamily="34" charset="0"/>
            </a:endParaRPr>
          </a:p>
        </p:txBody>
      </p:sp>
      <p:sp>
        <p:nvSpPr>
          <p:cNvPr id="4109"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Calibri" panose="020F0502020204030204" pitchFamily="34" charset="0"/>
              </a:rPr>
              <a:t>Frida Kahlo.</a:t>
            </a:r>
            <a:br>
              <a:rPr lang="en-US" altLang="en-US">
                <a:latin typeface="Calibri" panose="020F0502020204030204" pitchFamily="34" charset="0"/>
              </a:rPr>
            </a:br>
            <a:endParaRPr lang="en-US" altLang="en-US">
              <a:latin typeface="Calibri" panose="020F0502020204030204" pitchFamily="34" charset="0"/>
            </a:endParaRPr>
          </a:p>
        </p:txBody>
      </p:sp>
      <p:sp>
        <p:nvSpPr>
          <p:cNvPr id="4110" name="Rectangle 15"/>
          <p:cNvSpPr>
            <a:spLocks noChangeArrowheads="1"/>
          </p:cNvSpPr>
          <p:nvPr/>
        </p:nvSpPr>
        <p:spPr bwMode="auto">
          <a:xfrm>
            <a:off x="3581400" y="6488113"/>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FFFF00"/>
                </a:solidFill>
              </a:rPr>
              <a:t>Frida Kahlo </a:t>
            </a:r>
          </a:p>
        </p:txBody>
      </p:sp>
      <p:pic>
        <p:nvPicPr>
          <p:cNvPr id="4111" name="Picture 14" descr="http://userpages.umbc.edu/~ivy/selfportrait/11chagall.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867400" y="4038600"/>
            <a:ext cx="19304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7"/>
          <p:cNvSpPr>
            <a:spLocks noChangeArrowheads="1"/>
          </p:cNvSpPr>
          <p:nvPr/>
        </p:nvSpPr>
        <p:spPr bwMode="auto">
          <a:xfrm>
            <a:off x="6172200" y="6488113"/>
            <a:ext cx="154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FFFF00"/>
                </a:solidFill>
              </a:rPr>
              <a:t>Marc Chagall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http://userpages.umbc.edu/~ivy/selfportrait/11chagall.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838200"/>
            <a:ext cx="41195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4800600" y="457200"/>
            <a:ext cx="4038600"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FFFF00"/>
                </a:solidFill>
              </a:rPr>
              <a:t>Marc Chagall created this self-portrait about his memories of growing up in Russia.  The artist did not use a mirror for this painting because it was all information he had in his memory.</a:t>
            </a:r>
          </a:p>
          <a:p>
            <a:pPr algn="ctr" eaLnBrk="1" hangingPunct="1"/>
            <a:endParaRPr lang="en-US" altLang="en-US">
              <a:solidFill>
                <a:srgbClr val="FFFF00"/>
              </a:solidFill>
            </a:endParaRPr>
          </a:p>
          <a:p>
            <a:pPr algn="ctr" eaLnBrk="1" hangingPunct="1"/>
            <a:endParaRPr lang="en-US" altLang="en-US">
              <a:solidFill>
                <a:srgbClr val="FFFF00"/>
              </a:solidFill>
            </a:endParaRPr>
          </a:p>
          <a:p>
            <a:pPr algn="ctr" eaLnBrk="1" hangingPunct="1"/>
            <a:endParaRPr lang="en-US" altLang="en-US">
              <a:solidFill>
                <a:srgbClr val="FFFF00"/>
              </a:solidFill>
            </a:endParaRPr>
          </a:p>
          <a:p>
            <a:pPr algn="ctr" eaLnBrk="1" hangingPunct="1"/>
            <a:endParaRPr lang="en-US" altLang="en-US">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81000" y="1135694"/>
            <a:ext cx="4191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pPr>
            <a:r>
              <a:rPr lang="en-US" altLang="en-US" sz="2400" dirty="0">
                <a:solidFill>
                  <a:srgbClr val="FFFF00"/>
                </a:solidFill>
              </a:rPr>
              <a:t>White construction paper</a:t>
            </a:r>
          </a:p>
          <a:p>
            <a:pPr marL="457200" indent="-457200" eaLnBrk="1" hangingPunct="1">
              <a:buFont typeface="Arial" panose="020B0604020202020204" pitchFamily="34" charset="0"/>
              <a:buChar char="•"/>
            </a:pPr>
            <a:r>
              <a:rPr lang="en-US" altLang="en-US" sz="2400" dirty="0">
                <a:solidFill>
                  <a:srgbClr val="FFFF00"/>
                </a:solidFill>
              </a:rPr>
              <a:t>Water color paper</a:t>
            </a:r>
          </a:p>
          <a:p>
            <a:pPr marL="457200" indent="-457200" eaLnBrk="1" hangingPunct="1">
              <a:buFont typeface="Arial" panose="020B0604020202020204" pitchFamily="34" charset="0"/>
              <a:buChar char="•"/>
            </a:pPr>
            <a:r>
              <a:rPr lang="en-US" altLang="en-US" sz="2400" dirty="0">
                <a:solidFill>
                  <a:srgbClr val="FFFF00"/>
                </a:solidFill>
              </a:rPr>
              <a:t>Paint brushes</a:t>
            </a:r>
          </a:p>
          <a:p>
            <a:pPr marL="1200150" lvl="1" indent="-457200" eaLnBrk="1" hangingPunct="1">
              <a:buFont typeface="Arial" panose="020B0604020202020204" pitchFamily="34" charset="0"/>
              <a:buChar char="•"/>
            </a:pPr>
            <a:r>
              <a:rPr lang="en-US" altLang="en-US" sz="2400" dirty="0">
                <a:solidFill>
                  <a:srgbClr val="FFFF00"/>
                </a:solidFill>
              </a:rPr>
              <a:t>Large water color brushes</a:t>
            </a:r>
          </a:p>
          <a:p>
            <a:pPr marL="1200150" lvl="1" indent="-457200" eaLnBrk="1" hangingPunct="1">
              <a:buFont typeface="Arial" panose="020B0604020202020204" pitchFamily="34" charset="0"/>
              <a:buChar char="•"/>
            </a:pPr>
            <a:r>
              <a:rPr lang="en-US" altLang="en-US" sz="2400" dirty="0">
                <a:solidFill>
                  <a:srgbClr val="FFFF00"/>
                </a:solidFill>
              </a:rPr>
              <a:t>Tempera brushes in different sizes</a:t>
            </a:r>
          </a:p>
          <a:p>
            <a:pPr marL="457200" indent="-457200" eaLnBrk="1" hangingPunct="1">
              <a:buFont typeface="Arial" panose="020B0604020202020204" pitchFamily="34" charset="0"/>
              <a:buChar char="•"/>
            </a:pPr>
            <a:r>
              <a:rPr lang="en-US" altLang="en-US" sz="2400" dirty="0">
                <a:solidFill>
                  <a:srgbClr val="FFFF00"/>
                </a:solidFill>
              </a:rPr>
              <a:t>White oil pastels</a:t>
            </a:r>
          </a:p>
          <a:p>
            <a:pPr marL="457200" indent="-457200" eaLnBrk="1" hangingPunct="1">
              <a:buFont typeface="Arial" panose="020B0604020202020204" pitchFamily="34" charset="0"/>
              <a:buChar char="•"/>
            </a:pPr>
            <a:r>
              <a:rPr lang="en-US" altLang="en-US" sz="2400" dirty="0">
                <a:solidFill>
                  <a:srgbClr val="FFFF00"/>
                </a:solidFill>
              </a:rPr>
              <a:t>Watercolor palettes</a:t>
            </a:r>
          </a:p>
          <a:p>
            <a:pPr marL="457200" indent="-457200" eaLnBrk="1" hangingPunct="1">
              <a:buFont typeface="Arial" panose="020B0604020202020204" pitchFamily="34" charset="0"/>
              <a:buChar char="•"/>
            </a:pPr>
            <a:r>
              <a:rPr lang="en-US" altLang="en-US" sz="2400" dirty="0">
                <a:solidFill>
                  <a:srgbClr val="FFFF00"/>
                </a:solidFill>
              </a:rPr>
              <a:t>Cups for water to rinse brushes</a:t>
            </a:r>
          </a:p>
          <a:p>
            <a:pPr marL="457200" indent="-457200" eaLnBrk="1" hangingPunct="1">
              <a:buFont typeface="Arial" panose="020B0604020202020204" pitchFamily="34" charset="0"/>
              <a:buChar char="•"/>
            </a:pPr>
            <a:r>
              <a:rPr lang="en-US" altLang="en-US" sz="2400" dirty="0">
                <a:solidFill>
                  <a:srgbClr val="FFFF00"/>
                </a:solidFill>
              </a:rPr>
              <a:t>Face templates</a:t>
            </a:r>
          </a:p>
        </p:txBody>
      </p:sp>
      <p:sp>
        <p:nvSpPr>
          <p:cNvPr id="6151" name="TextBox 7"/>
          <p:cNvSpPr txBox="1">
            <a:spLocks noChangeArrowheads="1"/>
          </p:cNvSpPr>
          <p:nvPr/>
        </p:nvSpPr>
        <p:spPr bwMode="auto">
          <a:xfrm>
            <a:off x="1562100" y="152400"/>
            <a:ext cx="525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dirty="0">
                <a:solidFill>
                  <a:srgbClr val="FFFF00"/>
                </a:solidFill>
              </a:rPr>
              <a:t>Materials:</a:t>
            </a:r>
          </a:p>
        </p:txBody>
      </p:sp>
      <p:sp>
        <p:nvSpPr>
          <p:cNvPr id="9" name="TextBox 1"/>
          <p:cNvSpPr txBox="1">
            <a:spLocks noChangeArrowheads="1"/>
          </p:cNvSpPr>
          <p:nvPr/>
        </p:nvSpPr>
        <p:spPr bwMode="auto">
          <a:xfrm>
            <a:off x="4724400" y="1113773"/>
            <a:ext cx="4191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pPr>
            <a:r>
              <a:rPr lang="en-US" altLang="en-US" sz="2400" dirty="0">
                <a:solidFill>
                  <a:srgbClr val="FFFF00"/>
                </a:solidFill>
              </a:rPr>
              <a:t>Tempera paint:</a:t>
            </a:r>
          </a:p>
          <a:p>
            <a:pPr marL="1200150" lvl="1" indent="-457200" eaLnBrk="1" hangingPunct="1">
              <a:buFont typeface="Arial" panose="020B0604020202020204" pitchFamily="34" charset="0"/>
              <a:buChar char="•"/>
            </a:pPr>
            <a:r>
              <a:rPr lang="en-US" altLang="en-US" sz="2400" dirty="0">
                <a:solidFill>
                  <a:srgbClr val="FFFF00"/>
                </a:solidFill>
              </a:rPr>
              <a:t>Pre-mixed skin colors</a:t>
            </a:r>
          </a:p>
          <a:p>
            <a:pPr marL="1200150" lvl="1" indent="-457200" eaLnBrk="1" hangingPunct="1">
              <a:buFont typeface="Arial" panose="020B0604020202020204" pitchFamily="34" charset="0"/>
              <a:buChar char="•"/>
            </a:pPr>
            <a:r>
              <a:rPr lang="en-US" altLang="en-US" sz="2400" dirty="0">
                <a:solidFill>
                  <a:srgbClr val="FFFF00"/>
                </a:solidFill>
              </a:rPr>
              <a:t>Various colors for lips, hair, eyes, clothing</a:t>
            </a:r>
          </a:p>
          <a:p>
            <a:pPr marL="457200" indent="-457200" eaLnBrk="1" hangingPunct="1">
              <a:buFont typeface="Arial" panose="020B0604020202020204" pitchFamily="34" charset="0"/>
              <a:buChar char="•"/>
            </a:pPr>
            <a:r>
              <a:rPr lang="en-US" altLang="en-US" sz="2400" dirty="0">
                <a:solidFill>
                  <a:srgbClr val="FFFF00"/>
                </a:solidFill>
              </a:rPr>
              <a:t>Mirrors</a:t>
            </a:r>
          </a:p>
          <a:p>
            <a:pPr marL="457200" indent="-457200" eaLnBrk="1" hangingPunct="1">
              <a:buFont typeface="Arial" panose="020B0604020202020204" pitchFamily="34" charset="0"/>
              <a:buChar char="•"/>
            </a:pPr>
            <a:r>
              <a:rPr lang="en-US" altLang="en-US" sz="2400" dirty="0">
                <a:solidFill>
                  <a:srgbClr val="FFFF00"/>
                </a:solidFill>
              </a:rPr>
              <a:t>Paper plates or palettes to put tempera paint 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05200" cy="8956298"/>
          </a:xfrm>
          <a:prstGeom prst="rect">
            <a:avLst/>
          </a:prstGeom>
          <a:noFill/>
        </p:spPr>
        <p:txBody>
          <a:bodyPr>
            <a:spAutoFit/>
          </a:bodyPr>
          <a:lstStyle/>
          <a:p>
            <a:pPr algn="ctr">
              <a:defRPr/>
            </a:pPr>
            <a:r>
              <a:rPr lang="en-US" sz="3200" dirty="0">
                <a:solidFill>
                  <a:srgbClr val="FFFF00"/>
                </a:solidFill>
                <a:latin typeface="Arial" charset="0"/>
              </a:rPr>
              <a:t>Let’s get started..</a:t>
            </a:r>
          </a:p>
          <a:p>
            <a:pPr algn="ctr">
              <a:defRPr/>
            </a:pPr>
            <a:endParaRPr lang="en-US" sz="2800" dirty="0">
              <a:solidFill>
                <a:srgbClr val="FFFF00"/>
              </a:solidFill>
              <a:latin typeface="Arial" charset="0"/>
            </a:endParaRPr>
          </a:p>
          <a:p>
            <a:pPr marL="514350" indent="-514350">
              <a:buFontTx/>
              <a:buAutoNum type="arabicPeriod"/>
              <a:defRPr/>
            </a:pPr>
            <a:r>
              <a:rPr lang="en-US" sz="2400" dirty="0">
                <a:solidFill>
                  <a:srgbClr val="FFFF00"/>
                </a:solidFill>
                <a:latin typeface="Arial" charset="0"/>
              </a:rPr>
              <a:t>Have your white construction paper in front of you portrait style.  (vertical)</a:t>
            </a:r>
          </a:p>
          <a:p>
            <a:pPr marL="514350" indent="-514350">
              <a:buFontTx/>
              <a:buAutoNum type="arabicPeriod"/>
              <a:defRPr/>
            </a:pPr>
            <a:endParaRPr lang="en-US" sz="2400" dirty="0">
              <a:solidFill>
                <a:srgbClr val="FFFF00"/>
              </a:solidFill>
              <a:latin typeface="Arial" charset="0"/>
            </a:endParaRPr>
          </a:p>
          <a:p>
            <a:pPr marL="514350" indent="-514350">
              <a:buFontTx/>
              <a:buAutoNum type="arabicPeriod" startAt="2"/>
              <a:defRPr/>
            </a:pPr>
            <a:r>
              <a:rPr lang="en-US" sz="2400" dirty="0">
                <a:solidFill>
                  <a:srgbClr val="FFFF00"/>
                </a:solidFill>
                <a:latin typeface="Arial" charset="0"/>
              </a:rPr>
              <a:t>Place face template in the middle of your paper.  </a:t>
            </a:r>
          </a:p>
          <a:p>
            <a:pPr marL="514350" indent="-514350">
              <a:buFontTx/>
              <a:buAutoNum type="arabicPeriod" startAt="2"/>
              <a:defRPr/>
            </a:pPr>
            <a:endParaRPr lang="en-US" sz="2400" dirty="0">
              <a:solidFill>
                <a:srgbClr val="FFFF00"/>
              </a:solidFill>
              <a:latin typeface="Arial" charset="0"/>
            </a:endParaRPr>
          </a:p>
          <a:p>
            <a:pPr marL="742950" indent="-742950">
              <a:buAutoNum type="arabicPeriod" startAt="3"/>
              <a:defRPr/>
            </a:pPr>
            <a:r>
              <a:rPr lang="en-US" sz="2400" dirty="0">
                <a:solidFill>
                  <a:srgbClr val="FFFF00"/>
                </a:solidFill>
                <a:latin typeface="Arial" charset="0"/>
              </a:rPr>
              <a:t>Trace around just the curved U of the template. </a:t>
            </a:r>
          </a:p>
          <a:p>
            <a:pPr>
              <a:defRPr/>
            </a:pPr>
            <a:endParaRPr lang="en-US" sz="2400" dirty="0">
              <a:solidFill>
                <a:srgbClr val="FFFF00"/>
              </a:solidFill>
              <a:latin typeface="Arial" charset="0"/>
            </a:endParaRPr>
          </a:p>
          <a:p>
            <a:pPr marL="742950" indent="-742950">
              <a:defRPr/>
            </a:pPr>
            <a:r>
              <a:rPr lang="en-US" sz="2400" dirty="0">
                <a:solidFill>
                  <a:srgbClr val="FFFF00"/>
                </a:solidFill>
                <a:latin typeface="Arial" charset="0"/>
              </a:rPr>
              <a:t>4. Make dots where eyes will go.</a:t>
            </a:r>
          </a:p>
          <a:p>
            <a:pPr>
              <a:defRPr/>
            </a:pPr>
            <a:endParaRPr lang="en-US" sz="4400" dirty="0">
              <a:solidFill>
                <a:srgbClr val="FFFF00"/>
              </a:solidFill>
              <a:latin typeface="Arial" charset="0"/>
            </a:endParaRPr>
          </a:p>
          <a:p>
            <a:pPr algn="ctr">
              <a:defRPr/>
            </a:pPr>
            <a:endParaRPr lang="en-US" sz="4400" dirty="0">
              <a:solidFill>
                <a:srgbClr val="FFFF00"/>
              </a:solidFill>
              <a:latin typeface="Arial" charset="0"/>
            </a:endParaRPr>
          </a:p>
          <a:p>
            <a:pPr>
              <a:defRPr/>
            </a:pPr>
            <a:endParaRPr lang="en-US" sz="4400" dirty="0">
              <a:solidFill>
                <a:srgbClr val="FFFF00"/>
              </a:solidFill>
              <a:latin typeface="Arial" charset="0"/>
            </a:endParaRPr>
          </a:p>
        </p:txBody>
      </p:sp>
      <p:pic>
        <p:nvPicPr>
          <p:cNvPr id="8" name="Picture 7"/>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340100" y="546100"/>
            <a:ext cx="3149600" cy="2362200"/>
          </a:xfrm>
          <a:prstGeom prst="rect">
            <a:avLst/>
          </a:prstGeom>
        </p:spPr>
      </p:pic>
      <p:pic>
        <p:nvPicPr>
          <p:cNvPr id="10" name="Picture 9"/>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6022975" y="1901825"/>
            <a:ext cx="3022600" cy="2266950"/>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3403600" y="3860800"/>
            <a:ext cx="3251200" cy="2438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52400" y="304800"/>
            <a:ext cx="41148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2800" dirty="0">
                <a:solidFill>
                  <a:srgbClr val="FFFF00"/>
                </a:solidFill>
              </a:rPr>
              <a:t>5. Add two vertical lines down for your neck</a:t>
            </a:r>
          </a:p>
          <a:p>
            <a:pPr eaLnBrk="1" hangingPunct="1">
              <a:buFontTx/>
              <a:buAutoNum type="arabicPeriod" startAt="4"/>
            </a:pPr>
            <a:endParaRPr lang="en-US" altLang="en-US" sz="3200" dirty="0">
              <a:solidFill>
                <a:srgbClr val="FFFF00"/>
              </a:solidFill>
            </a:endParaRPr>
          </a:p>
          <a:p>
            <a:pPr eaLnBrk="1" hangingPunct="1">
              <a:buFontTx/>
              <a:buAutoNum type="arabicPeriod" startAt="4"/>
            </a:pPr>
            <a:endParaRPr lang="en-US" altLang="en-US" sz="3200" dirty="0">
              <a:solidFill>
                <a:srgbClr val="FFFF00"/>
              </a:solidFill>
            </a:endParaRPr>
          </a:p>
          <a:p>
            <a:pPr marL="0" indent="0" eaLnBrk="1" hangingPunct="1"/>
            <a:r>
              <a:rPr lang="en-US" altLang="en-US" sz="2800" dirty="0">
                <a:solidFill>
                  <a:srgbClr val="FFFF00"/>
                </a:solidFill>
              </a:rPr>
              <a:t>6. Add a curved line at the bottom of the lines to make the line of your shirt.</a:t>
            </a:r>
          </a:p>
          <a:p>
            <a:pPr eaLnBrk="1" hangingPunct="1">
              <a:buFontTx/>
              <a:buAutoNum type="arabicPeriod" startAt="4"/>
            </a:pPr>
            <a:endParaRPr lang="en-US" altLang="en-US" sz="3200" dirty="0">
              <a:solidFill>
                <a:srgbClr val="FFFF00"/>
              </a:solidFill>
            </a:endParaRPr>
          </a:p>
          <a:p>
            <a:pPr eaLnBrk="1" hangingPunct="1">
              <a:buFontTx/>
              <a:buAutoNum type="arabicPeriod" startAt="4"/>
            </a:pPr>
            <a:endParaRPr lang="en-US" altLang="en-US" sz="3200" dirty="0">
              <a:solidFill>
                <a:srgbClr val="FFFF00"/>
              </a:solidFill>
            </a:endParaRPr>
          </a:p>
          <a:p>
            <a:pPr marL="0" indent="0" eaLnBrk="1" hangingPunct="1"/>
            <a:r>
              <a:rPr lang="en-US" altLang="en-US" sz="2800" dirty="0">
                <a:solidFill>
                  <a:srgbClr val="FFFF00"/>
                </a:solidFill>
              </a:rPr>
              <a:t>7. Add two lines out from the bottom of the neck to create the shoulders.</a:t>
            </a:r>
          </a:p>
        </p:txBody>
      </p:sp>
      <p:pic>
        <p:nvPicPr>
          <p:cNvPr id="9" name="Picture 8"/>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041775" y="454025"/>
            <a:ext cx="3022600" cy="2266950"/>
          </a:xfrm>
          <a:prstGeom prst="rect">
            <a:avLst/>
          </a:prstGeom>
        </p:spPr>
      </p:pic>
      <p:pic>
        <p:nvPicPr>
          <p:cNvPr id="11" name="Picture 10"/>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6403975" y="1825625"/>
            <a:ext cx="3022600" cy="2266950"/>
          </a:xfrm>
          <a:prstGeom prst="rect">
            <a:avLst/>
          </a:prstGeom>
        </p:spPr>
      </p:pic>
      <p:pic>
        <p:nvPicPr>
          <p:cNvPr id="13" name="Picture 12"/>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3924822" y="3941763"/>
            <a:ext cx="3124200" cy="2343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52400" y="304800"/>
            <a:ext cx="4114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2800" dirty="0">
                <a:solidFill>
                  <a:srgbClr val="FFFF00"/>
                </a:solidFill>
              </a:rPr>
              <a:t>8. Draw hair.</a:t>
            </a:r>
          </a:p>
          <a:p>
            <a:pPr marL="0" indent="0" eaLnBrk="1" hangingPunct="1"/>
            <a:endParaRPr lang="en-US" altLang="en-US" sz="2800" dirty="0">
              <a:solidFill>
                <a:srgbClr val="FFFF00"/>
              </a:solidFill>
            </a:endParaRPr>
          </a:p>
          <a:p>
            <a:pPr marL="0" indent="0" eaLnBrk="1" hangingPunct="1"/>
            <a:r>
              <a:rPr lang="en-US" altLang="en-US" sz="2800" dirty="0">
                <a:solidFill>
                  <a:srgbClr val="FFFF00"/>
                </a:solidFill>
              </a:rPr>
              <a:t>9. Draw eyes.</a:t>
            </a:r>
          </a:p>
          <a:p>
            <a:pPr marL="0" indent="0" eaLnBrk="1" hangingPunct="1"/>
            <a:endParaRPr lang="en-US" altLang="en-US" sz="2800" dirty="0">
              <a:solidFill>
                <a:srgbClr val="FFFF00"/>
              </a:solidFill>
            </a:endParaRPr>
          </a:p>
          <a:p>
            <a:pPr marL="0" indent="0" eaLnBrk="1" hangingPunct="1"/>
            <a:r>
              <a:rPr lang="en-US" altLang="en-US" sz="2800" dirty="0">
                <a:solidFill>
                  <a:srgbClr val="FFFF00"/>
                </a:solidFill>
              </a:rPr>
              <a:t>10. Draw a nose.</a:t>
            </a:r>
          </a:p>
          <a:p>
            <a:pPr marL="0" indent="0" eaLnBrk="1" hangingPunct="1"/>
            <a:endParaRPr lang="en-US" altLang="en-US" sz="2800" dirty="0">
              <a:solidFill>
                <a:srgbClr val="FFFF00"/>
              </a:solidFill>
            </a:endParaRPr>
          </a:p>
          <a:p>
            <a:pPr marL="0" indent="0" eaLnBrk="1" hangingPunct="1"/>
            <a:r>
              <a:rPr lang="en-US" altLang="en-US" sz="2800" dirty="0">
                <a:solidFill>
                  <a:srgbClr val="FFFF00"/>
                </a:solidFill>
              </a:rPr>
              <a:t>11. Draw a mouth.</a:t>
            </a:r>
          </a:p>
        </p:txBody>
      </p:sp>
      <p:pic>
        <p:nvPicPr>
          <p:cNvPr id="3" name="Picture 2"/>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3219450" y="514350"/>
            <a:ext cx="2895600" cy="217170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5867400" y="914400"/>
            <a:ext cx="3048000" cy="228600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1374775" y="3940436"/>
            <a:ext cx="3022600" cy="2266950"/>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5400000">
            <a:off x="4271636" y="4114800"/>
            <a:ext cx="3048000" cy="2286000"/>
          </a:xfrm>
          <a:prstGeom prst="rect">
            <a:avLst/>
          </a:prstGeom>
        </p:spPr>
      </p:pic>
    </p:spTree>
    <p:extLst>
      <p:ext uri="{BB962C8B-B14F-4D97-AF65-F5344CB8AC3E}">
        <p14:creationId xmlns:p14="http://schemas.microsoft.com/office/powerpoint/2010/main" val="207757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381000" y="244257"/>
            <a:ext cx="4114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r>
              <a:rPr lang="en-US" altLang="en-US" sz="2800" dirty="0">
                <a:solidFill>
                  <a:srgbClr val="FFFF00"/>
                </a:solidFill>
              </a:rPr>
              <a:t>12. Choose a skin color and paint all skin. </a:t>
            </a:r>
          </a:p>
          <a:p>
            <a:pPr marL="0" indent="0" eaLnBrk="1" hangingPunct="1"/>
            <a:endParaRPr lang="en-US" altLang="en-US" sz="2800" dirty="0">
              <a:solidFill>
                <a:srgbClr val="FFFF00"/>
              </a:solidFill>
            </a:endParaRPr>
          </a:p>
          <a:p>
            <a:pPr marL="0" indent="0" eaLnBrk="1" hangingPunct="1"/>
            <a:r>
              <a:rPr lang="en-US" altLang="en-US" sz="2800" dirty="0">
                <a:solidFill>
                  <a:srgbClr val="FFFF00"/>
                </a:solidFill>
              </a:rPr>
              <a:t>13. Paint hair.</a:t>
            </a:r>
          </a:p>
          <a:p>
            <a:pPr marL="0" indent="0" eaLnBrk="1" hangingPunct="1"/>
            <a:endParaRPr lang="en-US" altLang="en-US" sz="2800" dirty="0">
              <a:solidFill>
                <a:srgbClr val="FFFF00"/>
              </a:solidFill>
            </a:endParaRPr>
          </a:p>
          <a:p>
            <a:pPr marL="0" indent="0" eaLnBrk="1" hangingPunct="1"/>
            <a:r>
              <a:rPr lang="en-US" altLang="en-US" sz="2800" dirty="0">
                <a:solidFill>
                  <a:srgbClr val="FFFF00"/>
                </a:solidFill>
              </a:rPr>
              <a:t>14. Paint eyes, nose, lips, and clothing. Use a slightly darker skin color for nose.</a:t>
            </a:r>
          </a:p>
          <a:p>
            <a:pPr marL="0" indent="0" eaLnBrk="1" hangingPunct="1"/>
            <a:endParaRPr lang="en-US" altLang="en-US" sz="2800" dirty="0">
              <a:solidFill>
                <a:srgbClr val="FFFF00"/>
              </a:solidFill>
            </a:endParaRPr>
          </a:p>
          <a:p>
            <a:pPr marL="0" indent="0" eaLnBrk="1" hangingPunct="1"/>
            <a:r>
              <a:rPr lang="en-US" altLang="en-US" sz="2800" dirty="0">
                <a:solidFill>
                  <a:srgbClr val="FFFF00"/>
                </a:solidFill>
              </a:rPr>
              <a:t>15. Set aside to dry.</a:t>
            </a:r>
          </a:p>
        </p:txBody>
      </p:sp>
      <p:pic>
        <p:nvPicPr>
          <p:cNvPr id="4" name="Picture 3"/>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248150" y="552450"/>
            <a:ext cx="3200400" cy="2400300"/>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3181350" y="4057650"/>
            <a:ext cx="3200400" cy="2400300"/>
          </a:xfrm>
          <a:prstGeom prst="rect">
            <a:avLst/>
          </a:prstGeom>
        </p:spPr>
      </p:pic>
      <p:pic>
        <p:nvPicPr>
          <p:cNvPr id="11" name="Picture 1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5984875" y="3795865"/>
            <a:ext cx="3327400" cy="2495550"/>
          </a:xfrm>
          <a:prstGeom prst="rect">
            <a:avLst/>
          </a:prstGeom>
        </p:spPr>
      </p:pic>
    </p:spTree>
    <p:extLst>
      <p:ext uri="{BB962C8B-B14F-4D97-AF65-F5344CB8AC3E}">
        <p14:creationId xmlns:p14="http://schemas.microsoft.com/office/powerpoint/2010/main" val="372356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423</Words>
  <Application>Microsoft Office PowerPoint</Application>
  <PresentationFormat>On-screen Show (4:3)</PresentationFormat>
  <Paragraphs>78</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Cooper Black</vt:lpstr>
      <vt:lpstr>Office Theme</vt:lpstr>
      <vt:lpstr>Portrait  A picture of a person  Self Portrait  A picture of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Art” Portraits</dc:title>
  <dc:creator>Amy Ubele</dc:creator>
  <cp:lastModifiedBy>Karen R</cp:lastModifiedBy>
  <cp:revision>27</cp:revision>
  <dcterms:created xsi:type="dcterms:W3CDTF">2008-04-29T00:20:51Z</dcterms:created>
  <dcterms:modified xsi:type="dcterms:W3CDTF">2022-03-16T19:22:18Z</dcterms:modified>
</cp:coreProperties>
</file>