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4" r:id="rId6"/>
    <p:sldId id="262" r:id="rId7"/>
    <p:sldId id="263" r:id="rId8"/>
    <p:sldId id="257" r:id="rId9"/>
    <p:sldId id="25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58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0496-5C06-47B3-81A6-920386F7780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3AD83-FEBB-46D9-A658-C9AC7CF172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accent6"/>
                </a:solidFill>
              </a:rPr>
              <a:t>Snow Owl</a:t>
            </a:r>
          </a:p>
        </p:txBody>
      </p:sp>
      <p:pic>
        <p:nvPicPr>
          <p:cNvPr id="5" name="Picture 4" descr="thumbnail_IMG_43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8534400" cy="51141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6"/>
                </a:solidFill>
              </a:rPr>
              <a:t>Optional book </a:t>
            </a: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762000"/>
            <a:ext cx="6172200" cy="52463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Included in kinder bin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/>
                </a:solidFill>
              </a:rPr>
              <a:t>Lesson in Texture and Shape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TEXTURE</a:t>
            </a:r>
          </a:p>
          <a:p>
            <a:r>
              <a:rPr lang="en-US" dirty="0"/>
              <a:t>Is the way an object feels to the touch or looks as it may feel if it were touched</a:t>
            </a:r>
          </a:p>
          <a:p>
            <a:endParaRPr lang="en-US" dirty="0"/>
          </a:p>
          <a:p>
            <a:r>
              <a:rPr lang="en-US" sz="3600" dirty="0"/>
              <a:t>SHAPE</a:t>
            </a:r>
          </a:p>
          <a:p>
            <a:endParaRPr lang="en-US" dirty="0"/>
          </a:p>
          <a:p>
            <a:r>
              <a:rPr lang="en-US" sz="2400" dirty="0"/>
              <a:t>There are 2 types of shapes </a:t>
            </a:r>
          </a:p>
          <a:p>
            <a:r>
              <a:rPr lang="en-US" sz="2400" dirty="0"/>
              <a:t>	</a:t>
            </a:r>
            <a:endParaRPr lang="en-US" sz="2400" dirty="0">
              <a:solidFill>
                <a:schemeClr val="accent6"/>
              </a:solidFill>
            </a:endParaRPr>
          </a:p>
          <a:p>
            <a:r>
              <a:rPr lang="en-US" sz="2400" dirty="0">
                <a:solidFill>
                  <a:schemeClr val="accent6"/>
                </a:solidFill>
              </a:rPr>
              <a:t>	Geometric </a:t>
            </a:r>
            <a:r>
              <a:rPr lang="en-US" sz="2400" dirty="0"/>
              <a:t>like square               circle                triangle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chemeClr val="accent6"/>
                </a:solidFill>
              </a:rPr>
              <a:t>Organic</a:t>
            </a:r>
            <a:r>
              <a:rPr lang="en-US" sz="2400" dirty="0"/>
              <a:t> are found freeform.   Like a squiggle bubble and don’t 	have names.   They are often found in nature like a cloud or a 	leaf</a:t>
            </a:r>
          </a:p>
          <a:p>
            <a:endParaRPr lang="en-US" dirty="0"/>
          </a:p>
          <a:p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0" y="3352800"/>
            <a:ext cx="762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3352800"/>
            <a:ext cx="914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543800" y="3352800"/>
            <a:ext cx="838200" cy="685800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52600" y="5638800"/>
            <a:ext cx="2010156" cy="701040"/>
          </a:xfrm>
          <a:custGeom>
            <a:avLst/>
            <a:gdLst>
              <a:gd name="connsiteX0" fmla="*/ 809244 w 2010156"/>
              <a:gd name="connsiteY0" fmla="*/ 307848 h 701040"/>
              <a:gd name="connsiteX1" fmla="*/ 1915668 w 2010156"/>
              <a:gd name="connsiteY1" fmla="*/ 408432 h 701040"/>
              <a:gd name="connsiteX2" fmla="*/ 242316 w 2010156"/>
              <a:gd name="connsiteY2" fmla="*/ 691896 h 701040"/>
              <a:gd name="connsiteX3" fmla="*/ 461772 w 2010156"/>
              <a:gd name="connsiteY3" fmla="*/ 353568 h 701040"/>
              <a:gd name="connsiteX4" fmla="*/ 598932 w 2010156"/>
              <a:gd name="connsiteY4" fmla="*/ 207264 h 701040"/>
              <a:gd name="connsiteX5" fmla="*/ 1175004 w 2010156"/>
              <a:gd name="connsiteY5" fmla="*/ 15240 h 701040"/>
              <a:gd name="connsiteX6" fmla="*/ 918972 w 2010156"/>
              <a:gd name="connsiteY6" fmla="*/ 298704 h 701040"/>
              <a:gd name="connsiteX7" fmla="*/ 809244 w 2010156"/>
              <a:gd name="connsiteY7" fmla="*/ 307848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156" h="701040">
                <a:moveTo>
                  <a:pt x="809244" y="307848"/>
                </a:moveTo>
                <a:cubicBezTo>
                  <a:pt x="975360" y="326136"/>
                  <a:pt x="2010156" y="344424"/>
                  <a:pt x="1915668" y="408432"/>
                </a:cubicBezTo>
                <a:cubicBezTo>
                  <a:pt x="1821180" y="472440"/>
                  <a:pt x="484632" y="701040"/>
                  <a:pt x="242316" y="691896"/>
                </a:cubicBezTo>
                <a:cubicBezTo>
                  <a:pt x="0" y="682752"/>
                  <a:pt x="402336" y="434340"/>
                  <a:pt x="461772" y="353568"/>
                </a:cubicBezTo>
                <a:cubicBezTo>
                  <a:pt x="521208" y="272796"/>
                  <a:pt x="480060" y="263652"/>
                  <a:pt x="598932" y="207264"/>
                </a:cubicBezTo>
                <a:cubicBezTo>
                  <a:pt x="717804" y="150876"/>
                  <a:pt x="1121664" y="0"/>
                  <a:pt x="1175004" y="15240"/>
                </a:cubicBezTo>
                <a:cubicBezTo>
                  <a:pt x="1228344" y="30480"/>
                  <a:pt x="972312" y="251460"/>
                  <a:pt x="918972" y="298704"/>
                </a:cubicBezTo>
                <a:cubicBezTo>
                  <a:pt x="865632" y="345948"/>
                  <a:pt x="643128" y="289560"/>
                  <a:pt x="809244" y="307848"/>
                </a:cubicBez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19600" y="5334000"/>
            <a:ext cx="4178808" cy="1118616"/>
          </a:xfrm>
          <a:custGeom>
            <a:avLst/>
            <a:gdLst>
              <a:gd name="connsiteX0" fmla="*/ 498348 w 4178808"/>
              <a:gd name="connsiteY0" fmla="*/ 577596 h 1118616"/>
              <a:gd name="connsiteX1" fmla="*/ 1860804 w 4178808"/>
              <a:gd name="connsiteY1" fmla="*/ 19812 h 1118616"/>
              <a:gd name="connsiteX2" fmla="*/ 2418588 w 4178808"/>
              <a:gd name="connsiteY2" fmla="*/ 458724 h 1118616"/>
              <a:gd name="connsiteX3" fmla="*/ 3342132 w 4178808"/>
              <a:gd name="connsiteY3" fmla="*/ 705612 h 1118616"/>
              <a:gd name="connsiteX4" fmla="*/ 4101084 w 4178808"/>
              <a:gd name="connsiteY4" fmla="*/ 778764 h 1118616"/>
              <a:gd name="connsiteX5" fmla="*/ 2875788 w 4178808"/>
              <a:gd name="connsiteY5" fmla="*/ 1080516 h 1118616"/>
              <a:gd name="connsiteX6" fmla="*/ 1924812 w 4178808"/>
              <a:gd name="connsiteY6" fmla="*/ 550164 h 1118616"/>
              <a:gd name="connsiteX7" fmla="*/ 1421892 w 4178808"/>
              <a:gd name="connsiteY7" fmla="*/ 1016508 h 1118616"/>
              <a:gd name="connsiteX8" fmla="*/ 1275588 w 4178808"/>
              <a:gd name="connsiteY8" fmla="*/ 1080516 h 1118616"/>
              <a:gd name="connsiteX9" fmla="*/ 955548 w 4178808"/>
              <a:gd name="connsiteY9" fmla="*/ 888492 h 1118616"/>
              <a:gd name="connsiteX10" fmla="*/ 1101852 w 4178808"/>
              <a:gd name="connsiteY10" fmla="*/ 778764 h 1118616"/>
              <a:gd name="connsiteX11" fmla="*/ 1083564 w 4178808"/>
              <a:gd name="connsiteY11" fmla="*/ 605028 h 1118616"/>
              <a:gd name="connsiteX12" fmla="*/ 781812 w 4178808"/>
              <a:gd name="connsiteY12" fmla="*/ 687324 h 1118616"/>
              <a:gd name="connsiteX13" fmla="*/ 352044 w 4178808"/>
              <a:gd name="connsiteY13" fmla="*/ 952500 h 1118616"/>
              <a:gd name="connsiteX14" fmla="*/ 50292 w 4178808"/>
              <a:gd name="connsiteY14" fmla="*/ 778764 h 1118616"/>
              <a:gd name="connsiteX15" fmla="*/ 50292 w 4178808"/>
              <a:gd name="connsiteY15" fmla="*/ 586740 h 1118616"/>
              <a:gd name="connsiteX16" fmla="*/ 77724 w 4178808"/>
              <a:gd name="connsiteY16" fmla="*/ 458724 h 1118616"/>
              <a:gd name="connsiteX17" fmla="*/ 150876 w 4178808"/>
              <a:gd name="connsiteY17" fmla="*/ 220980 h 1118616"/>
              <a:gd name="connsiteX18" fmla="*/ 269748 w 4178808"/>
              <a:gd name="connsiteY18" fmla="*/ 202692 h 1118616"/>
              <a:gd name="connsiteX19" fmla="*/ 516636 w 4178808"/>
              <a:gd name="connsiteY19" fmla="*/ 467868 h 1118616"/>
              <a:gd name="connsiteX20" fmla="*/ 498348 w 4178808"/>
              <a:gd name="connsiteY20" fmla="*/ 577596 h 111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8808" h="1118616">
                <a:moveTo>
                  <a:pt x="498348" y="577596"/>
                </a:moveTo>
                <a:cubicBezTo>
                  <a:pt x="722376" y="502920"/>
                  <a:pt x="1540764" y="39624"/>
                  <a:pt x="1860804" y="19812"/>
                </a:cubicBezTo>
                <a:cubicBezTo>
                  <a:pt x="2180844" y="0"/>
                  <a:pt x="2171700" y="344424"/>
                  <a:pt x="2418588" y="458724"/>
                </a:cubicBezTo>
                <a:cubicBezTo>
                  <a:pt x="2665476" y="573024"/>
                  <a:pt x="3061716" y="652272"/>
                  <a:pt x="3342132" y="705612"/>
                </a:cubicBezTo>
                <a:cubicBezTo>
                  <a:pt x="3622548" y="758952"/>
                  <a:pt x="4178808" y="716280"/>
                  <a:pt x="4101084" y="778764"/>
                </a:cubicBezTo>
                <a:cubicBezTo>
                  <a:pt x="4023360" y="841248"/>
                  <a:pt x="3238500" y="1118616"/>
                  <a:pt x="2875788" y="1080516"/>
                </a:cubicBezTo>
                <a:cubicBezTo>
                  <a:pt x="2513076" y="1042416"/>
                  <a:pt x="2167128" y="560832"/>
                  <a:pt x="1924812" y="550164"/>
                </a:cubicBezTo>
                <a:cubicBezTo>
                  <a:pt x="1682496" y="539496"/>
                  <a:pt x="1530096" y="928116"/>
                  <a:pt x="1421892" y="1016508"/>
                </a:cubicBezTo>
                <a:cubicBezTo>
                  <a:pt x="1313688" y="1104900"/>
                  <a:pt x="1353312" y="1101852"/>
                  <a:pt x="1275588" y="1080516"/>
                </a:cubicBezTo>
                <a:cubicBezTo>
                  <a:pt x="1197864" y="1059180"/>
                  <a:pt x="984504" y="938784"/>
                  <a:pt x="955548" y="888492"/>
                </a:cubicBezTo>
                <a:cubicBezTo>
                  <a:pt x="926592" y="838200"/>
                  <a:pt x="1080516" y="826008"/>
                  <a:pt x="1101852" y="778764"/>
                </a:cubicBezTo>
                <a:cubicBezTo>
                  <a:pt x="1123188" y="731520"/>
                  <a:pt x="1136904" y="620268"/>
                  <a:pt x="1083564" y="605028"/>
                </a:cubicBezTo>
                <a:cubicBezTo>
                  <a:pt x="1030224" y="589788"/>
                  <a:pt x="903732" y="629412"/>
                  <a:pt x="781812" y="687324"/>
                </a:cubicBezTo>
                <a:cubicBezTo>
                  <a:pt x="659892" y="745236"/>
                  <a:pt x="473964" y="937260"/>
                  <a:pt x="352044" y="952500"/>
                </a:cubicBezTo>
                <a:cubicBezTo>
                  <a:pt x="230124" y="967740"/>
                  <a:pt x="100584" y="839724"/>
                  <a:pt x="50292" y="778764"/>
                </a:cubicBezTo>
                <a:cubicBezTo>
                  <a:pt x="0" y="717804"/>
                  <a:pt x="45720" y="640080"/>
                  <a:pt x="50292" y="586740"/>
                </a:cubicBezTo>
                <a:cubicBezTo>
                  <a:pt x="54864" y="533400"/>
                  <a:pt x="60960" y="519684"/>
                  <a:pt x="77724" y="458724"/>
                </a:cubicBezTo>
                <a:cubicBezTo>
                  <a:pt x="94488" y="397764"/>
                  <a:pt x="118872" y="263652"/>
                  <a:pt x="150876" y="220980"/>
                </a:cubicBezTo>
                <a:cubicBezTo>
                  <a:pt x="182880" y="178308"/>
                  <a:pt x="208788" y="161544"/>
                  <a:pt x="269748" y="202692"/>
                </a:cubicBezTo>
                <a:cubicBezTo>
                  <a:pt x="330708" y="243840"/>
                  <a:pt x="472440" y="409956"/>
                  <a:pt x="516636" y="467868"/>
                </a:cubicBezTo>
                <a:cubicBezTo>
                  <a:pt x="560832" y="525780"/>
                  <a:pt x="274320" y="652272"/>
                  <a:pt x="498348" y="577596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</a:rPr>
              <a:t>Step 1</a:t>
            </a:r>
          </a:p>
        </p:txBody>
      </p:sp>
      <p:pic>
        <p:nvPicPr>
          <p:cNvPr id="3" name="Picture 2" descr="thumbnail_IMG_43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6705600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1800" y="914400"/>
            <a:ext cx="23622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Use your cotton ball to lightly dab white paint onto your paper to make a body and a head in the shape of an </a:t>
            </a:r>
          </a:p>
          <a:p>
            <a:pPr algn="ctr"/>
            <a:r>
              <a:rPr lang="en-US" sz="6600" b="1" dirty="0">
                <a:latin typeface="AR BONNIE" pitchFamily="2" charset="0"/>
              </a:rPr>
              <a:t>8</a:t>
            </a:r>
          </a:p>
          <a:p>
            <a:pPr algn="ctr"/>
            <a:r>
              <a:rPr lang="en-US" sz="2400" dirty="0"/>
              <a:t>Make sure to leave room at the bottom for your branch</a:t>
            </a:r>
          </a:p>
          <a:p>
            <a:pPr algn="ctr"/>
            <a:endParaRPr lang="en-US" sz="6600" b="1" dirty="0"/>
          </a:p>
          <a:p>
            <a:pPr algn="ctr"/>
            <a:endParaRPr lang="en-US" sz="66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</a:rPr>
              <a:t>Step 2</a:t>
            </a:r>
          </a:p>
        </p:txBody>
      </p:sp>
      <p:pic>
        <p:nvPicPr>
          <p:cNvPr id="3" name="Picture 2" descr="thumbnail_IMG_43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6477000" cy="563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21899" y="3200400"/>
            <a:ext cx="2071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Make </a:t>
            </a:r>
            <a:r>
              <a:rPr lang="en-US" sz="2400" b="1" dirty="0"/>
              <a:t>3</a:t>
            </a:r>
            <a:r>
              <a:rPr lang="en-US" sz="2400" dirty="0"/>
              <a:t> bodies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umbnail_IMG_43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65532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</a:rPr>
              <a:t>Step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1752600"/>
            <a:ext cx="2286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Cut out eyes, beaks, claws, and leaves from papers. </a:t>
            </a:r>
          </a:p>
          <a:p>
            <a:endParaRPr lang="en-US" sz="2800" dirty="0"/>
          </a:p>
          <a:p>
            <a:r>
              <a:rPr lang="en-US" sz="2800" dirty="0"/>
              <a:t>Add details like the veins on the leaves &amp; the iris with a marker.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</a:rPr>
              <a:t>Step 4</a:t>
            </a:r>
          </a:p>
        </p:txBody>
      </p:sp>
      <p:pic>
        <p:nvPicPr>
          <p:cNvPr id="3" name="Picture 2" descr="thumbnail_IMG_4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6172200" cy="541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24600" y="1219200"/>
            <a:ext cx="2819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Tear 1-2 branch like structures from brown paper.</a:t>
            </a:r>
          </a:p>
          <a:p>
            <a:endParaRPr lang="en-US" sz="2800" dirty="0"/>
          </a:p>
          <a:p>
            <a:r>
              <a:rPr lang="en-US" sz="2800" dirty="0"/>
              <a:t>Crumple the paper to give it texture.</a:t>
            </a:r>
          </a:p>
          <a:p>
            <a:endParaRPr lang="en-US" sz="2800" dirty="0"/>
          </a:p>
          <a:p>
            <a:r>
              <a:rPr lang="en-US" sz="2800" dirty="0"/>
              <a:t>Glue branch along one side and under the owls.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</a:rPr>
              <a:t>Step 5</a:t>
            </a:r>
          </a:p>
        </p:txBody>
      </p:sp>
      <p:pic>
        <p:nvPicPr>
          <p:cNvPr id="5" name="Picture 4" descr="thumbnail_IMG_4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6477000" cy="563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7000" y="2286000"/>
            <a:ext cx="251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Glue eyes, beaks, and claws to your owls.</a:t>
            </a:r>
          </a:p>
          <a:p>
            <a:endParaRPr lang="en-US" sz="2800" dirty="0"/>
          </a:p>
          <a:p>
            <a:r>
              <a:rPr lang="en-US" sz="2800" dirty="0"/>
              <a:t>Add a few sticky stars to the background.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144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Materials Needed for Stamped Snowy Owl</a:t>
            </a:r>
          </a:p>
          <a:p>
            <a:endParaRPr lang="en-US" sz="3200" dirty="0"/>
          </a:p>
          <a:p>
            <a:r>
              <a:rPr lang="en-US" sz="3200" dirty="0"/>
              <a:t>Cotton balls</a:t>
            </a:r>
          </a:p>
          <a:p>
            <a:r>
              <a:rPr lang="en-US" sz="3200" dirty="0"/>
              <a:t>White Paint</a:t>
            </a:r>
          </a:p>
          <a:p>
            <a:r>
              <a:rPr lang="en-US" sz="3200" dirty="0"/>
              <a:t>Black, Brown, Green, Yellow, Orange paper</a:t>
            </a:r>
          </a:p>
          <a:p>
            <a:r>
              <a:rPr lang="en-US" sz="3200" dirty="0"/>
              <a:t>Scissors</a:t>
            </a:r>
          </a:p>
          <a:p>
            <a:r>
              <a:rPr lang="en-US" sz="3200" dirty="0"/>
              <a:t>Markers</a:t>
            </a:r>
          </a:p>
          <a:p>
            <a:r>
              <a:rPr lang="en-US" sz="3200" dirty="0"/>
              <a:t>Glue stick</a:t>
            </a:r>
          </a:p>
          <a:p>
            <a:r>
              <a:rPr lang="en-US" sz="3200" dirty="0"/>
              <a:t>Star Stickers (optional)</a:t>
            </a:r>
          </a:p>
          <a:p>
            <a:r>
              <a:rPr lang="en-US" sz="3200" dirty="0"/>
              <a:t>Small Bowl or a paper plate to hold paint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Directions for Art Docent</a:t>
            </a:r>
          </a:p>
          <a:p>
            <a:endParaRPr lang="en-US" dirty="0"/>
          </a:p>
          <a:p>
            <a:r>
              <a:rPr lang="en-US" dirty="0"/>
              <a:t>Pour white paint in a small bowl. Dip a cotton ball in the paint and dab in an 8 shape at one end of the paper.</a:t>
            </a:r>
          </a:p>
          <a:p>
            <a:endParaRPr lang="en-US" dirty="0"/>
          </a:p>
          <a:p>
            <a:r>
              <a:rPr lang="en-US" dirty="0"/>
              <a:t>Dab 3 little owl figures on the paper and let dry.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While paint dries</a:t>
            </a:r>
          </a:p>
          <a:p>
            <a:r>
              <a:rPr lang="en-US" dirty="0"/>
              <a:t>Cut out eyes, beaks, claws and leaves from the construction paper.   Use marker to add details like veins of the leaves and iris of the eyeballs</a:t>
            </a:r>
          </a:p>
          <a:p>
            <a:endParaRPr lang="en-US" dirty="0"/>
          </a:p>
          <a:p>
            <a:r>
              <a:rPr lang="en-US" dirty="0"/>
              <a:t>Once the stamp art is dry, tear a branch like structure from a brown paper bag. Join two or more pieces if your torn paper is too small.</a:t>
            </a:r>
          </a:p>
          <a:p>
            <a:endParaRPr lang="en-US" dirty="0"/>
          </a:p>
          <a:p>
            <a:r>
              <a:rPr lang="en-US" dirty="0"/>
              <a:t>Crumple the paper to add texture. Paste the brown paper at one end of the artwork in the shape of a branch.</a:t>
            </a:r>
          </a:p>
          <a:p>
            <a:endParaRPr lang="en-US" dirty="0"/>
          </a:p>
          <a:p>
            <a:r>
              <a:rPr lang="en-US" dirty="0"/>
              <a:t>Make sure there is one branch that is just below the owls. Encourage kids to create their own design. There is no “right” way here, so help them make 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406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 BONNIE</vt:lpstr>
      <vt:lpstr>Arial</vt:lpstr>
      <vt:lpstr>Calibri</vt:lpstr>
      <vt:lpstr>Office Theme</vt:lpstr>
      <vt:lpstr>Snow Owl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Owl</dc:title>
  <dc:creator>Austin Heady</dc:creator>
  <cp:lastModifiedBy>Karen R</cp:lastModifiedBy>
  <cp:revision>1</cp:revision>
  <dcterms:created xsi:type="dcterms:W3CDTF">2018-10-29T23:09:41Z</dcterms:created>
  <dcterms:modified xsi:type="dcterms:W3CDTF">2022-03-17T03:02:21Z</dcterms:modified>
</cp:coreProperties>
</file>