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57" r:id="rId3"/>
    <p:sldId id="265" r:id="rId4"/>
    <p:sldId id="258" r:id="rId5"/>
    <p:sldId id="260" r:id="rId6"/>
    <p:sldId id="262" r:id="rId7"/>
    <p:sldId id="261" r:id="rId8"/>
    <p:sldId id="264" r:id="rId9"/>
    <p:sldId id="263" r:id="rId10"/>
    <p:sldId id="286" r:id="rId11"/>
    <p:sldId id="268" r:id="rId12"/>
    <p:sldId id="269" r:id="rId13"/>
    <p:sldId id="266" r:id="rId14"/>
    <p:sldId id="267" r:id="rId15"/>
    <p:sldId id="287" r:id="rId16"/>
    <p:sldId id="270" r:id="rId17"/>
    <p:sldId id="284" r:id="rId18"/>
    <p:sldId id="288" r:id="rId19"/>
    <p:sldId id="271" r:id="rId20"/>
    <p:sldId id="272" r:id="rId21"/>
    <p:sldId id="283"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0833" autoAdjust="0"/>
  </p:normalViewPr>
  <p:slideViewPr>
    <p:cSldViewPr snapToGrid="0">
      <p:cViewPr varScale="1">
        <p:scale>
          <a:sx n="61" d="100"/>
          <a:sy n="61" d="100"/>
        </p:scale>
        <p:origin x="126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A2C438-1CD8-3348-B06C-954D4196A85F}" type="datetimeFigureOut">
              <a:rPr lang="en-US" smtClean="0"/>
              <a:t>10/25/2022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78CE25-35CC-5244-8710-67255A2992A5}" type="slidenum">
              <a:rPr lang="en-US" smtClean="0"/>
              <a:t>‹#›</a:t>
            </a:fld>
            <a:endParaRPr lang="en-US"/>
          </a:p>
        </p:txBody>
      </p:sp>
    </p:spTree>
    <p:extLst>
      <p:ext uri="{BB962C8B-B14F-4D97-AF65-F5344CB8AC3E}">
        <p14:creationId xmlns:p14="http://schemas.microsoft.com/office/powerpoint/2010/main" val="100620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9A987-3F90-204B-8C4F-F32D2E41D473}" type="datetimeFigureOut">
              <a:rPr lang="en-US" smtClean="0"/>
              <a:t>10/25/2022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0C185-C806-A44C-A531-5850C1C605E1}" type="slidenum">
              <a:rPr lang="en-US" smtClean="0"/>
              <a:t>‹#›</a:t>
            </a:fld>
            <a:endParaRPr lang="en-US"/>
          </a:p>
        </p:txBody>
      </p:sp>
    </p:spTree>
    <p:extLst>
      <p:ext uri="{BB962C8B-B14F-4D97-AF65-F5344CB8AC3E}">
        <p14:creationId xmlns:p14="http://schemas.microsoft.com/office/powerpoint/2010/main" val="2343255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erami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0C185-C806-A44C-A531-5850C1C605E1}" type="slidenum">
              <a:rPr lang="en-US" smtClean="0"/>
              <a:t>1</a:t>
            </a:fld>
            <a:endParaRPr lang="en-US"/>
          </a:p>
        </p:txBody>
      </p:sp>
    </p:spTree>
    <p:extLst>
      <p:ext uri="{BB962C8B-B14F-4D97-AF65-F5344CB8AC3E}">
        <p14:creationId xmlns:p14="http://schemas.microsoft.com/office/powerpoint/2010/main" val="81071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need to use PPT on Day 2 of glazing.  You can give instructions to student in their classroom first.  Then walk them to their art tables in the hallway and tell them to find their name next to their leaf and wait for further instructions before starting to apply first coat.</a:t>
            </a:r>
          </a:p>
        </p:txBody>
      </p:sp>
      <p:sp>
        <p:nvSpPr>
          <p:cNvPr id="4" name="Slide Number Placeholder 3"/>
          <p:cNvSpPr>
            <a:spLocks noGrp="1"/>
          </p:cNvSpPr>
          <p:nvPr>
            <p:ph type="sldNum" sz="quarter" idx="5"/>
          </p:nvPr>
        </p:nvSpPr>
        <p:spPr/>
        <p:txBody>
          <a:bodyPr/>
          <a:lstStyle/>
          <a:p>
            <a:fld id="{6A40C185-C806-A44C-A531-5850C1C605E1}" type="slidenum">
              <a:rPr lang="en-US" smtClean="0"/>
              <a:t>20</a:t>
            </a:fld>
            <a:endParaRPr lang="en-US"/>
          </a:p>
        </p:txBody>
      </p:sp>
    </p:spTree>
    <p:extLst>
      <p:ext uri="{BB962C8B-B14F-4D97-AF65-F5344CB8AC3E}">
        <p14:creationId xmlns:p14="http://schemas.microsoft.com/office/powerpoint/2010/main" val="295823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the newly glazed projects to the kiln room and put on the shelf and add Teacher’s name to the shelf.  </a:t>
            </a:r>
          </a:p>
        </p:txBody>
      </p:sp>
      <p:sp>
        <p:nvSpPr>
          <p:cNvPr id="4" name="Slide Number Placeholder 3"/>
          <p:cNvSpPr>
            <a:spLocks noGrp="1"/>
          </p:cNvSpPr>
          <p:nvPr>
            <p:ph type="sldNum" sz="quarter" idx="5"/>
          </p:nvPr>
        </p:nvSpPr>
        <p:spPr/>
        <p:txBody>
          <a:bodyPr/>
          <a:lstStyle/>
          <a:p>
            <a:fld id="{6A40C185-C806-A44C-A531-5850C1C605E1}" type="slidenum">
              <a:rPr lang="en-US" smtClean="0"/>
              <a:t>21</a:t>
            </a:fld>
            <a:endParaRPr lang="en-US"/>
          </a:p>
        </p:txBody>
      </p:sp>
    </p:spTree>
    <p:extLst>
      <p:ext uri="{BB962C8B-B14F-4D97-AF65-F5344CB8AC3E}">
        <p14:creationId xmlns:p14="http://schemas.microsoft.com/office/powerpoint/2010/main" val="160223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What is clay?</a:t>
            </a:r>
          </a:p>
          <a:p>
            <a:r>
              <a:rPr lang="en-US" sz="1200" kern="1200" dirty="0">
                <a:solidFill>
                  <a:schemeClr val="tx1"/>
                </a:solidFill>
                <a:latin typeface="+mn-lt"/>
                <a:ea typeface="+mn-ea"/>
                <a:cs typeface="+mn-cs"/>
              </a:rPr>
              <a:t>Minerals from the earth – specifically silica and alumina.  Often clay is found near rivers where small particles of rock are carried down to a lower part and collect together to form clay.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Clay characteristics –</a:t>
            </a:r>
          </a:p>
          <a:p>
            <a:r>
              <a:rPr lang="en-US" sz="1200" kern="1200" dirty="0">
                <a:solidFill>
                  <a:schemeClr val="tx1"/>
                </a:solidFill>
                <a:latin typeface="+mn-lt"/>
                <a:ea typeface="+mn-ea"/>
                <a:cs typeface="+mn-cs"/>
              </a:rPr>
              <a:t>Clay</a:t>
            </a:r>
            <a:r>
              <a:rPr lang="en-US" sz="1200" kern="1200" baseline="0" dirty="0">
                <a:solidFill>
                  <a:schemeClr val="tx1"/>
                </a:solidFill>
                <a:latin typeface="+mn-lt"/>
                <a:ea typeface="+mn-ea"/>
                <a:cs typeface="+mn-cs"/>
              </a:rPr>
              <a:t> is</a:t>
            </a:r>
            <a:r>
              <a:rPr lang="en-US" sz="1200" kern="1200" dirty="0">
                <a:solidFill>
                  <a:schemeClr val="tx1"/>
                </a:solidFill>
                <a:latin typeface="+mn-lt"/>
                <a:ea typeface="+mn-ea"/>
                <a:cs typeface="+mn-cs"/>
              </a:rPr>
              <a:t> plastic when</a:t>
            </a:r>
            <a:r>
              <a:rPr lang="en-US" sz="1200" kern="1200" baseline="0" dirty="0">
                <a:solidFill>
                  <a:schemeClr val="tx1"/>
                </a:solidFill>
                <a:latin typeface="+mn-lt"/>
                <a:ea typeface="+mn-ea"/>
                <a:cs typeface="+mn-cs"/>
              </a:rPr>
              <a:t> it’s wet –clay can be pushed, stretched, stamped, or impressed</a:t>
            </a:r>
          </a:p>
          <a:p>
            <a:r>
              <a:rPr lang="en-US" sz="1200" kern="1200" baseline="0" dirty="0">
                <a:solidFill>
                  <a:schemeClr val="tx1"/>
                </a:solidFill>
                <a:latin typeface="+mn-lt"/>
                <a:ea typeface="+mn-ea"/>
                <a:cs typeface="+mn-cs"/>
              </a:rPr>
              <a:t>Clay shrinks as it dries </a:t>
            </a:r>
          </a:p>
          <a:p>
            <a:r>
              <a:rPr lang="en-US" sz="1200" kern="1200" baseline="0" dirty="0">
                <a:solidFill>
                  <a:schemeClr val="tx1"/>
                </a:solidFill>
                <a:latin typeface="+mn-lt"/>
                <a:ea typeface="+mn-ea"/>
                <a:cs typeface="+mn-cs"/>
              </a:rPr>
              <a:t>Clay hardens as it dries – when wet it has no structural strength (can slump or distort if handled roughly)  Bone dry clay, before heated, is quite brittle</a:t>
            </a:r>
          </a:p>
          <a:p>
            <a:r>
              <a:rPr lang="en-US" sz="1200" kern="1200" baseline="0" dirty="0">
                <a:solidFill>
                  <a:schemeClr val="tx1"/>
                </a:solidFill>
                <a:latin typeface="+mn-lt"/>
                <a:ea typeface="+mn-ea"/>
                <a:cs typeface="+mn-cs"/>
              </a:rPr>
              <a:t>Clay vitrifies when subjected to sufficient heat – clay becomes hard, durable, waterproof</a:t>
            </a:r>
          </a:p>
          <a:p>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2</a:t>
            </a:fld>
            <a:endParaRPr lang="en-US"/>
          </a:p>
        </p:txBody>
      </p:sp>
    </p:spTree>
    <p:extLst>
      <p:ext uri="{BB962C8B-B14F-4D97-AF65-F5344CB8AC3E}">
        <p14:creationId xmlns:p14="http://schemas.microsoft.com/office/powerpoint/2010/main" val="243219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How long have clay projects been around?</a:t>
            </a:r>
          </a:p>
          <a:p>
            <a:r>
              <a:rPr lang="en-US" sz="1200" kern="1200" dirty="0">
                <a:solidFill>
                  <a:schemeClr val="tx1"/>
                </a:solidFill>
                <a:latin typeface="+mn-lt"/>
                <a:ea typeface="+mn-ea"/>
                <a:cs typeface="+mn-cs"/>
              </a:rPr>
              <a:t>Clay pots have been found in current day Iran and China that date back to 5000 B.C. – that’s more than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6000 years ago!  People</a:t>
            </a:r>
            <a:r>
              <a:rPr lang="en-US" sz="1200" kern="1200" baseline="0" dirty="0">
                <a:solidFill>
                  <a:schemeClr val="tx1"/>
                </a:solidFill>
                <a:latin typeface="+mn-lt"/>
                <a:ea typeface="+mn-ea"/>
                <a:cs typeface="+mn-cs"/>
              </a:rPr>
              <a:t> around the world, including Native Americans in what is now the USA,</a:t>
            </a:r>
            <a:r>
              <a:rPr lang="en-US" sz="1200" kern="1200" dirty="0">
                <a:solidFill>
                  <a:schemeClr val="tx1"/>
                </a:solidFill>
                <a:latin typeface="+mn-lt"/>
                <a:ea typeface="+mn-ea"/>
                <a:cs typeface="+mn-cs"/>
              </a:rPr>
              <a:t> used clay to make containers for food and to make bricks to build houses ( baked clay mixed with straw called adobe).  Back then they used fire to cook and harden the clay.</a:t>
            </a:r>
          </a:p>
          <a:p>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3</a:t>
            </a:fld>
            <a:endParaRPr lang="en-US"/>
          </a:p>
        </p:txBody>
      </p:sp>
    </p:spTree>
    <p:extLst>
      <p:ext uri="{BB962C8B-B14F-4D97-AF65-F5344CB8AC3E}">
        <p14:creationId xmlns:p14="http://schemas.microsoft.com/office/powerpoint/2010/main" val="249473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what the clay will look like that you have today. Your piece will be flat like a pancake though.</a:t>
            </a:r>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4</a:t>
            </a:fld>
            <a:endParaRPr lang="en-US"/>
          </a:p>
        </p:txBody>
      </p:sp>
    </p:spTree>
    <p:extLst>
      <p:ext uri="{BB962C8B-B14F-4D97-AF65-F5344CB8AC3E}">
        <p14:creationId xmlns:p14="http://schemas.microsoft.com/office/powerpoint/2010/main" val="177078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These projects we make today will need to dry in the open air for a week or two (this is the </a:t>
            </a:r>
            <a:r>
              <a:rPr lang="en-US" sz="1200" kern="1200" dirty="0" err="1">
                <a:solidFill>
                  <a:schemeClr val="tx1"/>
                </a:solidFill>
                <a:latin typeface="+mn-lt"/>
                <a:ea typeface="+mn-ea"/>
                <a:cs typeface="+mn-cs"/>
              </a:rPr>
              <a:t>greenware</a:t>
            </a:r>
            <a:r>
              <a:rPr lang="en-US" sz="1200" kern="1200" dirty="0">
                <a:solidFill>
                  <a:schemeClr val="tx1"/>
                </a:solidFill>
                <a:latin typeface="+mn-lt"/>
                <a:ea typeface="+mn-ea"/>
                <a:cs typeface="+mn-cs"/>
              </a:rPr>
              <a:t> state-•</a:t>
            </a:r>
            <a:r>
              <a:rPr lang="en-US" sz="1200" kern="1200" dirty="0" err="1">
                <a:solidFill>
                  <a:schemeClr val="tx1"/>
                </a:solidFill>
                <a:latin typeface="+mn-lt"/>
                <a:ea typeface="+mn-ea"/>
                <a:cs typeface="+mn-cs"/>
              </a:rPr>
              <a:t>Greenware</a:t>
            </a:r>
            <a:r>
              <a:rPr lang="en-US" sz="1200" kern="1200" dirty="0">
                <a:solidFill>
                  <a:schemeClr val="tx1"/>
                </a:solidFill>
                <a:latin typeface="+mn-lt"/>
                <a:ea typeface="+mn-ea"/>
                <a:cs typeface="+mn-cs"/>
              </a:rPr>
              <a:t> (noun) is the term given to clay objects when they have been shaped but have not not yet been bisque fired, which converts them from clay to ceramic. </a:t>
            </a:r>
            <a:r>
              <a:rPr lang="en-US" sz="1200" kern="1200" dirty="0" err="1">
                <a:solidFill>
                  <a:schemeClr val="tx1"/>
                </a:solidFill>
                <a:latin typeface="+mn-lt"/>
                <a:ea typeface="+mn-ea"/>
                <a:cs typeface="+mn-cs"/>
              </a:rPr>
              <a:t>Greenware</a:t>
            </a:r>
            <a:r>
              <a:rPr lang="en-US" sz="1200" kern="1200" dirty="0">
                <a:solidFill>
                  <a:schemeClr val="tx1"/>
                </a:solidFill>
                <a:latin typeface="+mn-lt"/>
                <a:ea typeface="+mn-ea"/>
                <a:cs typeface="+mn-cs"/>
              </a:rPr>
              <a:t> may be in any of the stages of drying: wet, damp, soft leather-hard, leather-hard, stiff leather-hard, dry, and bone dry.)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When they are completely dry they will be fired in the kiln for the first time (bisque fired) and look like this when they are done (hold up a sample of bisque fired piece).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After that, I will come back and you will paint the projects with something called glaze which is a special liquid like a paint that’s made of bits of ground up glass.  The piece will then be fired again in the kiln and will turn out like this (show a real glaze fired piece).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Getting started:</a:t>
            </a:r>
          </a:p>
          <a:p>
            <a:r>
              <a:rPr lang="en-US" sz="1200" kern="1200" dirty="0">
                <a:solidFill>
                  <a:schemeClr val="tx1"/>
                </a:solidFill>
                <a:latin typeface="+mn-lt"/>
                <a:ea typeface="+mn-ea"/>
                <a:cs typeface="+mn-cs"/>
              </a:rPr>
              <a:t>Students receive one canvas cloth on the desk, one slab of clay, fresh leaf about</a:t>
            </a:r>
            <a:r>
              <a:rPr lang="en-US" sz="1200" kern="1200" baseline="0" dirty="0">
                <a:solidFill>
                  <a:schemeClr val="tx1"/>
                </a:solidFill>
                <a:latin typeface="+mn-lt"/>
                <a:ea typeface="+mn-ea"/>
                <a:cs typeface="+mn-cs"/>
              </a:rPr>
              <a:t> the size of an adult hand, </a:t>
            </a:r>
            <a:r>
              <a:rPr lang="en-US" sz="1200" kern="1200" dirty="0">
                <a:solidFill>
                  <a:schemeClr val="tx1"/>
                </a:solidFill>
                <a:latin typeface="+mn-lt"/>
                <a:ea typeface="+mn-ea"/>
                <a:cs typeface="+mn-cs"/>
              </a:rPr>
              <a:t>dull pencil for writing</a:t>
            </a:r>
            <a:r>
              <a:rPr lang="en-US" sz="1200" kern="1200" baseline="0" dirty="0">
                <a:solidFill>
                  <a:schemeClr val="tx1"/>
                </a:solidFill>
                <a:latin typeface="+mn-lt"/>
                <a:ea typeface="+mn-ea"/>
                <a:cs typeface="+mn-cs"/>
              </a:rPr>
              <a:t> name</a:t>
            </a:r>
            <a:r>
              <a:rPr lang="en-US" sz="1200" kern="1200" dirty="0">
                <a:solidFill>
                  <a:schemeClr val="tx1"/>
                </a:solidFill>
                <a:latin typeface="+mn-lt"/>
                <a:ea typeface="+mn-ea"/>
                <a:cs typeface="+mn-cs"/>
              </a:rPr>
              <a:t>, paper clip for cutting clay, bowl for project drying, mini bowl with few drops of water for fingertip smoothing.</a:t>
            </a:r>
          </a:p>
          <a:p>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5</a:t>
            </a:fld>
            <a:endParaRPr lang="en-US"/>
          </a:p>
        </p:txBody>
      </p:sp>
    </p:spTree>
    <p:extLst>
      <p:ext uri="{BB962C8B-B14F-4D97-AF65-F5344CB8AC3E}">
        <p14:creationId xmlns:p14="http://schemas.microsoft.com/office/powerpoint/2010/main" val="341963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People used to use</a:t>
            </a:r>
            <a:r>
              <a:rPr lang="en-US" sz="1200" kern="1200" baseline="0" dirty="0">
                <a:solidFill>
                  <a:schemeClr val="tx1"/>
                </a:solidFill>
                <a:latin typeface="+mn-lt"/>
                <a:ea typeface="+mn-ea"/>
                <a:cs typeface="+mn-cs"/>
              </a:rPr>
              <a:t> fire to harden their clay.  </a:t>
            </a:r>
            <a:r>
              <a:rPr lang="en-US" sz="1200" kern="1200" dirty="0">
                <a:solidFill>
                  <a:schemeClr val="tx1"/>
                </a:solidFill>
                <a:latin typeface="+mn-lt"/>
                <a:ea typeface="+mn-ea"/>
                <a:cs typeface="+mn-cs"/>
              </a:rPr>
              <a:t>Today we use a special electric oven called a kiln to cook the clay.   How hot does your kitchen oven at home reach when you are cooking food?  375 or 400 degrees F?  Our kiln will cook your projects at about 1800 -2000 degrees F. (show photo of kiln)</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A40C185-C806-A44C-A531-5850C1C605E1}" type="slidenum">
              <a:rPr lang="en-US" smtClean="0"/>
              <a:t>6</a:t>
            </a:fld>
            <a:endParaRPr lang="en-US"/>
          </a:p>
        </p:txBody>
      </p:sp>
    </p:spTree>
    <p:extLst>
      <p:ext uri="{BB962C8B-B14F-4D97-AF65-F5344CB8AC3E}">
        <p14:creationId xmlns:p14="http://schemas.microsoft.com/office/powerpoint/2010/main" val="97529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Cooking in a kiln is called firing.  This is important because it makes the clay stronger and more waterproof.  Clay that has been kiln fired would not return to a soft state even if it were in water for a long time.  That is because the extreme heat causes permanent physical and chemical changes to occur. These reactions, among other changes, cause the clay to be converted into a </a:t>
            </a:r>
            <a:r>
              <a:rPr lang="en-US" sz="1200" u="none" strike="noStrike" kern="1200" dirty="0">
                <a:solidFill>
                  <a:schemeClr val="tx1"/>
                </a:solidFill>
                <a:latin typeface="+mn-lt"/>
                <a:ea typeface="+mn-ea"/>
                <a:cs typeface="+mn-cs"/>
                <a:hlinkClick r:id="rId3"/>
              </a:rPr>
              <a:t>ceramic</a:t>
            </a:r>
            <a:r>
              <a:rPr lang="en-US" sz="1200" kern="1200" dirty="0">
                <a:solidFill>
                  <a:schemeClr val="tx1"/>
                </a:solidFill>
                <a:latin typeface="+mn-lt"/>
                <a:ea typeface="+mn-ea"/>
                <a:cs typeface="+mn-cs"/>
              </a:rPr>
              <a:t> material.</a:t>
            </a:r>
          </a:p>
          <a:p>
            <a:endParaRPr lang="en-US" dirty="0"/>
          </a:p>
          <a:p>
            <a:r>
              <a:rPr lang="en-US" dirty="0"/>
              <a:t>If you put wet clay in a tub of water it would turn</a:t>
            </a:r>
            <a:r>
              <a:rPr lang="en-US" baseline="0" dirty="0"/>
              <a:t> mushy and lose it’s shape but clay that has been kiln fired and turned to </a:t>
            </a:r>
            <a:r>
              <a:rPr lang="en-US" baseline="0" dirty="0" err="1"/>
              <a:t>bisqueware</a:t>
            </a:r>
            <a:r>
              <a:rPr lang="en-US" baseline="0" dirty="0"/>
              <a:t> will retain it’s shape even if it were put in a tub of water.  For example, the pitchers above would not turn back to soft lumps of clay if you poured water into it.</a:t>
            </a:r>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7</a:t>
            </a:fld>
            <a:endParaRPr lang="en-US"/>
          </a:p>
        </p:txBody>
      </p:sp>
    </p:spTree>
    <p:extLst>
      <p:ext uri="{BB962C8B-B14F-4D97-AF65-F5344CB8AC3E}">
        <p14:creationId xmlns:p14="http://schemas.microsoft.com/office/powerpoint/2010/main" val="426411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0C185-C806-A44C-A531-5850C1C605E1}" type="slidenum">
              <a:rPr lang="en-US" smtClean="0"/>
              <a:t>8</a:t>
            </a:fld>
            <a:endParaRPr lang="en-US"/>
          </a:p>
        </p:txBody>
      </p:sp>
    </p:spTree>
    <p:extLst>
      <p:ext uri="{BB962C8B-B14F-4D97-AF65-F5344CB8AC3E}">
        <p14:creationId xmlns:p14="http://schemas.microsoft.com/office/powerpoint/2010/main" val="319117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0C185-C806-A44C-A531-5850C1C605E1}" type="slidenum">
              <a:rPr lang="en-US" smtClean="0"/>
              <a:t>9</a:t>
            </a:fld>
            <a:endParaRPr lang="en-US"/>
          </a:p>
        </p:txBody>
      </p:sp>
    </p:spTree>
    <p:extLst>
      <p:ext uri="{BB962C8B-B14F-4D97-AF65-F5344CB8AC3E}">
        <p14:creationId xmlns:p14="http://schemas.microsoft.com/office/powerpoint/2010/main" val="574948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Clay Leaf Bowl </a:t>
            </a:r>
          </a:p>
        </p:txBody>
      </p:sp>
      <p:pic>
        <p:nvPicPr>
          <p:cNvPr id="4" name="Picture 3"/>
          <p:cNvPicPr>
            <a:picLocks noChangeAspect="1"/>
          </p:cNvPicPr>
          <p:nvPr/>
        </p:nvPicPr>
        <p:blipFill>
          <a:blip r:embed="rId3"/>
          <a:stretch>
            <a:fillRect/>
          </a:stretch>
        </p:blipFill>
        <p:spPr>
          <a:xfrm>
            <a:off x="2909455" y="2588591"/>
            <a:ext cx="6248399" cy="3586361"/>
          </a:xfrm>
          <a:prstGeom prst="rect">
            <a:avLst/>
          </a:prstGeom>
        </p:spPr>
      </p:pic>
    </p:spTree>
    <p:extLst>
      <p:ext uri="{BB962C8B-B14F-4D97-AF65-F5344CB8AC3E}">
        <p14:creationId xmlns:p14="http://schemas.microsoft.com/office/powerpoint/2010/main" val="79701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0E89-D990-020B-9FBB-2471A41A3EC2}"/>
              </a:ext>
            </a:extLst>
          </p:cNvPr>
          <p:cNvSpPr>
            <a:spLocks noGrp="1"/>
          </p:cNvSpPr>
          <p:nvPr>
            <p:ph type="title"/>
          </p:nvPr>
        </p:nvSpPr>
        <p:spPr/>
        <p:txBody>
          <a:bodyPr/>
          <a:lstStyle/>
          <a:p>
            <a:r>
              <a:rPr lang="en-US" dirty="0"/>
              <a:t>End of Student Presentation</a:t>
            </a:r>
          </a:p>
        </p:txBody>
      </p:sp>
    </p:spTree>
    <p:extLst>
      <p:ext uri="{BB962C8B-B14F-4D97-AF65-F5344CB8AC3E}">
        <p14:creationId xmlns:p14="http://schemas.microsoft.com/office/powerpoint/2010/main" val="76811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674B-64E7-36A1-2908-A887D7E837B3}"/>
              </a:ext>
            </a:extLst>
          </p:cNvPr>
          <p:cNvSpPr>
            <a:spLocks noGrp="1"/>
          </p:cNvSpPr>
          <p:nvPr>
            <p:ph type="title"/>
          </p:nvPr>
        </p:nvSpPr>
        <p:spPr/>
        <p:txBody>
          <a:bodyPr/>
          <a:lstStyle/>
          <a:p>
            <a:r>
              <a:rPr lang="en-US" dirty="0"/>
              <a:t>Preparing Clay Slabs for Grade Level</a:t>
            </a:r>
          </a:p>
        </p:txBody>
      </p:sp>
      <p:sp>
        <p:nvSpPr>
          <p:cNvPr id="3" name="Content Placeholder 2">
            <a:extLst>
              <a:ext uri="{FF2B5EF4-FFF2-40B4-BE49-F238E27FC236}">
                <a16:creationId xmlns:a16="http://schemas.microsoft.com/office/drawing/2014/main" id="{02E5035E-3C3B-D930-4B54-5AC9BFF15187}"/>
              </a:ext>
            </a:extLst>
          </p:cNvPr>
          <p:cNvSpPr>
            <a:spLocks noGrp="1"/>
          </p:cNvSpPr>
          <p:nvPr>
            <p:ph idx="1"/>
          </p:nvPr>
        </p:nvSpPr>
        <p:spPr>
          <a:xfrm>
            <a:off x="1295401" y="2556932"/>
            <a:ext cx="9601196" cy="3663986"/>
          </a:xfrm>
        </p:spPr>
        <p:txBody>
          <a:bodyPr>
            <a:normAutofit fontScale="70000" lnSpcReduction="20000"/>
          </a:bodyPr>
          <a:lstStyle/>
          <a:p>
            <a:pPr marL="0" indent="0">
              <a:buNone/>
            </a:pPr>
            <a:r>
              <a:rPr lang="en-US" sz="2400" u="sng" kern="1200" dirty="0">
                <a:solidFill>
                  <a:schemeClr val="tx1"/>
                </a:solidFill>
                <a:latin typeface="+mn-lt"/>
                <a:ea typeface="+mn-ea"/>
                <a:cs typeface="+mn-cs"/>
              </a:rPr>
              <a:t>Prior to Rolling Day</a:t>
            </a:r>
            <a:r>
              <a:rPr lang="en-US" sz="2400" kern="1200" dirty="0">
                <a:solidFill>
                  <a:schemeClr val="tx1"/>
                </a:solidFill>
                <a:latin typeface="+mn-lt"/>
                <a:ea typeface="+mn-ea"/>
                <a:cs typeface="+mn-cs"/>
              </a:rPr>
              <a:t> -  gather fresh leaves approx. 6-8” in diameter  (maple leaves, hydrangea leaves, </a:t>
            </a:r>
            <a:r>
              <a:rPr lang="en-US" sz="2400" kern="1200" dirty="0" err="1">
                <a:solidFill>
                  <a:schemeClr val="tx1"/>
                </a:solidFill>
                <a:latin typeface="+mn-lt"/>
                <a:ea typeface="+mn-ea"/>
                <a:cs typeface="+mn-cs"/>
              </a:rPr>
              <a:t>etc</a:t>
            </a:r>
            <a:r>
              <a:rPr lang="en-US" sz="2400" kern="1200" dirty="0">
                <a:solidFill>
                  <a:schemeClr val="tx1"/>
                </a:solidFill>
                <a:latin typeface="+mn-lt"/>
                <a:ea typeface="+mn-ea"/>
                <a:cs typeface="+mn-cs"/>
              </a:rPr>
              <a:t>)</a:t>
            </a:r>
            <a:endParaRPr lang="en-US" sz="2400" u="sng" kern="1200" dirty="0">
              <a:solidFill>
                <a:schemeClr val="tx1"/>
              </a:solidFill>
              <a:latin typeface="+mn-lt"/>
              <a:ea typeface="+mn-ea"/>
              <a:cs typeface="+mn-cs"/>
            </a:endParaRPr>
          </a:p>
          <a:p>
            <a:pPr marL="0" indent="0">
              <a:buNone/>
            </a:pPr>
            <a:r>
              <a:rPr lang="en-US" sz="2400" u="sng" kern="1200" dirty="0">
                <a:solidFill>
                  <a:schemeClr val="tx1"/>
                </a:solidFill>
                <a:latin typeface="+mn-lt"/>
                <a:ea typeface="+mn-ea"/>
                <a:cs typeface="+mn-cs"/>
              </a:rPr>
              <a:t>Supplies for using clay slab roller:</a:t>
            </a:r>
            <a:endParaRPr lang="en-US" sz="2400" kern="1200" dirty="0">
              <a:solidFill>
                <a:schemeClr val="tx1"/>
              </a:solidFill>
              <a:latin typeface="+mn-lt"/>
              <a:ea typeface="+mn-ea"/>
              <a:cs typeface="+mn-cs"/>
            </a:endParaRPr>
          </a:p>
          <a:p>
            <a:r>
              <a:rPr lang="en-US" sz="2400" kern="1200" dirty="0">
                <a:solidFill>
                  <a:schemeClr val="tx1"/>
                </a:solidFill>
                <a:latin typeface="+mn-lt"/>
                <a:ea typeface="+mn-ea"/>
                <a:cs typeface="+mn-cs"/>
              </a:rPr>
              <a:t>3 pieces of roller fit together</a:t>
            </a:r>
          </a:p>
          <a:p>
            <a:r>
              <a:rPr lang="en-US" sz="2400" kern="1200" dirty="0">
                <a:solidFill>
                  <a:schemeClr val="tx1"/>
                </a:solidFill>
                <a:latin typeface="+mn-lt"/>
                <a:ea typeface="+mn-ea"/>
                <a:cs typeface="+mn-cs"/>
              </a:rPr>
              <a:t>Rubber mat to use under roller to prevent from sliding on table</a:t>
            </a:r>
          </a:p>
          <a:p>
            <a:r>
              <a:rPr lang="en-US" sz="2400" kern="1200" dirty="0">
                <a:solidFill>
                  <a:schemeClr val="tx1"/>
                </a:solidFill>
                <a:latin typeface="+mn-lt"/>
                <a:ea typeface="+mn-ea"/>
                <a:cs typeface="+mn-cs"/>
              </a:rPr>
              <a:t>Canvas for roller </a:t>
            </a:r>
          </a:p>
          <a:p>
            <a:r>
              <a:rPr lang="en-US" sz="2400" kern="1200" dirty="0">
                <a:solidFill>
                  <a:schemeClr val="tx1"/>
                </a:solidFill>
                <a:latin typeface="+mn-lt"/>
                <a:ea typeface="+mn-ea"/>
                <a:cs typeface="+mn-cs"/>
              </a:rPr>
              <a:t>Table top (often at the end of the classroom hallway)</a:t>
            </a:r>
          </a:p>
          <a:p>
            <a:r>
              <a:rPr lang="en-US" sz="2400" kern="1200" dirty="0">
                <a:solidFill>
                  <a:schemeClr val="tx1"/>
                </a:solidFill>
                <a:latin typeface="+mn-lt"/>
                <a:ea typeface="+mn-ea"/>
                <a:cs typeface="+mn-cs"/>
              </a:rPr>
              <a:t>Clay</a:t>
            </a:r>
          </a:p>
          <a:p>
            <a:r>
              <a:rPr lang="en-US" sz="2400" kern="1200" dirty="0">
                <a:solidFill>
                  <a:schemeClr val="tx1"/>
                </a:solidFill>
                <a:latin typeface="+mn-lt"/>
                <a:ea typeface="+mn-ea"/>
                <a:cs typeface="+mn-cs"/>
              </a:rPr>
              <a:t>Wire cutter</a:t>
            </a:r>
          </a:p>
          <a:p>
            <a:r>
              <a:rPr lang="en-US" sz="2400" kern="1200" dirty="0">
                <a:solidFill>
                  <a:schemeClr val="tx1"/>
                </a:solidFill>
                <a:latin typeface="+mn-lt"/>
                <a:ea typeface="+mn-ea"/>
                <a:cs typeface="+mn-cs"/>
              </a:rPr>
              <a:t>Plastic tub and garbage bags or plastic wrap to store slabs (one per classroom)</a:t>
            </a:r>
          </a:p>
          <a:p>
            <a:r>
              <a:rPr lang="en-US" sz="2400" kern="1200" dirty="0">
                <a:solidFill>
                  <a:schemeClr val="tx1"/>
                </a:solidFill>
                <a:latin typeface="+mn-lt"/>
                <a:ea typeface="+mn-ea"/>
                <a:cs typeface="+mn-cs"/>
              </a:rPr>
              <a:t>Leaf to see how big to make clay slab (fresh leaves)</a:t>
            </a:r>
            <a:endParaRPr lang="en-US" dirty="0"/>
          </a:p>
        </p:txBody>
      </p:sp>
    </p:spTree>
    <p:extLst>
      <p:ext uri="{BB962C8B-B14F-4D97-AF65-F5344CB8AC3E}">
        <p14:creationId xmlns:p14="http://schemas.microsoft.com/office/powerpoint/2010/main" val="127213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958E-5AEB-0A39-5076-BF8D22DB5C89}"/>
              </a:ext>
            </a:extLst>
          </p:cNvPr>
          <p:cNvSpPr>
            <a:spLocks noGrp="1"/>
          </p:cNvSpPr>
          <p:nvPr>
            <p:ph type="title"/>
          </p:nvPr>
        </p:nvSpPr>
        <p:spPr>
          <a:xfrm>
            <a:off x="3057993" y="982132"/>
            <a:ext cx="6177405" cy="1303867"/>
          </a:xfrm>
        </p:spPr>
        <p:txBody>
          <a:bodyPr>
            <a:normAutofit fontScale="90000"/>
          </a:bodyPr>
          <a:lstStyle/>
          <a:p>
            <a:r>
              <a:rPr lang="en-US" dirty="0"/>
              <a:t>What Leaves to use: </a:t>
            </a:r>
            <a:br>
              <a:rPr lang="en-US" dirty="0"/>
            </a:br>
            <a:r>
              <a:rPr lang="en-US" sz="2000" dirty="0"/>
              <a:t>(large enough to fit slumped into a 16-20oz bowl </a:t>
            </a:r>
            <a:br>
              <a:rPr lang="en-US" sz="2000" dirty="0"/>
            </a:br>
            <a:r>
              <a:rPr lang="en-US" sz="2000" dirty="0"/>
              <a:t>without too much hanging over the edges) – the size of an adult’s hand should be good</a:t>
            </a:r>
          </a:p>
        </p:txBody>
      </p:sp>
      <p:pic>
        <p:nvPicPr>
          <p:cNvPr id="4" name="Picture 3">
            <a:extLst>
              <a:ext uri="{FF2B5EF4-FFF2-40B4-BE49-F238E27FC236}">
                <a16:creationId xmlns:a16="http://schemas.microsoft.com/office/drawing/2014/main" id="{274E6D4A-8859-29C2-8F3A-69577C6D7B7A}"/>
              </a:ext>
            </a:extLst>
          </p:cNvPr>
          <p:cNvPicPr>
            <a:picLocks noChangeAspect="1"/>
          </p:cNvPicPr>
          <p:nvPr/>
        </p:nvPicPr>
        <p:blipFill>
          <a:blip r:embed="rId2"/>
          <a:stretch>
            <a:fillRect/>
          </a:stretch>
        </p:blipFill>
        <p:spPr>
          <a:xfrm>
            <a:off x="736909" y="779791"/>
            <a:ext cx="2200202" cy="1932727"/>
          </a:xfrm>
          <a:prstGeom prst="rect">
            <a:avLst/>
          </a:prstGeom>
        </p:spPr>
      </p:pic>
      <p:pic>
        <p:nvPicPr>
          <p:cNvPr id="6" name="Picture 5">
            <a:extLst>
              <a:ext uri="{FF2B5EF4-FFF2-40B4-BE49-F238E27FC236}">
                <a16:creationId xmlns:a16="http://schemas.microsoft.com/office/drawing/2014/main" id="{1B0B165B-7D3F-4B93-F2E3-0A91A9D85F83}"/>
              </a:ext>
            </a:extLst>
          </p:cNvPr>
          <p:cNvPicPr>
            <a:picLocks noChangeAspect="1"/>
          </p:cNvPicPr>
          <p:nvPr/>
        </p:nvPicPr>
        <p:blipFill>
          <a:blip r:embed="rId3"/>
          <a:stretch>
            <a:fillRect/>
          </a:stretch>
        </p:blipFill>
        <p:spPr>
          <a:xfrm>
            <a:off x="4781953" y="2496176"/>
            <a:ext cx="2324424" cy="1867161"/>
          </a:xfrm>
          <a:prstGeom prst="rect">
            <a:avLst/>
          </a:prstGeom>
        </p:spPr>
      </p:pic>
      <p:pic>
        <p:nvPicPr>
          <p:cNvPr id="8" name="Picture 7">
            <a:extLst>
              <a:ext uri="{FF2B5EF4-FFF2-40B4-BE49-F238E27FC236}">
                <a16:creationId xmlns:a16="http://schemas.microsoft.com/office/drawing/2014/main" id="{EBD3B8F7-BFC9-A846-3D2A-E5235A9F9B3C}"/>
              </a:ext>
            </a:extLst>
          </p:cNvPr>
          <p:cNvPicPr>
            <a:picLocks noChangeAspect="1"/>
          </p:cNvPicPr>
          <p:nvPr/>
        </p:nvPicPr>
        <p:blipFill>
          <a:blip r:embed="rId4"/>
          <a:stretch>
            <a:fillRect/>
          </a:stretch>
        </p:blipFill>
        <p:spPr>
          <a:xfrm>
            <a:off x="9235398" y="823923"/>
            <a:ext cx="2200202" cy="1956910"/>
          </a:xfrm>
          <a:prstGeom prst="rect">
            <a:avLst/>
          </a:prstGeom>
        </p:spPr>
      </p:pic>
      <p:pic>
        <p:nvPicPr>
          <p:cNvPr id="10" name="Picture 9">
            <a:extLst>
              <a:ext uri="{FF2B5EF4-FFF2-40B4-BE49-F238E27FC236}">
                <a16:creationId xmlns:a16="http://schemas.microsoft.com/office/drawing/2014/main" id="{B0BF35FC-3150-637B-6BDE-782B3D07669E}"/>
              </a:ext>
            </a:extLst>
          </p:cNvPr>
          <p:cNvPicPr>
            <a:picLocks noChangeAspect="1"/>
          </p:cNvPicPr>
          <p:nvPr/>
        </p:nvPicPr>
        <p:blipFill>
          <a:blip r:embed="rId5"/>
          <a:stretch>
            <a:fillRect/>
          </a:stretch>
        </p:blipFill>
        <p:spPr>
          <a:xfrm>
            <a:off x="7079926" y="3143275"/>
            <a:ext cx="2324424" cy="2086266"/>
          </a:xfrm>
          <a:prstGeom prst="rect">
            <a:avLst/>
          </a:prstGeom>
        </p:spPr>
      </p:pic>
      <p:pic>
        <p:nvPicPr>
          <p:cNvPr id="12" name="Picture 11">
            <a:extLst>
              <a:ext uri="{FF2B5EF4-FFF2-40B4-BE49-F238E27FC236}">
                <a16:creationId xmlns:a16="http://schemas.microsoft.com/office/drawing/2014/main" id="{344422ED-B130-A233-2505-D0458A74A435}"/>
              </a:ext>
            </a:extLst>
          </p:cNvPr>
          <p:cNvPicPr>
            <a:picLocks noChangeAspect="1"/>
          </p:cNvPicPr>
          <p:nvPr/>
        </p:nvPicPr>
        <p:blipFill>
          <a:blip r:embed="rId6"/>
          <a:stretch>
            <a:fillRect/>
          </a:stretch>
        </p:blipFill>
        <p:spPr>
          <a:xfrm>
            <a:off x="2833106" y="3425251"/>
            <a:ext cx="2086266" cy="2029108"/>
          </a:xfrm>
          <a:prstGeom prst="rect">
            <a:avLst/>
          </a:prstGeom>
        </p:spPr>
      </p:pic>
      <p:pic>
        <p:nvPicPr>
          <p:cNvPr id="14" name="Picture 13">
            <a:extLst>
              <a:ext uri="{FF2B5EF4-FFF2-40B4-BE49-F238E27FC236}">
                <a16:creationId xmlns:a16="http://schemas.microsoft.com/office/drawing/2014/main" id="{1EE0DEA0-3295-BFD9-A8C0-51B15F1DF7D9}"/>
              </a:ext>
            </a:extLst>
          </p:cNvPr>
          <p:cNvPicPr>
            <a:picLocks noChangeAspect="1"/>
          </p:cNvPicPr>
          <p:nvPr/>
        </p:nvPicPr>
        <p:blipFill>
          <a:blip r:embed="rId7"/>
          <a:stretch>
            <a:fillRect/>
          </a:stretch>
        </p:blipFill>
        <p:spPr>
          <a:xfrm>
            <a:off x="9266932" y="3528869"/>
            <a:ext cx="2173012" cy="2622602"/>
          </a:xfrm>
          <a:prstGeom prst="rect">
            <a:avLst/>
          </a:prstGeom>
        </p:spPr>
      </p:pic>
      <p:pic>
        <p:nvPicPr>
          <p:cNvPr id="18" name="Picture 17">
            <a:extLst>
              <a:ext uri="{FF2B5EF4-FFF2-40B4-BE49-F238E27FC236}">
                <a16:creationId xmlns:a16="http://schemas.microsoft.com/office/drawing/2014/main" id="{DD2D8909-3C13-F935-0CA1-1C6472CD66B8}"/>
              </a:ext>
            </a:extLst>
          </p:cNvPr>
          <p:cNvPicPr>
            <a:picLocks noChangeAspect="1"/>
          </p:cNvPicPr>
          <p:nvPr/>
        </p:nvPicPr>
        <p:blipFill>
          <a:blip r:embed="rId8"/>
          <a:stretch>
            <a:fillRect/>
          </a:stretch>
        </p:blipFill>
        <p:spPr>
          <a:xfrm>
            <a:off x="948276" y="3143275"/>
            <a:ext cx="1673123" cy="2732593"/>
          </a:xfrm>
          <a:prstGeom prst="rect">
            <a:avLst/>
          </a:prstGeom>
        </p:spPr>
      </p:pic>
    </p:spTree>
    <p:extLst>
      <p:ext uri="{BB962C8B-B14F-4D97-AF65-F5344CB8AC3E}">
        <p14:creationId xmlns:p14="http://schemas.microsoft.com/office/powerpoint/2010/main" val="181428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7019-4858-71DE-E731-03E9CD0F435E}"/>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Rolling &amp; Preparing Clay for Whole Grade</a:t>
            </a:r>
          </a:p>
        </p:txBody>
      </p:sp>
      <p:sp>
        <p:nvSpPr>
          <p:cNvPr id="3" name="Content Placeholder 2">
            <a:extLst>
              <a:ext uri="{FF2B5EF4-FFF2-40B4-BE49-F238E27FC236}">
                <a16:creationId xmlns:a16="http://schemas.microsoft.com/office/drawing/2014/main" id="{BC2D3FA3-7554-6F1F-F8A0-D83B24D5ADA4}"/>
              </a:ext>
            </a:extLst>
          </p:cNvPr>
          <p:cNvSpPr>
            <a:spLocks noGrp="1"/>
          </p:cNvSpPr>
          <p:nvPr>
            <p:ph idx="1"/>
          </p:nvPr>
        </p:nvSpPr>
        <p:spPr>
          <a:xfrm>
            <a:off x="1295402" y="2556932"/>
            <a:ext cx="6545578" cy="3318936"/>
          </a:xfrm>
        </p:spPr>
        <p:txBody>
          <a:bodyPr>
            <a:normAutofit fontScale="92500" lnSpcReduction="20000"/>
          </a:bodyPr>
          <a:lstStyle/>
          <a:p>
            <a:pPr marL="0" indent="0">
              <a:lnSpc>
                <a:spcPct val="90000"/>
              </a:lnSpc>
              <a:buNone/>
            </a:pPr>
            <a:r>
              <a:rPr lang="en-US" sz="2000" dirty="0">
                <a:solidFill>
                  <a:srgbClr val="262626"/>
                </a:solidFill>
              </a:rPr>
              <a:t>Using Clay Slicer – cut the short end ¾” thick.  Should be able to get 14-15slabs per block of clay.  (14-15 student leaf bowls)</a:t>
            </a:r>
          </a:p>
          <a:p>
            <a:pPr marL="0" indent="0">
              <a:lnSpc>
                <a:spcPct val="90000"/>
              </a:lnSpc>
              <a:buNone/>
            </a:pPr>
            <a:r>
              <a:rPr lang="en-US" sz="2000" dirty="0">
                <a:solidFill>
                  <a:srgbClr val="262626"/>
                </a:solidFill>
              </a:rPr>
              <a:t>Using the Slab Roller – roll the clay 2-3 times to make a square shape slab that fits the leaf sizes you will be using.   (adjust to the size of the leaves you will be using, as needed)</a:t>
            </a:r>
          </a:p>
          <a:p>
            <a:pPr>
              <a:lnSpc>
                <a:spcPct val="90000"/>
              </a:lnSpc>
            </a:pPr>
            <a:r>
              <a:rPr lang="en-US" sz="2000" dirty="0">
                <a:solidFill>
                  <a:srgbClr val="262626"/>
                </a:solidFill>
              </a:rPr>
              <a:t>Works best with 4-5 helpers for doing a whole grade level.</a:t>
            </a:r>
          </a:p>
          <a:p>
            <a:pPr>
              <a:lnSpc>
                <a:spcPct val="90000"/>
              </a:lnSpc>
            </a:pPr>
            <a:r>
              <a:rPr lang="en-US" sz="2000" dirty="0">
                <a:solidFill>
                  <a:srgbClr val="262626"/>
                </a:solidFill>
              </a:rPr>
              <a:t>You will roll the clay twice at two different thicknesses.</a:t>
            </a:r>
          </a:p>
          <a:p>
            <a:pPr lvl="1">
              <a:lnSpc>
                <a:spcPct val="90000"/>
              </a:lnSpc>
            </a:pPr>
            <a:r>
              <a:rPr lang="en-US" dirty="0">
                <a:solidFill>
                  <a:srgbClr val="262626"/>
                </a:solidFill>
              </a:rPr>
              <a:t>1</a:t>
            </a:r>
            <a:r>
              <a:rPr lang="en-US" baseline="30000" dirty="0">
                <a:solidFill>
                  <a:srgbClr val="262626"/>
                </a:solidFill>
              </a:rPr>
              <a:t>st</a:t>
            </a:r>
            <a:r>
              <a:rPr lang="en-US" dirty="0">
                <a:solidFill>
                  <a:srgbClr val="262626"/>
                </a:solidFill>
              </a:rPr>
              <a:t> roll – at </a:t>
            </a:r>
            <a:r>
              <a:rPr lang="en-US" b="1" dirty="0">
                <a:solidFill>
                  <a:srgbClr val="262626"/>
                </a:solidFill>
              </a:rPr>
              <a:t>1/2” </a:t>
            </a:r>
            <a:r>
              <a:rPr lang="en-US" dirty="0">
                <a:solidFill>
                  <a:srgbClr val="262626"/>
                </a:solidFill>
              </a:rPr>
              <a:t>thick</a:t>
            </a:r>
          </a:p>
          <a:p>
            <a:pPr lvl="1">
              <a:lnSpc>
                <a:spcPct val="90000"/>
              </a:lnSpc>
            </a:pPr>
            <a:r>
              <a:rPr lang="en-US" dirty="0">
                <a:solidFill>
                  <a:srgbClr val="262626"/>
                </a:solidFill>
              </a:rPr>
              <a:t>2</a:t>
            </a:r>
            <a:r>
              <a:rPr lang="en-US" baseline="30000" dirty="0">
                <a:solidFill>
                  <a:srgbClr val="262626"/>
                </a:solidFill>
              </a:rPr>
              <a:t>nd</a:t>
            </a:r>
            <a:r>
              <a:rPr lang="en-US" dirty="0">
                <a:solidFill>
                  <a:srgbClr val="262626"/>
                </a:solidFill>
              </a:rPr>
              <a:t> roll – rotate clay slab  a  quarter turn and roll again at slightly more than </a:t>
            </a:r>
            <a:r>
              <a:rPr lang="en-US" b="1" dirty="0">
                <a:solidFill>
                  <a:srgbClr val="262626"/>
                </a:solidFill>
              </a:rPr>
              <a:t>¼”</a:t>
            </a:r>
            <a:r>
              <a:rPr lang="en-US" dirty="0">
                <a:solidFill>
                  <a:srgbClr val="262626"/>
                </a:solidFill>
              </a:rPr>
              <a:t> thick (between 3/8” and ¼” thick)</a:t>
            </a:r>
          </a:p>
          <a:p>
            <a:pPr lvl="2">
              <a:lnSpc>
                <a:spcPct val="90000"/>
              </a:lnSpc>
            </a:pPr>
            <a:r>
              <a:rPr lang="en-US" dirty="0">
                <a:solidFill>
                  <a:srgbClr val="262626"/>
                </a:solidFill>
              </a:rPr>
              <a:t>Test size against your largest leaf to make sure it fits</a:t>
            </a:r>
          </a:p>
          <a:p>
            <a:pPr lvl="2">
              <a:lnSpc>
                <a:spcPct val="90000"/>
              </a:lnSpc>
            </a:pPr>
            <a:endParaRPr lang="en-US" dirty="0">
              <a:solidFill>
                <a:srgbClr val="262626"/>
              </a:solidFill>
            </a:endParaRPr>
          </a:p>
        </p:txBody>
      </p:sp>
      <p:pic>
        <p:nvPicPr>
          <p:cNvPr id="4" name="Picture 3">
            <a:extLst>
              <a:ext uri="{FF2B5EF4-FFF2-40B4-BE49-F238E27FC236}">
                <a16:creationId xmlns:a16="http://schemas.microsoft.com/office/drawing/2014/main" id="{A7F57500-6699-798E-275B-ECFE9C866D21}"/>
              </a:ext>
            </a:extLst>
          </p:cNvPr>
          <p:cNvPicPr>
            <a:picLocks noChangeAspect="1"/>
          </p:cNvPicPr>
          <p:nvPr/>
        </p:nvPicPr>
        <p:blipFill>
          <a:blip r:embed="rId3"/>
          <a:stretch>
            <a:fillRect/>
          </a:stretch>
        </p:blipFill>
        <p:spPr>
          <a:xfrm>
            <a:off x="8139110" y="2701180"/>
            <a:ext cx="2631560" cy="2852640"/>
          </a:xfrm>
          <a:prstGeom prst="rect">
            <a:avLst/>
          </a:prstGeom>
          <a:ln w="57150" cmpd="thickThin">
            <a:solidFill>
              <a:srgbClr val="7F7F7F"/>
            </a:solidFill>
            <a:miter lim="800000"/>
          </a:ln>
        </p:spPr>
      </p:pic>
    </p:spTree>
    <p:extLst>
      <p:ext uri="{BB962C8B-B14F-4D97-AF65-F5344CB8AC3E}">
        <p14:creationId xmlns:p14="http://schemas.microsoft.com/office/powerpoint/2010/main" val="164338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7440-BE72-80CC-9026-F982CEA4C65E}"/>
              </a:ext>
            </a:extLst>
          </p:cNvPr>
          <p:cNvSpPr>
            <a:spLocks noGrp="1"/>
          </p:cNvSpPr>
          <p:nvPr>
            <p:ph type="title"/>
          </p:nvPr>
        </p:nvSpPr>
        <p:spPr/>
        <p:txBody>
          <a:bodyPr/>
          <a:lstStyle/>
          <a:p>
            <a:r>
              <a:rPr lang="en-US" dirty="0"/>
              <a:t>Docent Prep for Class Day	1</a:t>
            </a:r>
          </a:p>
        </p:txBody>
      </p:sp>
      <p:sp>
        <p:nvSpPr>
          <p:cNvPr id="3" name="Content Placeholder 2">
            <a:extLst>
              <a:ext uri="{FF2B5EF4-FFF2-40B4-BE49-F238E27FC236}">
                <a16:creationId xmlns:a16="http://schemas.microsoft.com/office/drawing/2014/main" id="{1F5E53C7-3D56-4931-AC6F-997B765C11D8}"/>
              </a:ext>
            </a:extLst>
          </p:cNvPr>
          <p:cNvSpPr>
            <a:spLocks noGrp="1"/>
          </p:cNvSpPr>
          <p:nvPr>
            <p:ph sz="half" idx="1"/>
          </p:nvPr>
        </p:nvSpPr>
        <p:spPr/>
        <p:txBody>
          <a:bodyPr>
            <a:normAutofit fontScale="62500" lnSpcReduction="20000"/>
          </a:bodyPr>
          <a:lstStyle/>
          <a:p>
            <a:pPr marL="0" indent="0">
              <a:buNone/>
            </a:pPr>
            <a:r>
              <a:rPr lang="en-US" sz="2600" b="1" u="sng" kern="1200" dirty="0">
                <a:solidFill>
                  <a:schemeClr val="tx1"/>
                </a:solidFill>
                <a:latin typeface="+mn-lt"/>
                <a:ea typeface="+mn-ea"/>
                <a:cs typeface="+mn-cs"/>
              </a:rPr>
              <a:t>Supplies to take to class for clay lesson:</a:t>
            </a:r>
            <a:endParaRPr lang="en-US" sz="2600" b="1" kern="1200" dirty="0">
              <a:solidFill>
                <a:schemeClr val="tx1"/>
              </a:solidFill>
              <a:latin typeface="+mn-lt"/>
              <a:ea typeface="+mn-ea"/>
              <a:cs typeface="+mn-cs"/>
            </a:endParaRPr>
          </a:p>
          <a:p>
            <a:r>
              <a:rPr lang="en-US" sz="2600" kern="1200" dirty="0">
                <a:solidFill>
                  <a:schemeClr val="tx1"/>
                </a:solidFill>
                <a:latin typeface="+mn-lt"/>
                <a:ea typeface="+mn-ea"/>
                <a:cs typeface="+mn-cs"/>
              </a:rPr>
              <a:t>Cart to carry items (resides in Kiln room)</a:t>
            </a:r>
          </a:p>
          <a:p>
            <a:r>
              <a:rPr lang="en-US" sz="2600" kern="1200" dirty="0">
                <a:solidFill>
                  <a:schemeClr val="tx1"/>
                </a:solidFill>
                <a:latin typeface="+mn-lt"/>
                <a:ea typeface="+mn-ea"/>
                <a:cs typeface="+mn-cs"/>
              </a:rPr>
              <a:t>Clay or previously pre-rolled clay slabs in plastic tubs</a:t>
            </a:r>
          </a:p>
          <a:p>
            <a:r>
              <a:rPr lang="en-US" sz="2600" kern="1200" dirty="0">
                <a:solidFill>
                  <a:schemeClr val="tx1"/>
                </a:solidFill>
                <a:latin typeface="+mn-lt"/>
                <a:ea typeface="+mn-ea"/>
                <a:cs typeface="+mn-cs"/>
              </a:rPr>
              <a:t>Canvas piece for each student</a:t>
            </a:r>
          </a:p>
          <a:p>
            <a:r>
              <a:rPr lang="en-US" sz="2600" kern="1200" dirty="0">
                <a:solidFill>
                  <a:schemeClr val="tx1"/>
                </a:solidFill>
                <a:latin typeface="+mn-lt"/>
                <a:ea typeface="+mn-ea"/>
                <a:cs typeface="+mn-cs"/>
              </a:rPr>
              <a:t>Rolling pins for rolling leaves into clay</a:t>
            </a:r>
          </a:p>
          <a:p>
            <a:r>
              <a:rPr lang="en-US" sz="2600" kern="1200" dirty="0">
                <a:solidFill>
                  <a:schemeClr val="tx1"/>
                </a:solidFill>
                <a:latin typeface="+mn-lt"/>
                <a:ea typeface="+mn-ea"/>
                <a:cs typeface="+mn-cs"/>
              </a:rPr>
              <a:t>Small dishes for SMALL amount of water for student use (or wet sponge in dish)</a:t>
            </a:r>
          </a:p>
          <a:p>
            <a:r>
              <a:rPr lang="en-US" sz="2600" kern="1200" dirty="0">
                <a:solidFill>
                  <a:schemeClr val="tx1"/>
                </a:solidFill>
                <a:latin typeface="+mn-lt"/>
                <a:ea typeface="+mn-ea"/>
                <a:cs typeface="+mn-cs"/>
              </a:rPr>
              <a:t>Skewer sticks for cutting around leaves in </a:t>
            </a:r>
            <a:r>
              <a:rPr lang="en-US" sz="2600" dirty="0">
                <a:solidFill>
                  <a:schemeClr val="tx1"/>
                </a:solidFill>
              </a:rPr>
              <a:t>clay </a:t>
            </a:r>
          </a:p>
          <a:p>
            <a:r>
              <a:rPr lang="en-US" sz="2600" dirty="0">
                <a:solidFill>
                  <a:schemeClr val="tx1"/>
                </a:solidFill>
              </a:rPr>
              <a:t>Dull pencils for writing names on back of project</a:t>
            </a:r>
          </a:p>
        </p:txBody>
      </p:sp>
      <p:sp>
        <p:nvSpPr>
          <p:cNvPr id="4" name="Content Placeholder 3">
            <a:extLst>
              <a:ext uri="{FF2B5EF4-FFF2-40B4-BE49-F238E27FC236}">
                <a16:creationId xmlns:a16="http://schemas.microsoft.com/office/drawing/2014/main" id="{BB48E922-E00A-7666-F1F3-00090426885D}"/>
              </a:ext>
            </a:extLst>
          </p:cNvPr>
          <p:cNvSpPr>
            <a:spLocks noGrp="1"/>
          </p:cNvSpPr>
          <p:nvPr>
            <p:ph sz="half" idx="2"/>
          </p:nvPr>
        </p:nvSpPr>
        <p:spPr/>
        <p:txBody>
          <a:bodyPr>
            <a:noAutofit/>
          </a:bodyPr>
          <a:lstStyle/>
          <a:p>
            <a:r>
              <a:rPr lang="en-US" sz="1600" kern="1200" dirty="0">
                <a:solidFill>
                  <a:schemeClr val="tx1"/>
                </a:solidFill>
                <a:latin typeface="+mn-lt"/>
                <a:ea typeface="+mn-ea"/>
                <a:cs typeface="+mn-cs"/>
              </a:rPr>
              <a:t>Bowls/plates to slump leaf</a:t>
            </a:r>
          </a:p>
          <a:p>
            <a:r>
              <a:rPr lang="en-US" sz="1600" kern="1200" dirty="0">
                <a:solidFill>
                  <a:schemeClr val="tx1"/>
                </a:solidFill>
                <a:latin typeface="+mn-lt"/>
                <a:ea typeface="+mn-ea"/>
                <a:cs typeface="+mn-cs"/>
              </a:rPr>
              <a:t>Fresh leaves to trace </a:t>
            </a:r>
          </a:p>
          <a:p>
            <a:r>
              <a:rPr lang="en-US" sz="1600" kern="1200" dirty="0">
                <a:solidFill>
                  <a:schemeClr val="tx1"/>
                </a:solidFill>
                <a:latin typeface="+mn-lt"/>
                <a:ea typeface="+mn-ea"/>
                <a:cs typeface="+mn-cs"/>
              </a:rPr>
              <a:t>Bisque sample to show students</a:t>
            </a:r>
          </a:p>
          <a:p>
            <a:r>
              <a:rPr lang="en-US" sz="1600" kern="1200" dirty="0">
                <a:solidFill>
                  <a:schemeClr val="tx1"/>
                </a:solidFill>
                <a:latin typeface="+mn-lt"/>
                <a:ea typeface="+mn-ea"/>
                <a:cs typeface="+mn-cs"/>
              </a:rPr>
              <a:t>Finished glazed sample to show students</a:t>
            </a:r>
          </a:p>
          <a:p>
            <a:r>
              <a:rPr lang="en-US" sz="1600" kern="1200" dirty="0">
                <a:solidFill>
                  <a:schemeClr val="tx1"/>
                </a:solidFill>
                <a:latin typeface="+mn-lt"/>
                <a:ea typeface="+mn-ea"/>
                <a:cs typeface="+mn-cs"/>
              </a:rPr>
              <a:t>Lesson plan in hard copy and if desired </a:t>
            </a:r>
            <a:r>
              <a:rPr lang="en-US" sz="1600" kern="1200" dirty="0" err="1">
                <a:solidFill>
                  <a:schemeClr val="tx1"/>
                </a:solidFill>
                <a:latin typeface="+mn-lt"/>
                <a:ea typeface="+mn-ea"/>
                <a:cs typeface="+mn-cs"/>
              </a:rPr>
              <a:t>Powerpoint</a:t>
            </a:r>
            <a:r>
              <a:rPr lang="en-US" sz="1600" kern="1200" dirty="0">
                <a:solidFill>
                  <a:schemeClr val="tx1"/>
                </a:solidFill>
                <a:latin typeface="+mn-lt"/>
                <a:ea typeface="+mn-ea"/>
                <a:cs typeface="+mn-cs"/>
              </a:rPr>
              <a:t> (on a jump drive or emailed to teacher)</a:t>
            </a:r>
          </a:p>
          <a:p>
            <a:r>
              <a:rPr lang="en-US" sz="1600" kern="1200" dirty="0">
                <a:solidFill>
                  <a:schemeClr val="tx1"/>
                </a:solidFill>
                <a:latin typeface="+mn-lt"/>
                <a:ea typeface="+mn-ea"/>
                <a:cs typeface="+mn-cs"/>
              </a:rPr>
              <a:t>Bucket with water to wash hands and tools before using sink</a:t>
            </a:r>
          </a:p>
          <a:p>
            <a:r>
              <a:rPr lang="en-US" sz="1600" kern="1200" dirty="0">
                <a:solidFill>
                  <a:schemeClr val="tx1"/>
                </a:solidFill>
                <a:latin typeface="+mn-lt"/>
                <a:ea typeface="+mn-ea"/>
                <a:cs typeface="+mn-cs"/>
              </a:rPr>
              <a:t>Wet sponges/towels for clean up</a:t>
            </a:r>
          </a:p>
        </p:txBody>
      </p:sp>
    </p:spTree>
    <p:extLst>
      <p:ext uri="{BB962C8B-B14F-4D97-AF65-F5344CB8AC3E}">
        <p14:creationId xmlns:p14="http://schemas.microsoft.com/office/powerpoint/2010/main" val="382701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FB56E-E322-2CC4-D9E6-A5D82F7DB8ED}"/>
              </a:ext>
            </a:extLst>
          </p:cNvPr>
          <p:cNvSpPr>
            <a:spLocks noGrp="1"/>
          </p:cNvSpPr>
          <p:nvPr>
            <p:ph type="title"/>
          </p:nvPr>
        </p:nvSpPr>
        <p:spPr/>
        <p:txBody>
          <a:bodyPr/>
          <a:lstStyle/>
          <a:p>
            <a:r>
              <a:rPr lang="en-US" dirty="0"/>
              <a:t>Prep Your Teacher	</a:t>
            </a:r>
          </a:p>
        </p:txBody>
      </p:sp>
      <p:sp>
        <p:nvSpPr>
          <p:cNvPr id="3" name="Content Placeholder 2">
            <a:extLst>
              <a:ext uri="{FF2B5EF4-FFF2-40B4-BE49-F238E27FC236}">
                <a16:creationId xmlns:a16="http://schemas.microsoft.com/office/drawing/2014/main" id="{0D3CAF28-85A0-AD46-194C-CA216CCC676D}"/>
              </a:ext>
            </a:extLst>
          </p:cNvPr>
          <p:cNvSpPr>
            <a:spLocks noGrp="1"/>
          </p:cNvSpPr>
          <p:nvPr>
            <p:ph idx="1"/>
          </p:nvPr>
        </p:nvSpPr>
        <p:spPr/>
        <p:txBody>
          <a:bodyPr>
            <a:normAutofit fontScale="85000" lnSpcReduction="20000"/>
          </a:bodyPr>
          <a:lstStyle/>
          <a:p>
            <a:r>
              <a:rPr lang="en-US" dirty="0"/>
              <a:t>Send an email to the teacher a few days before your first clay lesson.</a:t>
            </a:r>
          </a:p>
          <a:p>
            <a:pPr lvl="1"/>
            <a:r>
              <a:rPr lang="en-US" dirty="0"/>
              <a:t>Remind them to send an email to the student’s families to remind the parents to make sure they don’t wear clothes they don’t want to get “dirty” on Art Day.  Clay is completely washable.  So not to fret if it does get on their clothes.</a:t>
            </a:r>
          </a:p>
          <a:p>
            <a:r>
              <a:rPr lang="en-US" dirty="0"/>
              <a:t>Ask the teacher to make space inside their classroom where you can store 18+ paper bowls with the leaves in them.  A place where they won’t get touched.  (a good place is above the coat racks on the top shelf.  If you use this space, you might need to bring the step ladder from the copier room to help place up that high)</a:t>
            </a:r>
          </a:p>
          <a:p>
            <a:r>
              <a:rPr lang="en-US" dirty="0"/>
              <a:t>The day before your Bisque fire schedule, please bring the bowls with leaves to the Kiln room to be ready to be fired. You will need to schedule the time with the teacher that works best for not interrupting their students while you remove the project from their room.</a:t>
            </a:r>
          </a:p>
        </p:txBody>
      </p:sp>
    </p:spTree>
    <p:extLst>
      <p:ext uri="{BB962C8B-B14F-4D97-AF65-F5344CB8AC3E}">
        <p14:creationId xmlns:p14="http://schemas.microsoft.com/office/powerpoint/2010/main" val="397739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C155-5C67-863A-9429-EE20B146D552}"/>
              </a:ext>
            </a:extLst>
          </p:cNvPr>
          <p:cNvSpPr>
            <a:spLocks noGrp="1"/>
          </p:cNvSpPr>
          <p:nvPr>
            <p:ph type="title"/>
          </p:nvPr>
        </p:nvSpPr>
        <p:spPr/>
        <p:txBody>
          <a:bodyPr/>
          <a:lstStyle/>
          <a:p>
            <a:r>
              <a:rPr lang="en-US" dirty="0"/>
              <a:t>Student’s workspace – Day 1</a:t>
            </a:r>
          </a:p>
        </p:txBody>
      </p:sp>
      <p:sp>
        <p:nvSpPr>
          <p:cNvPr id="3" name="Content Placeholder 2">
            <a:extLst>
              <a:ext uri="{FF2B5EF4-FFF2-40B4-BE49-F238E27FC236}">
                <a16:creationId xmlns:a16="http://schemas.microsoft.com/office/drawing/2014/main" id="{C9C9A970-BE63-CC7B-B146-3D623FB394B7}"/>
              </a:ext>
            </a:extLst>
          </p:cNvPr>
          <p:cNvSpPr>
            <a:spLocks noGrp="1"/>
          </p:cNvSpPr>
          <p:nvPr>
            <p:ph sz="half" idx="1"/>
          </p:nvPr>
        </p:nvSpPr>
        <p:spPr/>
        <p:txBody>
          <a:bodyPr>
            <a:normAutofit fontScale="92500" lnSpcReduction="20000"/>
          </a:bodyPr>
          <a:lstStyle/>
          <a:p>
            <a:r>
              <a:rPr lang="en-US" sz="1800" dirty="0"/>
              <a:t>4-5 students per table</a:t>
            </a:r>
          </a:p>
          <a:p>
            <a:r>
              <a:rPr lang="en-US" sz="1800" dirty="0"/>
              <a:t>Prior to class, prepare each student’s workspace with:</a:t>
            </a:r>
          </a:p>
          <a:p>
            <a:pPr lvl="1"/>
            <a:r>
              <a:rPr lang="en-US" sz="1600" dirty="0"/>
              <a:t>Canvas cloth</a:t>
            </a:r>
          </a:p>
          <a:p>
            <a:pPr lvl="1"/>
            <a:r>
              <a:rPr lang="en-US" sz="1600" dirty="0"/>
              <a:t>1 clay slab</a:t>
            </a:r>
          </a:p>
          <a:p>
            <a:pPr lvl="1"/>
            <a:r>
              <a:rPr lang="en-US" sz="1600" dirty="0"/>
              <a:t>1 leaf that fits THAT slab</a:t>
            </a:r>
          </a:p>
          <a:p>
            <a:pPr lvl="1"/>
            <a:r>
              <a:rPr lang="en-US" sz="1600" dirty="0"/>
              <a:t>1 water cup to share with those who can reach it</a:t>
            </a:r>
          </a:p>
          <a:p>
            <a:pPr lvl="1"/>
            <a:r>
              <a:rPr lang="en-US" sz="1600" dirty="0"/>
              <a:t>1 skewer stick (for tracing the leaf in the clay)</a:t>
            </a:r>
          </a:p>
          <a:p>
            <a:pPr lvl="1"/>
            <a:r>
              <a:rPr lang="en-US" sz="1600" dirty="0"/>
              <a:t>1 rolling pin</a:t>
            </a:r>
          </a:p>
          <a:p>
            <a:pPr lvl="1"/>
            <a:r>
              <a:rPr lang="en-US" sz="1600" dirty="0"/>
              <a:t>1 dull pencil</a:t>
            </a:r>
          </a:p>
          <a:p>
            <a:pPr lvl="1"/>
            <a:r>
              <a:rPr lang="en-US" sz="1600" dirty="0"/>
              <a:t>1 16 – 20 oz bowl</a:t>
            </a:r>
          </a:p>
        </p:txBody>
      </p:sp>
      <p:sp>
        <p:nvSpPr>
          <p:cNvPr id="5" name="Content Placeholder 4">
            <a:extLst>
              <a:ext uri="{FF2B5EF4-FFF2-40B4-BE49-F238E27FC236}">
                <a16:creationId xmlns:a16="http://schemas.microsoft.com/office/drawing/2014/main" id="{9D59FF3E-21C6-A95A-105A-1DC65653E477}"/>
              </a:ext>
            </a:extLst>
          </p:cNvPr>
          <p:cNvSpPr>
            <a:spLocks noGrp="1"/>
          </p:cNvSpPr>
          <p:nvPr>
            <p:ph sz="half" idx="2"/>
          </p:nvPr>
        </p:nvSpPr>
        <p:spPr/>
        <p:txBody>
          <a:bodyPr/>
          <a:lstStyle/>
          <a:p>
            <a:r>
              <a:rPr lang="en-US" dirty="0"/>
              <a:t>Give the PowerPoint introduction presentation in the classroom.</a:t>
            </a:r>
          </a:p>
          <a:p>
            <a:r>
              <a:rPr lang="en-US" dirty="0"/>
              <a:t>When time to go to the clay tables, tell the students to find a seat with the leaf shape they want.  </a:t>
            </a:r>
          </a:p>
          <a:p>
            <a:r>
              <a:rPr lang="en-US" dirty="0"/>
              <a:t>Does not need to be next to their friend.</a:t>
            </a:r>
          </a:p>
          <a:p>
            <a:endParaRPr lang="en-US" dirty="0"/>
          </a:p>
        </p:txBody>
      </p:sp>
    </p:spTree>
    <p:extLst>
      <p:ext uri="{BB962C8B-B14F-4D97-AF65-F5344CB8AC3E}">
        <p14:creationId xmlns:p14="http://schemas.microsoft.com/office/powerpoint/2010/main" val="169232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EE92-7E0F-E789-7BB6-2D4844C19377}"/>
              </a:ext>
            </a:extLst>
          </p:cNvPr>
          <p:cNvSpPr>
            <a:spLocks noGrp="1"/>
          </p:cNvSpPr>
          <p:nvPr>
            <p:ph type="title"/>
          </p:nvPr>
        </p:nvSpPr>
        <p:spPr/>
        <p:txBody>
          <a:bodyPr/>
          <a:lstStyle/>
          <a:p>
            <a:r>
              <a:rPr lang="en-US" dirty="0"/>
              <a:t>Clean up – Day 1</a:t>
            </a:r>
          </a:p>
        </p:txBody>
      </p:sp>
      <p:sp>
        <p:nvSpPr>
          <p:cNvPr id="5" name="Content Placeholder 4">
            <a:extLst>
              <a:ext uri="{FF2B5EF4-FFF2-40B4-BE49-F238E27FC236}">
                <a16:creationId xmlns:a16="http://schemas.microsoft.com/office/drawing/2014/main" id="{45EB057F-A300-86E9-3491-AE34C1C5A83C}"/>
              </a:ext>
            </a:extLst>
          </p:cNvPr>
          <p:cNvSpPr>
            <a:spLocks noGrp="1"/>
          </p:cNvSpPr>
          <p:nvPr>
            <p:ph idx="1"/>
          </p:nvPr>
        </p:nvSpPr>
        <p:spPr/>
        <p:txBody>
          <a:bodyPr/>
          <a:lstStyle/>
          <a:p>
            <a:pPr algn="l">
              <a:buFont typeface="Arial" panose="020B0604020202020204" pitchFamily="34" charset="0"/>
              <a:buChar char="•"/>
            </a:pPr>
            <a:r>
              <a:rPr lang="en-US" b="0" i="0" dirty="0">
                <a:solidFill>
                  <a:srgbClr val="6A615E"/>
                </a:solidFill>
                <a:effectLst/>
                <a:latin typeface="Muli"/>
              </a:rPr>
              <a:t>Brush mats over buckets or garbage cans to remove most of the clay fragments.  Wet mats are harder to clean so scrape them with rulers to get the bulk of clay. </a:t>
            </a:r>
          </a:p>
          <a:p>
            <a:pPr algn="l">
              <a:buFont typeface="Arial" panose="020B0604020202020204" pitchFamily="34" charset="0"/>
              <a:buChar char="•"/>
            </a:pPr>
            <a:r>
              <a:rPr lang="en-US" b="0" i="0" dirty="0">
                <a:solidFill>
                  <a:srgbClr val="6A615E"/>
                </a:solidFill>
                <a:effectLst/>
                <a:latin typeface="Muli"/>
              </a:rPr>
              <a:t>Soak all plastic tools in buckets. Remove all traces of clay from the texture tools, wooden rolling pins, knives, etc.  </a:t>
            </a:r>
            <a:r>
              <a:rPr lang="en-US" b="1" i="0" dirty="0">
                <a:solidFill>
                  <a:srgbClr val="6A615E"/>
                </a:solidFill>
                <a:effectLst/>
                <a:latin typeface="Muli"/>
              </a:rPr>
              <a:t>CLAY CLOGS DRAINS.</a:t>
            </a:r>
            <a:r>
              <a:rPr lang="en-US" b="0" i="0" dirty="0">
                <a:solidFill>
                  <a:srgbClr val="6A615E"/>
                </a:solidFill>
                <a:effectLst/>
                <a:latin typeface="Muli"/>
              </a:rPr>
              <a:t>  Clay water can be dumped outside onto dirt areas.  </a:t>
            </a:r>
          </a:p>
          <a:p>
            <a:pPr algn="l">
              <a:buFont typeface="Arial" panose="020B0604020202020204" pitchFamily="34" charset="0"/>
              <a:buChar char="•"/>
            </a:pPr>
            <a:r>
              <a:rPr lang="en-US" dirty="0">
                <a:solidFill>
                  <a:srgbClr val="6A615E"/>
                </a:solidFill>
                <a:latin typeface="Muli"/>
              </a:rPr>
              <a:t>Put away all tools and canvas on cart for next class to use.</a:t>
            </a:r>
            <a:endParaRPr lang="en-US" b="0" i="0" dirty="0">
              <a:solidFill>
                <a:srgbClr val="6A615E"/>
              </a:solidFill>
              <a:effectLst/>
              <a:latin typeface="Muli"/>
            </a:endParaRPr>
          </a:p>
          <a:p>
            <a:endParaRPr lang="en-US" dirty="0"/>
          </a:p>
        </p:txBody>
      </p:sp>
    </p:spTree>
    <p:extLst>
      <p:ext uri="{BB962C8B-B14F-4D97-AF65-F5344CB8AC3E}">
        <p14:creationId xmlns:p14="http://schemas.microsoft.com/office/powerpoint/2010/main" val="381779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0E54-EC71-972E-7B93-2E168AAAD5E7}"/>
              </a:ext>
            </a:extLst>
          </p:cNvPr>
          <p:cNvSpPr>
            <a:spLocks noGrp="1"/>
          </p:cNvSpPr>
          <p:nvPr>
            <p:ph type="title"/>
          </p:nvPr>
        </p:nvSpPr>
        <p:spPr/>
        <p:txBody>
          <a:bodyPr/>
          <a:lstStyle/>
          <a:p>
            <a:r>
              <a:rPr lang="en-US" dirty="0"/>
              <a:t>Prep the Teacher #2</a:t>
            </a:r>
          </a:p>
        </p:txBody>
      </p:sp>
      <p:sp>
        <p:nvSpPr>
          <p:cNvPr id="3" name="Content Placeholder 2">
            <a:extLst>
              <a:ext uri="{FF2B5EF4-FFF2-40B4-BE49-F238E27FC236}">
                <a16:creationId xmlns:a16="http://schemas.microsoft.com/office/drawing/2014/main" id="{09841DAF-266C-67FD-EA8C-2B57E2D8A27B}"/>
              </a:ext>
            </a:extLst>
          </p:cNvPr>
          <p:cNvSpPr>
            <a:spLocks noGrp="1"/>
          </p:cNvSpPr>
          <p:nvPr>
            <p:ph idx="1"/>
          </p:nvPr>
        </p:nvSpPr>
        <p:spPr/>
        <p:txBody>
          <a:bodyPr/>
          <a:lstStyle/>
          <a:p>
            <a:r>
              <a:rPr lang="en-US" dirty="0"/>
              <a:t>Send an email a couple days before glazing day to remind them to send an email home to the student’s families.</a:t>
            </a:r>
          </a:p>
          <a:p>
            <a:pPr lvl="1"/>
            <a:r>
              <a:rPr lang="en-US" dirty="0"/>
              <a:t>Don’t wear anything that you don’t want to get dirty on Art Day.</a:t>
            </a:r>
          </a:p>
          <a:p>
            <a:pPr lvl="1"/>
            <a:r>
              <a:rPr lang="en-US" dirty="0"/>
              <a:t>Glaze is washable.  </a:t>
            </a:r>
          </a:p>
          <a:p>
            <a:pPr lvl="1"/>
            <a:r>
              <a:rPr lang="en-US" dirty="0"/>
              <a:t>Long sleeves could get in the way.</a:t>
            </a:r>
          </a:p>
        </p:txBody>
      </p:sp>
    </p:spTree>
    <p:extLst>
      <p:ext uri="{BB962C8B-B14F-4D97-AF65-F5344CB8AC3E}">
        <p14:creationId xmlns:p14="http://schemas.microsoft.com/office/powerpoint/2010/main" val="175407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B29254-97A5-C975-50B5-60DDB20A4696}"/>
              </a:ext>
            </a:extLst>
          </p:cNvPr>
          <p:cNvSpPr>
            <a:spLocks noGrp="1"/>
          </p:cNvSpPr>
          <p:nvPr>
            <p:ph type="title"/>
          </p:nvPr>
        </p:nvSpPr>
        <p:spPr/>
        <p:txBody>
          <a:bodyPr/>
          <a:lstStyle/>
          <a:p>
            <a:r>
              <a:rPr lang="en-US" dirty="0"/>
              <a:t>Docent Prep for Class Day 2 (Glaze)</a:t>
            </a:r>
          </a:p>
        </p:txBody>
      </p:sp>
      <p:sp>
        <p:nvSpPr>
          <p:cNvPr id="6" name="Content Placeholder 5">
            <a:extLst>
              <a:ext uri="{FF2B5EF4-FFF2-40B4-BE49-F238E27FC236}">
                <a16:creationId xmlns:a16="http://schemas.microsoft.com/office/drawing/2014/main" id="{1328DC1A-0681-B46F-9EE3-F2F4FFF557B9}"/>
              </a:ext>
            </a:extLst>
          </p:cNvPr>
          <p:cNvSpPr>
            <a:spLocks noGrp="1"/>
          </p:cNvSpPr>
          <p:nvPr>
            <p:ph sz="half" idx="2"/>
          </p:nvPr>
        </p:nvSpPr>
        <p:spPr>
          <a:xfrm>
            <a:off x="899410" y="2433405"/>
            <a:ext cx="5114294" cy="3442463"/>
          </a:xfrm>
        </p:spPr>
        <p:txBody>
          <a:bodyPr>
            <a:noAutofit/>
          </a:bodyPr>
          <a:lstStyle/>
          <a:p>
            <a:r>
              <a:rPr lang="en-US" sz="2000" dirty="0"/>
              <a:t>Choose 3-4 glaze colors (Yellows, Oranges, Sassy Orange, Reds, Greens)</a:t>
            </a:r>
          </a:p>
          <a:p>
            <a:pPr lvl="1"/>
            <a:r>
              <a:rPr lang="en-US" dirty="0"/>
              <a:t>Glazes that have bursts of glass colors look the best (in my opinion)</a:t>
            </a:r>
          </a:p>
          <a:p>
            <a:r>
              <a:rPr lang="en-US" sz="2000" dirty="0"/>
              <a:t>Pour glaze into 2-3 oz To Go cups that have lids.  Label each cup with glaze name.  </a:t>
            </a:r>
          </a:p>
          <a:p>
            <a:pPr lvl="1"/>
            <a:r>
              <a:rPr lang="en-US" sz="1600" dirty="0"/>
              <a:t>Have enough cups of each color to allow students to choose their single color to use at the table they are seated.</a:t>
            </a:r>
          </a:p>
          <a:p>
            <a:pPr lvl="1"/>
            <a:r>
              <a:rPr lang="en-US" sz="1600" dirty="0"/>
              <a:t>Place example glazed tiles next to each cup of glaze to show what the glaze will look like after firing.</a:t>
            </a:r>
          </a:p>
        </p:txBody>
      </p:sp>
      <p:sp>
        <p:nvSpPr>
          <p:cNvPr id="7" name="Content Placeholder 6">
            <a:extLst>
              <a:ext uri="{FF2B5EF4-FFF2-40B4-BE49-F238E27FC236}">
                <a16:creationId xmlns:a16="http://schemas.microsoft.com/office/drawing/2014/main" id="{8DBC74A9-F99B-B7E4-861C-DA879FD67068}"/>
              </a:ext>
            </a:extLst>
          </p:cNvPr>
          <p:cNvSpPr>
            <a:spLocks noGrp="1"/>
          </p:cNvSpPr>
          <p:nvPr>
            <p:ph sz="quarter" idx="4"/>
          </p:nvPr>
        </p:nvSpPr>
        <p:spPr>
          <a:xfrm>
            <a:off x="6180669" y="2658534"/>
            <a:ext cx="5226845" cy="3442463"/>
          </a:xfrm>
        </p:spPr>
        <p:txBody>
          <a:bodyPr>
            <a:normAutofit fontScale="40000" lnSpcReduction="20000"/>
          </a:bodyPr>
          <a:lstStyle/>
          <a:p>
            <a:pPr marL="0" indent="0">
              <a:buNone/>
            </a:pPr>
            <a:r>
              <a:rPr lang="en-US" sz="3400" b="1" u="sng" dirty="0"/>
              <a:t>Supplies to take to the class lesson:</a:t>
            </a:r>
          </a:p>
          <a:p>
            <a:r>
              <a:rPr lang="en-US" sz="3400" kern="1200" dirty="0">
                <a:solidFill>
                  <a:schemeClr val="tx1"/>
                </a:solidFill>
                <a:latin typeface="+mn-lt"/>
                <a:ea typeface="+mn-ea"/>
                <a:cs typeface="+mn-cs"/>
              </a:rPr>
              <a:t>Sponges and water in bowls to wipe dust off project prior to glaze</a:t>
            </a:r>
          </a:p>
          <a:p>
            <a:r>
              <a:rPr lang="en-US" sz="3400" kern="1200" dirty="0">
                <a:solidFill>
                  <a:schemeClr val="tx1"/>
                </a:solidFill>
                <a:latin typeface="+mn-lt"/>
                <a:ea typeface="+mn-ea"/>
                <a:cs typeface="+mn-cs"/>
              </a:rPr>
              <a:t>Sample tiles of glaze colors for your project </a:t>
            </a:r>
          </a:p>
          <a:p>
            <a:r>
              <a:rPr lang="en-US" sz="3400" kern="1200" dirty="0">
                <a:solidFill>
                  <a:schemeClr val="tx1"/>
                </a:solidFill>
                <a:latin typeface="+mn-lt"/>
                <a:ea typeface="+mn-ea"/>
                <a:cs typeface="+mn-cs"/>
              </a:rPr>
              <a:t>Glaze (in To Go cups)</a:t>
            </a:r>
          </a:p>
          <a:p>
            <a:r>
              <a:rPr lang="en-US" sz="3400" kern="1200" dirty="0">
                <a:solidFill>
                  <a:schemeClr val="tx1"/>
                </a:solidFill>
                <a:latin typeface="+mn-lt"/>
                <a:ea typeface="+mn-ea"/>
                <a:cs typeface="+mn-cs"/>
              </a:rPr>
              <a:t>Glaze paint brushes</a:t>
            </a:r>
          </a:p>
          <a:p>
            <a:r>
              <a:rPr lang="en-US" sz="3400" kern="1200" dirty="0">
                <a:solidFill>
                  <a:schemeClr val="tx1"/>
                </a:solidFill>
                <a:latin typeface="+mn-lt"/>
                <a:ea typeface="+mn-ea"/>
                <a:cs typeface="+mn-cs"/>
              </a:rPr>
              <a:t>Butcher paper to cover whole table</a:t>
            </a:r>
          </a:p>
          <a:p>
            <a:r>
              <a:rPr lang="en-US" sz="3400" kern="1200" dirty="0">
                <a:solidFill>
                  <a:schemeClr val="tx1"/>
                </a:solidFill>
                <a:latin typeface="+mn-lt"/>
                <a:ea typeface="+mn-ea"/>
                <a:cs typeface="+mn-cs"/>
              </a:rPr>
              <a:t>Paper Plates with Student’s name on them. (so student can find their own leaf)</a:t>
            </a:r>
          </a:p>
          <a:p>
            <a:pPr lvl="1"/>
            <a:r>
              <a:rPr lang="en-US" sz="3000" kern="1200" dirty="0">
                <a:solidFill>
                  <a:schemeClr val="tx1"/>
                </a:solidFill>
                <a:latin typeface="+mn-lt"/>
                <a:ea typeface="+mn-ea"/>
                <a:cs typeface="+mn-cs"/>
              </a:rPr>
              <a:t>Set the child’s leaf bowl on the plate to glaze their project</a:t>
            </a:r>
          </a:p>
          <a:p>
            <a:r>
              <a:rPr lang="en-US" sz="3400" kern="1200" dirty="0">
                <a:solidFill>
                  <a:schemeClr val="tx1"/>
                </a:solidFill>
                <a:latin typeface="+mn-lt"/>
                <a:ea typeface="+mn-ea"/>
                <a:cs typeface="+mn-cs"/>
              </a:rPr>
              <a:t>Smocks reusable cloth ones that are used for one child and washed between uses</a:t>
            </a:r>
          </a:p>
          <a:p>
            <a:r>
              <a:rPr lang="en-US" sz="3400" kern="1200" dirty="0">
                <a:solidFill>
                  <a:schemeClr val="tx1"/>
                </a:solidFill>
                <a:latin typeface="+mn-lt"/>
                <a:ea typeface="+mn-ea"/>
                <a:cs typeface="+mn-cs"/>
              </a:rPr>
              <a:t>Finished glazed project samples</a:t>
            </a:r>
          </a:p>
          <a:p>
            <a:endParaRPr lang="en-US" sz="2400" kern="120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18293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a:t>Clay</a:t>
            </a:r>
            <a:br>
              <a:rPr lang="en-US" sz="7200" dirty="0"/>
            </a:br>
            <a:r>
              <a:rPr lang="en-US" sz="4000" dirty="0"/>
              <a:t>Minerals from the earth: silica and alumina</a:t>
            </a:r>
            <a:endParaRPr lang="en-US" sz="7200" dirty="0"/>
          </a:p>
        </p:txBody>
      </p:sp>
      <p:pic>
        <p:nvPicPr>
          <p:cNvPr id="3" name="Picture 2"/>
          <p:cNvPicPr>
            <a:picLocks noChangeAspect="1"/>
          </p:cNvPicPr>
          <p:nvPr/>
        </p:nvPicPr>
        <p:blipFill>
          <a:blip r:embed="rId3"/>
          <a:stretch>
            <a:fillRect/>
          </a:stretch>
        </p:blipFill>
        <p:spPr>
          <a:xfrm>
            <a:off x="1946565" y="2651989"/>
            <a:ext cx="3763077" cy="2814782"/>
          </a:xfrm>
          <a:prstGeom prst="rect">
            <a:avLst/>
          </a:prstGeom>
        </p:spPr>
      </p:pic>
      <p:pic>
        <p:nvPicPr>
          <p:cNvPr id="4" name="Picture 3"/>
          <p:cNvPicPr>
            <a:picLocks noChangeAspect="1"/>
          </p:cNvPicPr>
          <p:nvPr/>
        </p:nvPicPr>
        <p:blipFill>
          <a:blip r:embed="rId4"/>
          <a:stretch>
            <a:fillRect/>
          </a:stretch>
        </p:blipFill>
        <p:spPr>
          <a:xfrm>
            <a:off x="6359236" y="2646786"/>
            <a:ext cx="3920836" cy="2819985"/>
          </a:xfrm>
          <a:prstGeom prst="rect">
            <a:avLst/>
          </a:prstGeom>
        </p:spPr>
      </p:pic>
    </p:spTree>
    <p:extLst>
      <p:ext uri="{BB962C8B-B14F-4D97-AF65-F5344CB8AC3E}">
        <p14:creationId xmlns:p14="http://schemas.microsoft.com/office/powerpoint/2010/main" val="274256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0398-FD62-996B-1245-EBF2C0127F65}"/>
              </a:ext>
            </a:extLst>
          </p:cNvPr>
          <p:cNvSpPr>
            <a:spLocks noGrp="1"/>
          </p:cNvSpPr>
          <p:nvPr>
            <p:ph type="title"/>
          </p:nvPr>
        </p:nvSpPr>
        <p:spPr/>
        <p:txBody>
          <a:bodyPr/>
          <a:lstStyle/>
          <a:p>
            <a:r>
              <a:rPr lang="en-US" dirty="0"/>
              <a:t>Student instructions for Glazing</a:t>
            </a:r>
          </a:p>
        </p:txBody>
      </p:sp>
      <p:sp>
        <p:nvSpPr>
          <p:cNvPr id="7" name="Content Placeholder 6">
            <a:extLst>
              <a:ext uri="{FF2B5EF4-FFF2-40B4-BE49-F238E27FC236}">
                <a16:creationId xmlns:a16="http://schemas.microsoft.com/office/drawing/2014/main" id="{3EDE9C97-F0AA-AB9C-577A-43453DBB3F0D}"/>
              </a:ext>
            </a:extLst>
          </p:cNvPr>
          <p:cNvSpPr>
            <a:spLocks noGrp="1"/>
          </p:cNvSpPr>
          <p:nvPr>
            <p:ph sz="half" idx="1"/>
          </p:nvPr>
        </p:nvSpPr>
        <p:spPr>
          <a:xfrm>
            <a:off x="1298448" y="2560320"/>
            <a:ext cx="4718304" cy="3630618"/>
          </a:xfrm>
        </p:spPr>
        <p:txBody>
          <a:bodyPr>
            <a:normAutofit fontScale="70000" lnSpcReduction="20000"/>
          </a:bodyPr>
          <a:lstStyle/>
          <a:p>
            <a:r>
              <a:rPr lang="en-US" dirty="0"/>
              <a:t>Find your leaf by looking for your name on the plate or written on the table.</a:t>
            </a:r>
          </a:p>
          <a:p>
            <a:r>
              <a:rPr lang="en-US" dirty="0"/>
              <a:t>Use ONLY 1 color for your Leaf (look at tile sample to see final color after firing)</a:t>
            </a:r>
          </a:p>
          <a:p>
            <a:pPr lvl="1"/>
            <a:r>
              <a:rPr lang="en-US" dirty="0"/>
              <a:t>Student can use two colors if docent feels they can manage it.</a:t>
            </a:r>
          </a:p>
          <a:p>
            <a:r>
              <a:rPr lang="en-US" dirty="0"/>
              <a:t>Apply 1 coat of glaze and allow to dry.  Looks chalky and doesn’t come off if you touch it.</a:t>
            </a:r>
          </a:p>
          <a:p>
            <a:r>
              <a:rPr lang="en-US" dirty="0"/>
              <a:t>Apply 2 more coats of glaze, allowing to dry between each coat.</a:t>
            </a:r>
          </a:p>
          <a:p>
            <a:r>
              <a:rPr lang="en-US" dirty="0"/>
              <a:t>DO NOT glaze the bottom of the leaf bowl (the part that touches the table)</a:t>
            </a:r>
          </a:p>
          <a:p>
            <a:pPr lvl="1"/>
            <a:r>
              <a:rPr lang="en-US" dirty="0"/>
              <a:t>Wipe off with wet sponge if it gets on the bottom</a:t>
            </a:r>
          </a:p>
          <a:p>
            <a:pPr lvl="1"/>
            <a:endParaRPr lang="en-US" dirty="0"/>
          </a:p>
          <a:p>
            <a:endParaRPr lang="en-US" dirty="0"/>
          </a:p>
        </p:txBody>
      </p:sp>
      <p:sp>
        <p:nvSpPr>
          <p:cNvPr id="8" name="Content Placeholder 7">
            <a:extLst>
              <a:ext uri="{FF2B5EF4-FFF2-40B4-BE49-F238E27FC236}">
                <a16:creationId xmlns:a16="http://schemas.microsoft.com/office/drawing/2014/main" id="{DE81CB60-C17C-806E-AFD7-4E383DB63891}"/>
              </a:ext>
            </a:extLst>
          </p:cNvPr>
          <p:cNvSpPr>
            <a:spLocks noGrp="1"/>
          </p:cNvSpPr>
          <p:nvPr>
            <p:ph sz="half" idx="2"/>
          </p:nvPr>
        </p:nvSpPr>
        <p:spPr>
          <a:xfrm>
            <a:off x="6181344" y="2560320"/>
            <a:ext cx="4718304" cy="3630618"/>
          </a:xfrm>
        </p:spPr>
        <p:txBody>
          <a:bodyPr>
            <a:normAutofit fontScale="70000" lnSpcReduction="20000"/>
          </a:bodyPr>
          <a:lstStyle/>
          <a:p>
            <a:r>
              <a:rPr lang="en-US" dirty="0"/>
              <a:t>DO NOT mix colors.  1 brush per color.</a:t>
            </a:r>
          </a:p>
          <a:p>
            <a:r>
              <a:rPr lang="en-US" dirty="0"/>
              <a:t>Colors do NOT Blend.  Last coat of glaze will be the color of your project.</a:t>
            </a:r>
          </a:p>
          <a:p>
            <a:endParaRPr lang="en-US" dirty="0"/>
          </a:p>
          <a:p>
            <a:r>
              <a:rPr lang="en-US" b="1" dirty="0"/>
              <a:t>Tip</a:t>
            </a:r>
            <a:r>
              <a:rPr lang="en-US" dirty="0"/>
              <a:t>: Turn leaf upside down (bottom of leaf pointing up)	to glaze the backsides of the leaves.</a:t>
            </a:r>
          </a:p>
          <a:p>
            <a:pPr lvl="1"/>
            <a:r>
              <a:rPr lang="en-US" sz="2300" dirty="0"/>
              <a:t>Remember, DO NOT glaze the part of the bowl that touches the table when it is right side up.</a:t>
            </a:r>
          </a:p>
        </p:txBody>
      </p:sp>
    </p:spTree>
    <p:extLst>
      <p:ext uri="{BB962C8B-B14F-4D97-AF65-F5344CB8AC3E}">
        <p14:creationId xmlns:p14="http://schemas.microsoft.com/office/powerpoint/2010/main" val="385955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4CB5-FB94-40A7-932F-571B1358DBD8}"/>
              </a:ext>
            </a:extLst>
          </p:cNvPr>
          <p:cNvSpPr>
            <a:spLocks noGrp="1"/>
          </p:cNvSpPr>
          <p:nvPr>
            <p:ph type="title"/>
          </p:nvPr>
        </p:nvSpPr>
        <p:spPr/>
        <p:txBody>
          <a:bodyPr>
            <a:normAutofit/>
          </a:bodyPr>
          <a:lstStyle/>
          <a:p>
            <a:r>
              <a:rPr lang="en-US" dirty="0"/>
              <a:t>A tip for glazing….  </a:t>
            </a:r>
          </a:p>
        </p:txBody>
      </p:sp>
      <p:sp>
        <p:nvSpPr>
          <p:cNvPr id="3" name="Content Placeholder 2">
            <a:extLst>
              <a:ext uri="{FF2B5EF4-FFF2-40B4-BE49-F238E27FC236}">
                <a16:creationId xmlns:a16="http://schemas.microsoft.com/office/drawing/2014/main" id="{290AF073-EFE4-44C6-AD33-11CF32E20A2F}"/>
              </a:ext>
            </a:extLst>
          </p:cNvPr>
          <p:cNvSpPr>
            <a:spLocks noGrp="1"/>
          </p:cNvSpPr>
          <p:nvPr>
            <p:ph idx="1"/>
          </p:nvPr>
        </p:nvSpPr>
        <p:spPr>
          <a:xfrm>
            <a:off x="1295402" y="2788169"/>
            <a:ext cx="9842290" cy="3460231"/>
          </a:xfrm>
        </p:spPr>
        <p:txBody>
          <a:bodyPr>
            <a:normAutofit fontScale="62500" lnSpcReduction="20000"/>
          </a:bodyPr>
          <a:lstStyle/>
          <a:p>
            <a:pPr>
              <a:spcBef>
                <a:spcPts val="1200"/>
              </a:spcBef>
            </a:pPr>
            <a:r>
              <a:rPr lang="en-US" sz="3800" b="1" dirty="0"/>
              <a:t>3 Coats of glaze  </a:t>
            </a:r>
            <a:r>
              <a:rPr lang="en-US" sz="3800" dirty="0"/>
              <a:t>(dry between each coat)</a:t>
            </a:r>
          </a:p>
          <a:p>
            <a:pPr>
              <a:spcBef>
                <a:spcPts val="1200"/>
              </a:spcBef>
            </a:pPr>
            <a:r>
              <a:rPr lang="en-US" sz="3800" dirty="0"/>
              <a:t>Use the </a:t>
            </a:r>
            <a:r>
              <a:rPr lang="en-US" sz="3800" b="1" dirty="0"/>
              <a:t>medium brushes </a:t>
            </a:r>
            <a:r>
              <a:rPr lang="en-US" sz="3800" dirty="0"/>
              <a:t>(one brush per color).  </a:t>
            </a:r>
          </a:p>
          <a:p>
            <a:pPr>
              <a:spcBef>
                <a:spcPts val="1200"/>
              </a:spcBef>
            </a:pPr>
            <a:r>
              <a:rPr lang="en-US" sz="3800" dirty="0"/>
              <a:t>Make sure they fill in all the deep grooves in their texture and all edges. Including the backside of the leaves.</a:t>
            </a:r>
          </a:p>
          <a:p>
            <a:pPr>
              <a:spcBef>
                <a:spcPts val="1200"/>
              </a:spcBef>
            </a:pPr>
            <a:r>
              <a:rPr lang="en-US" sz="3800" dirty="0"/>
              <a:t>Glaze is not blend-able.  Don’t try to mix colors.  It won’t come out as you expect it to.</a:t>
            </a:r>
          </a:p>
          <a:p>
            <a:pPr>
              <a:spcBef>
                <a:spcPts val="1200"/>
              </a:spcBef>
            </a:pPr>
            <a:r>
              <a:rPr lang="en-US" sz="3800" dirty="0"/>
              <a:t>Docent/helpers need to check the bottoms of every project to ensure all glaze is removed from areas that will touch the kiln shelf.</a:t>
            </a:r>
          </a:p>
          <a:p>
            <a:endParaRPr lang="en-US" dirty="0"/>
          </a:p>
        </p:txBody>
      </p:sp>
      <p:sp>
        <p:nvSpPr>
          <p:cNvPr id="4" name="Slide Number Placeholder 3">
            <a:extLst>
              <a:ext uri="{FF2B5EF4-FFF2-40B4-BE49-F238E27FC236}">
                <a16:creationId xmlns:a16="http://schemas.microsoft.com/office/drawing/2014/main" id="{984A9CA4-5F1F-4911-AF36-165E31C637AD}"/>
              </a:ext>
            </a:extLst>
          </p:cNvPr>
          <p:cNvSpPr>
            <a:spLocks noGrp="1"/>
          </p:cNvSpPr>
          <p:nvPr>
            <p:ph type="sldNum" sz="quarter" idx="12"/>
          </p:nvPr>
        </p:nvSpPr>
        <p:spPr/>
        <p:txBody>
          <a:bodyPr/>
          <a:lstStyle/>
          <a:p>
            <a:fld id="{F6E8DB9E-2D50-450F-9D46-8830473293A8}" type="slidenum">
              <a:rPr lang="en-US" smtClean="0"/>
              <a:pPr/>
              <a:t>21</a:t>
            </a:fld>
            <a:endParaRPr lang="en-US"/>
          </a:p>
        </p:txBody>
      </p:sp>
    </p:spTree>
    <p:extLst>
      <p:ext uri="{BB962C8B-B14F-4D97-AF65-F5344CB8AC3E}">
        <p14:creationId xmlns:p14="http://schemas.microsoft.com/office/powerpoint/2010/main" val="364380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44ED-5375-2872-D076-52A99648C383}"/>
              </a:ext>
            </a:extLst>
          </p:cNvPr>
          <p:cNvSpPr>
            <a:spLocks noGrp="1"/>
          </p:cNvSpPr>
          <p:nvPr>
            <p:ph type="title"/>
          </p:nvPr>
        </p:nvSpPr>
        <p:spPr/>
        <p:txBody>
          <a:bodyPr/>
          <a:lstStyle/>
          <a:p>
            <a:r>
              <a:rPr lang="en-US" dirty="0"/>
              <a:t>Clean up – Day 2 (after glazing)</a:t>
            </a:r>
          </a:p>
        </p:txBody>
      </p:sp>
      <p:sp>
        <p:nvSpPr>
          <p:cNvPr id="3" name="Content Placeholder 2">
            <a:extLst>
              <a:ext uri="{FF2B5EF4-FFF2-40B4-BE49-F238E27FC236}">
                <a16:creationId xmlns:a16="http://schemas.microsoft.com/office/drawing/2014/main" id="{CB980078-5CAE-AB35-2E7C-F38656AAE95B}"/>
              </a:ext>
            </a:extLst>
          </p:cNvPr>
          <p:cNvSpPr>
            <a:spLocks noGrp="1"/>
          </p:cNvSpPr>
          <p:nvPr>
            <p:ph idx="1"/>
          </p:nvPr>
        </p:nvSpPr>
        <p:spPr/>
        <p:txBody>
          <a:bodyPr>
            <a:normAutofit fontScale="85000" lnSpcReduction="20000"/>
          </a:bodyPr>
          <a:lstStyle/>
          <a:p>
            <a:r>
              <a:rPr lang="en-US" dirty="0"/>
              <a:t>If smocks were used, please take home and wash with low fragrant laundry  detergent.  Fold and bring back for next class.</a:t>
            </a:r>
          </a:p>
          <a:p>
            <a:r>
              <a:rPr lang="en-US" sz="2400" dirty="0"/>
              <a:t>Please wash the brushes until the water runs clear from the brushes.  Any glaze left on the bristles will harden and make using the brushes harder (stiffer) for the next class.  </a:t>
            </a:r>
          </a:p>
          <a:p>
            <a:pPr lvl="1"/>
            <a:r>
              <a:rPr lang="en-US" dirty="0"/>
              <a:t>Store washed brushes with bristles facing up.</a:t>
            </a:r>
          </a:p>
          <a:p>
            <a:r>
              <a:rPr lang="en-US" dirty="0"/>
              <a:t>If more classes are going after yours, please refill all the To Go cups for the next Docent.  If you are the last class, please scrape any remaining glaze back into its’ original bottle (only if it has not been contaminated by other colors).</a:t>
            </a:r>
          </a:p>
          <a:p>
            <a:r>
              <a:rPr lang="en-US" dirty="0"/>
              <a:t>The last class should put all tools, brushes, and glazes back on the shelves in the Kiln room.  Cart should be empty.</a:t>
            </a:r>
          </a:p>
          <a:p>
            <a:endParaRPr lang="en-US" dirty="0"/>
          </a:p>
          <a:p>
            <a:endParaRPr lang="en-US" dirty="0"/>
          </a:p>
          <a:p>
            <a:endParaRPr lang="en-US" dirty="0"/>
          </a:p>
        </p:txBody>
      </p:sp>
    </p:spTree>
    <p:extLst>
      <p:ext uri="{BB962C8B-B14F-4D97-AF65-F5344CB8AC3E}">
        <p14:creationId xmlns:p14="http://schemas.microsoft.com/office/powerpoint/2010/main" val="229233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3958091" cy="4919861"/>
          </a:xfrm>
        </p:spPr>
        <p:txBody>
          <a:bodyPr/>
          <a:lstStyle/>
          <a:p>
            <a:br>
              <a:rPr lang="en-US" dirty="0"/>
            </a:br>
            <a:r>
              <a:rPr lang="en-US" sz="4000" dirty="0"/>
              <a:t>People have </a:t>
            </a:r>
            <a:br>
              <a:rPr lang="en-US" sz="4000" dirty="0"/>
            </a:br>
            <a:r>
              <a:rPr lang="en-US" sz="4000" dirty="0"/>
              <a:t>used clay for thousands of years to make items like pots.</a:t>
            </a:r>
          </a:p>
        </p:txBody>
      </p:sp>
      <p:sp>
        <p:nvSpPr>
          <p:cNvPr id="3" name="TextBox 2"/>
          <p:cNvSpPr txBox="1"/>
          <p:nvPr/>
        </p:nvSpPr>
        <p:spPr>
          <a:xfrm>
            <a:off x="5787502" y="3694157"/>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5755630" y="921893"/>
            <a:ext cx="5080000" cy="5245100"/>
          </a:xfrm>
          <a:prstGeom prst="rect">
            <a:avLst/>
          </a:prstGeom>
        </p:spPr>
      </p:pic>
      <p:sp>
        <p:nvSpPr>
          <p:cNvPr id="5" name="TextBox 4"/>
          <p:cNvSpPr txBox="1"/>
          <p:nvPr/>
        </p:nvSpPr>
        <p:spPr>
          <a:xfrm>
            <a:off x="1212345" y="1067842"/>
            <a:ext cx="4403770" cy="1107996"/>
          </a:xfrm>
          <a:prstGeom prst="rect">
            <a:avLst/>
          </a:prstGeom>
          <a:noFill/>
        </p:spPr>
        <p:txBody>
          <a:bodyPr wrap="none" rtlCol="0">
            <a:spAutoFit/>
          </a:bodyPr>
          <a:lstStyle/>
          <a:p>
            <a:r>
              <a:rPr lang="en-US" sz="6600" dirty="0"/>
              <a:t>Uses for clay</a:t>
            </a:r>
          </a:p>
        </p:txBody>
      </p:sp>
    </p:spTree>
    <p:extLst>
      <p:ext uri="{BB962C8B-B14F-4D97-AF65-F5344CB8AC3E}">
        <p14:creationId xmlns:p14="http://schemas.microsoft.com/office/powerpoint/2010/main" val="65967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Plastic Stage</a:t>
            </a:r>
          </a:p>
        </p:txBody>
      </p:sp>
      <p:sp>
        <p:nvSpPr>
          <p:cNvPr id="4" name="Text Placeholder 3"/>
          <p:cNvSpPr>
            <a:spLocks noGrp="1"/>
          </p:cNvSpPr>
          <p:nvPr>
            <p:ph type="body" sz="half" idx="2"/>
          </p:nvPr>
        </p:nvSpPr>
        <p:spPr/>
        <p:txBody>
          <a:bodyPr/>
          <a:lstStyle/>
          <a:p>
            <a:endParaRPr lang="en-US" dirty="0"/>
          </a:p>
          <a:p>
            <a:r>
              <a:rPr lang="en-US" sz="3600" dirty="0"/>
              <a:t> Workable</a:t>
            </a:r>
          </a:p>
          <a:p>
            <a:r>
              <a:rPr lang="en-US" sz="3600" dirty="0"/>
              <a:t>Moldable </a:t>
            </a:r>
          </a:p>
        </p:txBody>
      </p:sp>
      <p:pic>
        <p:nvPicPr>
          <p:cNvPr id="6" name="Picture 5" descr="Clay-lump.jpg"/>
          <p:cNvPicPr>
            <a:picLocks noChangeAspect="1"/>
          </p:cNvPicPr>
          <p:nvPr/>
        </p:nvPicPr>
        <p:blipFill>
          <a:blip r:embed="rId3"/>
          <a:stretch>
            <a:fillRect/>
          </a:stretch>
        </p:blipFill>
        <p:spPr>
          <a:xfrm>
            <a:off x="5170060" y="1191491"/>
            <a:ext cx="5858158" cy="4393619"/>
          </a:xfrm>
          <a:prstGeom prst="rect">
            <a:avLst/>
          </a:prstGeom>
        </p:spPr>
      </p:pic>
    </p:spTree>
    <p:extLst>
      <p:ext uri="{BB962C8B-B14F-4D97-AF65-F5344CB8AC3E}">
        <p14:creationId xmlns:p14="http://schemas.microsoft.com/office/powerpoint/2010/main" val="69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err="1"/>
              <a:t>Greenware</a:t>
            </a:r>
            <a:r>
              <a:rPr lang="en-US" sz="6000" dirty="0"/>
              <a:t> Stage</a:t>
            </a:r>
          </a:p>
        </p:txBody>
      </p:sp>
      <p:sp>
        <p:nvSpPr>
          <p:cNvPr id="4" name="Text Placeholder 3"/>
          <p:cNvSpPr>
            <a:spLocks noGrp="1"/>
          </p:cNvSpPr>
          <p:nvPr>
            <p:ph type="body" sz="half" idx="2"/>
          </p:nvPr>
        </p:nvSpPr>
        <p:spPr/>
        <p:txBody>
          <a:bodyPr>
            <a:normAutofit fontScale="70000" lnSpcReduction="20000"/>
          </a:bodyPr>
          <a:lstStyle/>
          <a:p>
            <a:r>
              <a:rPr lang="en-US" sz="3600" dirty="0">
                <a:solidFill>
                  <a:schemeClr val="tx1"/>
                </a:solidFill>
              </a:rPr>
              <a:t>Wet, damp, soft leather-hard, leather-hard, stiff leather-hard, dry, and bone dry</a:t>
            </a:r>
          </a:p>
          <a:p>
            <a:r>
              <a:rPr lang="en-US" sz="3600" dirty="0"/>
              <a:t>Once it is dry and light gray it becomes very fragile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09855" y="680911"/>
            <a:ext cx="4184072" cy="5377121"/>
          </a:xfrm>
        </p:spPr>
      </p:pic>
    </p:spTree>
    <p:extLst>
      <p:ext uri="{BB962C8B-B14F-4D97-AF65-F5344CB8AC3E}">
        <p14:creationId xmlns:p14="http://schemas.microsoft.com/office/powerpoint/2010/main" val="211905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a:t>Electric Kiln</a:t>
            </a:r>
          </a:p>
        </p:txBody>
      </p:sp>
      <p:sp>
        <p:nvSpPr>
          <p:cNvPr id="8" name="Text Placeholder 7"/>
          <p:cNvSpPr>
            <a:spLocks noGrp="1"/>
          </p:cNvSpPr>
          <p:nvPr>
            <p:ph type="body" sz="half" idx="2"/>
          </p:nvPr>
        </p:nvSpPr>
        <p:spPr/>
        <p:txBody>
          <a:bodyPr>
            <a:normAutofit/>
          </a:bodyPr>
          <a:lstStyle/>
          <a:p>
            <a:r>
              <a:rPr lang="en-US" sz="4000" dirty="0"/>
              <a:t>1800 -2000 degrees F</a:t>
            </a:r>
          </a:p>
        </p:txBody>
      </p:sp>
      <p:pic>
        <p:nvPicPr>
          <p:cNvPr id="6" name="Picture 5" descr="Kiln-Far.jpg"/>
          <p:cNvPicPr>
            <a:picLocks noChangeAspect="1"/>
          </p:cNvPicPr>
          <p:nvPr/>
        </p:nvPicPr>
        <p:blipFill>
          <a:blip r:embed="rId3"/>
          <a:stretch>
            <a:fillRect/>
          </a:stretch>
        </p:blipFill>
        <p:spPr>
          <a:xfrm>
            <a:off x="7191929" y="869950"/>
            <a:ext cx="3412067" cy="5118100"/>
          </a:xfrm>
          <a:prstGeom prst="rect">
            <a:avLst/>
          </a:prstGeom>
        </p:spPr>
      </p:pic>
    </p:spTree>
    <p:extLst>
      <p:ext uri="{BB962C8B-B14F-4D97-AF65-F5344CB8AC3E}">
        <p14:creationId xmlns:p14="http://schemas.microsoft.com/office/powerpoint/2010/main" val="111165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err="1"/>
              <a:t>Bisqueware</a:t>
            </a:r>
            <a:r>
              <a:rPr lang="en-US" sz="6000" dirty="0"/>
              <a:t> Stage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8246" y="1565563"/>
            <a:ext cx="5611091" cy="3740727"/>
          </a:xfrm>
        </p:spPr>
      </p:pic>
      <p:sp>
        <p:nvSpPr>
          <p:cNvPr id="4" name="Text Placeholder 3"/>
          <p:cNvSpPr>
            <a:spLocks noGrp="1"/>
          </p:cNvSpPr>
          <p:nvPr>
            <p:ph type="body" sz="half" idx="2"/>
          </p:nvPr>
        </p:nvSpPr>
        <p:spPr/>
        <p:txBody>
          <a:bodyPr>
            <a:normAutofit/>
          </a:bodyPr>
          <a:lstStyle/>
          <a:p>
            <a:endParaRPr lang="en-US" sz="4400" dirty="0"/>
          </a:p>
          <a:p>
            <a:r>
              <a:rPr lang="en-US" sz="4400" dirty="0"/>
              <a:t>After Fired in the kiln</a:t>
            </a:r>
          </a:p>
        </p:txBody>
      </p:sp>
    </p:spTree>
    <p:extLst>
      <p:ext uri="{BB962C8B-B14F-4D97-AF65-F5344CB8AC3E}">
        <p14:creationId xmlns:p14="http://schemas.microsoft.com/office/powerpoint/2010/main" val="309460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Next time…</a:t>
            </a:r>
          </a:p>
        </p:txBody>
      </p:sp>
      <p:sp>
        <p:nvSpPr>
          <p:cNvPr id="4" name="Text Placeholder 3"/>
          <p:cNvSpPr>
            <a:spLocks noGrp="1"/>
          </p:cNvSpPr>
          <p:nvPr>
            <p:ph type="body" sz="half" idx="2"/>
          </p:nvPr>
        </p:nvSpPr>
        <p:spPr/>
        <p:txBody>
          <a:bodyPr>
            <a:normAutofit lnSpcReduction="10000"/>
          </a:bodyPr>
          <a:lstStyle/>
          <a:p>
            <a:r>
              <a:rPr lang="en-US" sz="2400" dirty="0">
                <a:solidFill>
                  <a:schemeClr val="tx1"/>
                </a:solidFill>
              </a:rPr>
              <a:t>We will paint the projects with something called GLAZE which is a special liquid like a paint that’s made of bits of ground up glass. Then they will be fired in the kiln again.</a:t>
            </a:r>
            <a:endParaRPr lang="en-US" sz="2400" dirty="0"/>
          </a:p>
        </p:txBody>
      </p:sp>
      <p:pic>
        <p:nvPicPr>
          <p:cNvPr id="5" name="Content Placeholder 4" descr="DSC_0001.JPG"/>
          <p:cNvPicPr>
            <a:picLocks noGrp="1" noChangeAspect="1"/>
          </p:cNvPicPr>
          <p:nvPr>
            <p:ph idx="1"/>
          </p:nvPr>
        </p:nvPicPr>
        <p:blipFill>
          <a:blip r:embed="rId3"/>
          <a:stretch>
            <a:fillRect/>
          </a:stretch>
        </p:blipFill>
        <p:spPr>
          <a:xfrm>
            <a:off x="5418138" y="1678432"/>
            <a:ext cx="5470525" cy="3501136"/>
          </a:xfrm>
          <a:prstGeom prst="rect">
            <a:avLst/>
          </a:prstGeom>
        </p:spPr>
      </p:pic>
    </p:spTree>
    <p:extLst>
      <p:ext uri="{BB962C8B-B14F-4D97-AF65-F5344CB8AC3E}">
        <p14:creationId xmlns:p14="http://schemas.microsoft.com/office/powerpoint/2010/main" val="220337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7418" y="817417"/>
            <a:ext cx="7923934" cy="5447645"/>
          </a:xfrm>
          <a:prstGeom prst="rect">
            <a:avLst/>
          </a:prstGeom>
          <a:noFill/>
        </p:spPr>
        <p:txBody>
          <a:bodyPr wrap="square" rtlCol="0">
            <a:spAutoFit/>
          </a:bodyPr>
          <a:lstStyle/>
          <a:p>
            <a:r>
              <a:rPr lang="en-US" sz="2400" dirty="0"/>
              <a:t>Student Steps:</a:t>
            </a:r>
          </a:p>
          <a:p>
            <a:endParaRPr lang="en-US" sz="2400" dirty="0"/>
          </a:p>
          <a:p>
            <a:pPr marL="514350" lvl="0" indent="-514350">
              <a:buAutoNum type="arabicPeriod"/>
            </a:pPr>
            <a:r>
              <a:rPr lang="en-US" dirty="0"/>
              <a:t>Each leaf will be placed on the table with the slab clay it will fit.  Find your seat by locating the leaf shape you would like to use.</a:t>
            </a:r>
          </a:p>
          <a:p>
            <a:pPr marL="514350" lvl="0" indent="-514350">
              <a:buAutoNum type="arabicPeriod"/>
            </a:pPr>
            <a:r>
              <a:rPr lang="en-US" dirty="0"/>
              <a:t>Place the leaf (vein side down) on the clay slab.</a:t>
            </a:r>
          </a:p>
          <a:p>
            <a:pPr marL="514350" lvl="0" indent="-514350">
              <a:buAutoNum type="arabicPeriod"/>
            </a:pPr>
            <a:r>
              <a:rPr lang="en-US" dirty="0"/>
              <a:t>Use a rolling pin to push leaf firmly into the clay to make an impression.</a:t>
            </a:r>
          </a:p>
          <a:p>
            <a:pPr marL="514350" lvl="0" indent="-514350">
              <a:buAutoNum type="arabicPeriod"/>
            </a:pPr>
            <a:r>
              <a:rPr lang="en-US" dirty="0"/>
              <a:t>Trace around the perimeter of the leaf using the bamboo skewer in an upright manner (adults may need to help).</a:t>
            </a:r>
          </a:p>
          <a:p>
            <a:pPr marL="514350" indent="-514350">
              <a:buFontTx/>
              <a:buAutoNum type="arabicPeriod"/>
            </a:pPr>
            <a:r>
              <a:rPr lang="en-US" dirty="0"/>
              <a:t>Flip over clay to scratch student’s name on back with a dull pencil.</a:t>
            </a:r>
          </a:p>
          <a:p>
            <a:pPr marL="514350" lvl="0" indent="-514350">
              <a:buAutoNum type="arabicPeriod"/>
            </a:pPr>
            <a:r>
              <a:rPr lang="en-US" dirty="0"/>
              <a:t>Remove leaf by lifting stem. </a:t>
            </a:r>
          </a:p>
          <a:p>
            <a:pPr marL="514350" lvl="0" indent="-514350">
              <a:buAutoNum type="arabicPeriod"/>
            </a:pPr>
            <a:r>
              <a:rPr lang="en-US" dirty="0"/>
              <a:t>Place clay leaf in Styrofoam or coated paper bowl and slump by pressing gently to achieve bowl shape with clay leaf.</a:t>
            </a:r>
          </a:p>
          <a:p>
            <a:pPr marL="514350" lvl="0" indent="-514350">
              <a:buAutoNum type="arabicPeriod"/>
            </a:pPr>
            <a:r>
              <a:rPr lang="en-US" dirty="0"/>
              <a:t>Use a moist finger to smooth all the edges so they won’t be jagged or sharp once fired.</a:t>
            </a:r>
          </a:p>
          <a:p>
            <a:pPr marL="514350" lvl="0" indent="-514350">
              <a:buAutoNum type="arabicPeriod"/>
            </a:pPr>
            <a:r>
              <a:rPr lang="en-US" dirty="0"/>
              <a:t>Set the bowl aside to dry for 7-14 days until ready to fire in the kiln.</a:t>
            </a:r>
          </a:p>
          <a:p>
            <a:pPr marL="514350" lvl="0" indent="-514350">
              <a:buAutoNum type="arabicPeriod"/>
            </a:pPr>
            <a:r>
              <a:rPr lang="en-US" dirty="0"/>
              <a:t>Clean up!</a:t>
            </a:r>
          </a:p>
          <a:p>
            <a:pPr marL="971550" lvl="1" indent="-514350">
              <a:buAutoNum type="arabicPeriod"/>
            </a:pPr>
            <a:r>
              <a:rPr lang="en-US" dirty="0"/>
              <a:t>Rinse your hands in the bucket of fresh water before you wash your hands in the sink with soap and water.</a:t>
            </a:r>
          </a:p>
        </p:txBody>
      </p:sp>
      <p:pic>
        <p:nvPicPr>
          <p:cNvPr id="3" name="Picture 2">
            <a:extLst>
              <a:ext uri="{FF2B5EF4-FFF2-40B4-BE49-F238E27FC236}">
                <a16:creationId xmlns:a16="http://schemas.microsoft.com/office/drawing/2014/main" id="{2740004A-BEAC-2879-3F97-3AA60D6AF417}"/>
              </a:ext>
            </a:extLst>
          </p:cNvPr>
          <p:cNvPicPr>
            <a:picLocks noChangeAspect="1"/>
          </p:cNvPicPr>
          <p:nvPr/>
        </p:nvPicPr>
        <p:blipFill>
          <a:blip r:embed="rId3"/>
          <a:stretch>
            <a:fillRect/>
          </a:stretch>
        </p:blipFill>
        <p:spPr>
          <a:xfrm>
            <a:off x="8741352" y="777604"/>
            <a:ext cx="2633229" cy="2250409"/>
          </a:xfrm>
          <a:prstGeom prst="rect">
            <a:avLst/>
          </a:prstGeom>
        </p:spPr>
      </p:pic>
    </p:spTree>
    <p:extLst>
      <p:ext uri="{BB962C8B-B14F-4D97-AF65-F5344CB8AC3E}">
        <p14:creationId xmlns:p14="http://schemas.microsoft.com/office/powerpoint/2010/main" val="2030139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9014</TotalTime>
  <Words>2563</Words>
  <Application>Microsoft Office PowerPoint</Application>
  <PresentationFormat>Widescreen</PresentationFormat>
  <Paragraphs>176</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Muli</vt:lpstr>
      <vt:lpstr>Organic</vt:lpstr>
      <vt:lpstr>Clay Leaf Bowl </vt:lpstr>
      <vt:lpstr>Clay Minerals from the earth: silica and alumina</vt:lpstr>
      <vt:lpstr> People have  used clay for thousands of years to make items like pots.</vt:lpstr>
      <vt:lpstr>Plastic Stage</vt:lpstr>
      <vt:lpstr>Greenware Stage</vt:lpstr>
      <vt:lpstr>Electric Kiln</vt:lpstr>
      <vt:lpstr>Bisqueware Stage</vt:lpstr>
      <vt:lpstr>Next time…</vt:lpstr>
      <vt:lpstr>PowerPoint Presentation</vt:lpstr>
      <vt:lpstr>End of Student Presentation</vt:lpstr>
      <vt:lpstr>Preparing Clay Slabs for Grade Level</vt:lpstr>
      <vt:lpstr>What Leaves to use:  (large enough to fit slumped into a 16-20oz bowl  without too much hanging over the edges) – the size of an adult’s hand should be good</vt:lpstr>
      <vt:lpstr>Rolling &amp; Preparing Clay for Whole Grade</vt:lpstr>
      <vt:lpstr>Docent Prep for Class Day 1</vt:lpstr>
      <vt:lpstr>Prep Your Teacher </vt:lpstr>
      <vt:lpstr>Student’s workspace – Day 1</vt:lpstr>
      <vt:lpstr>Clean up – Day 1</vt:lpstr>
      <vt:lpstr>Prep the Teacher #2</vt:lpstr>
      <vt:lpstr>Docent Prep for Class Day 2 (Glaze)</vt:lpstr>
      <vt:lpstr>Student instructions for Glazing</vt:lpstr>
      <vt:lpstr>A tip for glazing….  </vt:lpstr>
      <vt:lpstr>Clean up – Day 2 (after glazing)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Clay Leaf Bowl</dc:title>
  <dc:creator>Karen Rajtar</dc:creator>
  <cp:lastModifiedBy>Joanne Bottenberg</cp:lastModifiedBy>
  <cp:revision>21</cp:revision>
  <cp:lastPrinted>2015-10-01T15:40:23Z</cp:lastPrinted>
  <dcterms:created xsi:type="dcterms:W3CDTF">2013-10-29T16:45:04Z</dcterms:created>
  <dcterms:modified xsi:type="dcterms:W3CDTF">2022-10-30T22:01:05Z</dcterms:modified>
</cp:coreProperties>
</file>