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handoutMasterIdLst>
    <p:handoutMasterId r:id="rId12"/>
  </p:handoutMasterIdLst>
  <p:sldIdLst>
    <p:sldId id="256" r:id="rId2"/>
    <p:sldId id="257" r:id="rId3"/>
    <p:sldId id="265" r:id="rId4"/>
    <p:sldId id="258" r:id="rId5"/>
    <p:sldId id="260" r:id="rId6"/>
    <p:sldId id="262" r:id="rId7"/>
    <p:sldId id="261" r:id="rId8"/>
    <p:sldId id="264"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4459" autoAdjust="0"/>
  </p:normalViewPr>
  <p:slideViewPr>
    <p:cSldViewPr snapToGrid="0">
      <p:cViewPr varScale="1">
        <p:scale>
          <a:sx n="55" d="100"/>
          <a:sy n="55" d="100"/>
        </p:scale>
        <p:origin x="943"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A2C438-1CD8-3348-B06C-954D4196A85F}" type="datetimeFigureOut">
              <a:rPr lang="en-US" smtClean="0"/>
              <a:t>10/13/2016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78CE25-35CC-5244-8710-67255A2992A5}" type="slidenum">
              <a:rPr lang="en-US" smtClean="0"/>
              <a:t>‹#›</a:t>
            </a:fld>
            <a:endParaRPr lang="en-US"/>
          </a:p>
        </p:txBody>
      </p:sp>
    </p:spTree>
    <p:extLst>
      <p:ext uri="{BB962C8B-B14F-4D97-AF65-F5344CB8AC3E}">
        <p14:creationId xmlns:p14="http://schemas.microsoft.com/office/powerpoint/2010/main" val="1006208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9A987-3F90-204B-8C4F-F32D2E41D473}" type="datetimeFigureOut">
              <a:rPr lang="en-US" smtClean="0"/>
              <a:t>10/13/2016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40C185-C806-A44C-A531-5850C1C605E1}" type="slidenum">
              <a:rPr lang="en-US" smtClean="0"/>
              <a:t>‹#›</a:t>
            </a:fld>
            <a:endParaRPr lang="en-US"/>
          </a:p>
        </p:txBody>
      </p:sp>
    </p:spTree>
    <p:extLst>
      <p:ext uri="{BB962C8B-B14F-4D97-AF65-F5344CB8AC3E}">
        <p14:creationId xmlns:p14="http://schemas.microsoft.com/office/powerpoint/2010/main" val="23432553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Cerami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0C185-C806-A44C-A531-5850C1C605E1}" type="slidenum">
              <a:rPr lang="en-US" smtClean="0"/>
              <a:t>1</a:t>
            </a:fld>
            <a:endParaRPr lang="en-US"/>
          </a:p>
        </p:txBody>
      </p:sp>
    </p:spTree>
    <p:extLst>
      <p:ext uri="{BB962C8B-B14F-4D97-AF65-F5344CB8AC3E}">
        <p14:creationId xmlns:p14="http://schemas.microsoft.com/office/powerpoint/2010/main" val="810716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What is clay?</a:t>
            </a:r>
          </a:p>
          <a:p>
            <a:r>
              <a:rPr lang="en-US" sz="1200" kern="1200" dirty="0">
                <a:solidFill>
                  <a:schemeClr val="tx1"/>
                </a:solidFill>
                <a:latin typeface="+mn-lt"/>
                <a:ea typeface="+mn-ea"/>
                <a:cs typeface="+mn-cs"/>
              </a:rPr>
              <a:t>Minerals from the earth – specifically silica and alumina.  Often clay is found near rivers where small particles of rock are carried down to a lower part and collect together to form clay.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Clay characteristics –</a:t>
            </a:r>
          </a:p>
          <a:p>
            <a:r>
              <a:rPr lang="en-US" sz="1200" kern="1200" dirty="0">
                <a:solidFill>
                  <a:schemeClr val="tx1"/>
                </a:solidFill>
                <a:latin typeface="+mn-lt"/>
                <a:ea typeface="+mn-ea"/>
                <a:cs typeface="+mn-cs"/>
              </a:rPr>
              <a:t>Clay</a:t>
            </a:r>
            <a:r>
              <a:rPr lang="en-US" sz="1200" kern="1200" baseline="0" dirty="0">
                <a:solidFill>
                  <a:schemeClr val="tx1"/>
                </a:solidFill>
                <a:latin typeface="+mn-lt"/>
                <a:ea typeface="+mn-ea"/>
                <a:cs typeface="+mn-cs"/>
              </a:rPr>
              <a:t> is</a:t>
            </a:r>
            <a:r>
              <a:rPr lang="en-US" sz="1200" kern="1200" dirty="0">
                <a:solidFill>
                  <a:schemeClr val="tx1"/>
                </a:solidFill>
                <a:latin typeface="+mn-lt"/>
                <a:ea typeface="+mn-ea"/>
                <a:cs typeface="+mn-cs"/>
              </a:rPr>
              <a:t> plastic when</a:t>
            </a:r>
            <a:r>
              <a:rPr lang="en-US" sz="1200" kern="1200" baseline="0" dirty="0">
                <a:solidFill>
                  <a:schemeClr val="tx1"/>
                </a:solidFill>
                <a:latin typeface="+mn-lt"/>
                <a:ea typeface="+mn-ea"/>
                <a:cs typeface="+mn-cs"/>
              </a:rPr>
              <a:t> it’s wet –clay can be pushed, stretched, stamped, or impressed</a:t>
            </a:r>
          </a:p>
          <a:p>
            <a:r>
              <a:rPr lang="en-US" sz="1200" kern="1200" baseline="0" dirty="0">
                <a:solidFill>
                  <a:schemeClr val="tx1"/>
                </a:solidFill>
                <a:latin typeface="+mn-lt"/>
                <a:ea typeface="+mn-ea"/>
                <a:cs typeface="+mn-cs"/>
              </a:rPr>
              <a:t>Clay shrinks as it dries </a:t>
            </a:r>
          </a:p>
          <a:p>
            <a:r>
              <a:rPr lang="en-US" sz="1200" kern="1200" baseline="0" dirty="0">
                <a:solidFill>
                  <a:schemeClr val="tx1"/>
                </a:solidFill>
                <a:latin typeface="+mn-lt"/>
                <a:ea typeface="+mn-ea"/>
                <a:cs typeface="+mn-cs"/>
              </a:rPr>
              <a:t>Clay hardens as it dries – when wet it has no structural strength (can slump or distort if handled roughly)  Bone dry clay, before heated, is quite brittle</a:t>
            </a:r>
          </a:p>
          <a:p>
            <a:r>
              <a:rPr lang="en-US" sz="1200" kern="1200" baseline="0" dirty="0">
                <a:solidFill>
                  <a:schemeClr val="tx1"/>
                </a:solidFill>
                <a:latin typeface="+mn-lt"/>
                <a:ea typeface="+mn-ea"/>
                <a:cs typeface="+mn-cs"/>
              </a:rPr>
              <a:t>Clay vitrifies when subjected to sufficient heat – clay becomes hard, durable, waterproof</a:t>
            </a:r>
          </a:p>
          <a:p>
            <a:endParaRPr lang="en-US" dirty="0"/>
          </a:p>
        </p:txBody>
      </p:sp>
      <p:sp>
        <p:nvSpPr>
          <p:cNvPr id="4" name="Slide Number Placeholder 3"/>
          <p:cNvSpPr>
            <a:spLocks noGrp="1"/>
          </p:cNvSpPr>
          <p:nvPr>
            <p:ph type="sldNum" sz="quarter" idx="10"/>
          </p:nvPr>
        </p:nvSpPr>
        <p:spPr/>
        <p:txBody>
          <a:bodyPr/>
          <a:lstStyle/>
          <a:p>
            <a:fld id="{6A40C185-C806-A44C-A531-5850C1C605E1}" type="slidenum">
              <a:rPr lang="en-US" smtClean="0"/>
              <a:t>2</a:t>
            </a:fld>
            <a:endParaRPr lang="en-US"/>
          </a:p>
        </p:txBody>
      </p:sp>
    </p:spTree>
    <p:extLst>
      <p:ext uri="{BB962C8B-B14F-4D97-AF65-F5344CB8AC3E}">
        <p14:creationId xmlns:p14="http://schemas.microsoft.com/office/powerpoint/2010/main" val="2432194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How long have clay projects been around?</a:t>
            </a:r>
          </a:p>
          <a:p>
            <a:r>
              <a:rPr lang="en-US" sz="1200" kern="1200" dirty="0">
                <a:solidFill>
                  <a:schemeClr val="tx1"/>
                </a:solidFill>
                <a:latin typeface="+mn-lt"/>
                <a:ea typeface="+mn-ea"/>
                <a:cs typeface="+mn-cs"/>
              </a:rPr>
              <a:t>Clay pots have been found in current day Iran and China that date back to 5000 B.C. – that’s more than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6000 years ago!  People</a:t>
            </a:r>
            <a:r>
              <a:rPr lang="en-US" sz="1200" kern="1200" baseline="0" dirty="0">
                <a:solidFill>
                  <a:schemeClr val="tx1"/>
                </a:solidFill>
                <a:latin typeface="+mn-lt"/>
                <a:ea typeface="+mn-ea"/>
                <a:cs typeface="+mn-cs"/>
              </a:rPr>
              <a:t> around the world, including Native Americans in what is now the USA,</a:t>
            </a:r>
            <a:r>
              <a:rPr lang="en-US" sz="1200" kern="1200" dirty="0">
                <a:solidFill>
                  <a:schemeClr val="tx1"/>
                </a:solidFill>
                <a:latin typeface="+mn-lt"/>
                <a:ea typeface="+mn-ea"/>
                <a:cs typeface="+mn-cs"/>
              </a:rPr>
              <a:t> used clay to make containers for food and to make bricks to build houses ( baked clay mixed with straw called adobe).  Back then they used fire to cook and harden the clay.</a:t>
            </a:r>
          </a:p>
          <a:p>
            <a:endParaRPr lang="en-US" dirty="0"/>
          </a:p>
        </p:txBody>
      </p:sp>
      <p:sp>
        <p:nvSpPr>
          <p:cNvPr id="4" name="Slide Number Placeholder 3"/>
          <p:cNvSpPr>
            <a:spLocks noGrp="1"/>
          </p:cNvSpPr>
          <p:nvPr>
            <p:ph type="sldNum" sz="quarter" idx="10"/>
          </p:nvPr>
        </p:nvSpPr>
        <p:spPr/>
        <p:txBody>
          <a:bodyPr/>
          <a:lstStyle/>
          <a:p>
            <a:fld id="{6A40C185-C806-A44C-A531-5850C1C605E1}" type="slidenum">
              <a:rPr lang="en-US" smtClean="0"/>
              <a:t>3</a:t>
            </a:fld>
            <a:endParaRPr lang="en-US"/>
          </a:p>
        </p:txBody>
      </p:sp>
    </p:spTree>
    <p:extLst>
      <p:ext uri="{BB962C8B-B14F-4D97-AF65-F5344CB8AC3E}">
        <p14:creationId xmlns:p14="http://schemas.microsoft.com/office/powerpoint/2010/main" val="2494734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what the clay will look like that you have today. Your piece will be flat like a pancake though.</a:t>
            </a:r>
            <a:endParaRPr lang="en-US" dirty="0"/>
          </a:p>
        </p:txBody>
      </p:sp>
      <p:sp>
        <p:nvSpPr>
          <p:cNvPr id="4" name="Slide Number Placeholder 3"/>
          <p:cNvSpPr>
            <a:spLocks noGrp="1"/>
          </p:cNvSpPr>
          <p:nvPr>
            <p:ph type="sldNum" sz="quarter" idx="10"/>
          </p:nvPr>
        </p:nvSpPr>
        <p:spPr/>
        <p:txBody>
          <a:bodyPr/>
          <a:lstStyle/>
          <a:p>
            <a:fld id="{6A40C185-C806-A44C-A531-5850C1C605E1}" type="slidenum">
              <a:rPr lang="en-US" smtClean="0"/>
              <a:t>4</a:t>
            </a:fld>
            <a:endParaRPr lang="en-US"/>
          </a:p>
        </p:txBody>
      </p:sp>
    </p:spTree>
    <p:extLst>
      <p:ext uri="{BB962C8B-B14F-4D97-AF65-F5344CB8AC3E}">
        <p14:creationId xmlns:p14="http://schemas.microsoft.com/office/powerpoint/2010/main" val="177078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These projects we make today will need to dry in the open air for a week or two (this is the </a:t>
            </a:r>
            <a:r>
              <a:rPr lang="en-US" sz="1200" kern="1200" dirty="0" err="1">
                <a:solidFill>
                  <a:schemeClr val="tx1"/>
                </a:solidFill>
                <a:latin typeface="+mn-lt"/>
                <a:ea typeface="+mn-ea"/>
                <a:cs typeface="+mn-cs"/>
              </a:rPr>
              <a:t>greenware</a:t>
            </a:r>
            <a:r>
              <a:rPr lang="en-US" sz="1200" kern="1200" dirty="0">
                <a:solidFill>
                  <a:schemeClr val="tx1"/>
                </a:solidFill>
                <a:latin typeface="+mn-lt"/>
                <a:ea typeface="+mn-ea"/>
                <a:cs typeface="+mn-cs"/>
              </a:rPr>
              <a:t> state-•</a:t>
            </a:r>
            <a:r>
              <a:rPr lang="en-US" sz="1200" kern="1200" dirty="0" err="1">
                <a:solidFill>
                  <a:schemeClr val="tx1"/>
                </a:solidFill>
                <a:latin typeface="+mn-lt"/>
                <a:ea typeface="+mn-ea"/>
                <a:cs typeface="+mn-cs"/>
              </a:rPr>
              <a:t>Greenware</a:t>
            </a:r>
            <a:r>
              <a:rPr lang="en-US" sz="1200" kern="1200" dirty="0">
                <a:solidFill>
                  <a:schemeClr val="tx1"/>
                </a:solidFill>
                <a:latin typeface="+mn-lt"/>
                <a:ea typeface="+mn-ea"/>
                <a:cs typeface="+mn-cs"/>
              </a:rPr>
              <a:t> (noun) is the term given to clay objects when they have been shaped but have not not yet been bisque fired, which converts them from clay to ceramic. </a:t>
            </a:r>
            <a:r>
              <a:rPr lang="en-US" sz="1200" kern="1200" dirty="0" err="1">
                <a:solidFill>
                  <a:schemeClr val="tx1"/>
                </a:solidFill>
                <a:latin typeface="+mn-lt"/>
                <a:ea typeface="+mn-ea"/>
                <a:cs typeface="+mn-cs"/>
              </a:rPr>
              <a:t>Greenware</a:t>
            </a:r>
            <a:r>
              <a:rPr lang="en-US" sz="1200" kern="1200" dirty="0">
                <a:solidFill>
                  <a:schemeClr val="tx1"/>
                </a:solidFill>
                <a:latin typeface="+mn-lt"/>
                <a:ea typeface="+mn-ea"/>
                <a:cs typeface="+mn-cs"/>
              </a:rPr>
              <a:t> may be in any of the stages of drying: wet, damp, soft leather-hard, leather-hard, stiff leather-hard, dry, and bone dry.)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When they are completely dry they will be fired in the kiln for the first time (bisque fired) and look like this when they are done (hold up a sample of bisque fired piece).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After that, I will come back and you will paint the projects with something called glaze which is a special liquid like a paint that’s made of bits of ground up glass.  The piece will then be fired again in the kiln and will turn out like this (show a real glaze fired piece).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Getting started:</a:t>
            </a:r>
          </a:p>
          <a:p>
            <a:r>
              <a:rPr lang="en-US" sz="1200" kern="1200" dirty="0">
                <a:solidFill>
                  <a:schemeClr val="tx1"/>
                </a:solidFill>
                <a:latin typeface="+mn-lt"/>
                <a:ea typeface="+mn-ea"/>
                <a:cs typeface="+mn-cs"/>
              </a:rPr>
              <a:t>Students receive one canvas cloth on the desk, one slab of clay, fresh leaf about</a:t>
            </a:r>
            <a:r>
              <a:rPr lang="en-US" sz="1200" kern="1200" baseline="0" dirty="0">
                <a:solidFill>
                  <a:schemeClr val="tx1"/>
                </a:solidFill>
                <a:latin typeface="+mn-lt"/>
                <a:ea typeface="+mn-ea"/>
                <a:cs typeface="+mn-cs"/>
              </a:rPr>
              <a:t> the size of an adult </a:t>
            </a:r>
            <a:r>
              <a:rPr lang="en-US" sz="1200" kern="1200" baseline="0">
                <a:solidFill>
                  <a:schemeClr val="tx1"/>
                </a:solidFill>
                <a:latin typeface="+mn-lt"/>
                <a:ea typeface="+mn-ea"/>
                <a:cs typeface="+mn-cs"/>
              </a:rPr>
              <a:t>hand, </a:t>
            </a:r>
            <a:r>
              <a:rPr lang="en-US" sz="1200" kern="1200">
                <a:solidFill>
                  <a:schemeClr val="tx1"/>
                </a:solidFill>
                <a:latin typeface="+mn-lt"/>
                <a:ea typeface="+mn-ea"/>
                <a:cs typeface="+mn-cs"/>
              </a:rPr>
              <a:t>dull </a:t>
            </a:r>
            <a:r>
              <a:rPr lang="en-US" sz="1200" kern="1200" dirty="0">
                <a:solidFill>
                  <a:schemeClr val="tx1"/>
                </a:solidFill>
                <a:latin typeface="+mn-lt"/>
                <a:ea typeface="+mn-ea"/>
                <a:cs typeface="+mn-cs"/>
              </a:rPr>
              <a:t>pencil for writing</a:t>
            </a:r>
            <a:r>
              <a:rPr lang="en-US" sz="1200" kern="1200" baseline="0" dirty="0">
                <a:solidFill>
                  <a:schemeClr val="tx1"/>
                </a:solidFill>
                <a:latin typeface="+mn-lt"/>
                <a:ea typeface="+mn-ea"/>
                <a:cs typeface="+mn-cs"/>
              </a:rPr>
              <a:t> name</a:t>
            </a:r>
            <a:r>
              <a:rPr lang="en-US" sz="1200" kern="1200" dirty="0">
                <a:solidFill>
                  <a:schemeClr val="tx1"/>
                </a:solidFill>
                <a:latin typeface="+mn-lt"/>
                <a:ea typeface="+mn-ea"/>
                <a:cs typeface="+mn-cs"/>
              </a:rPr>
              <a:t>, paper clip for cutting clay, bowl for project drying, mini bowl with few drops of water for fingertip smoothing.</a:t>
            </a:r>
          </a:p>
          <a:p>
            <a:endParaRPr lang="en-US" dirty="0"/>
          </a:p>
        </p:txBody>
      </p:sp>
      <p:sp>
        <p:nvSpPr>
          <p:cNvPr id="4" name="Slide Number Placeholder 3"/>
          <p:cNvSpPr>
            <a:spLocks noGrp="1"/>
          </p:cNvSpPr>
          <p:nvPr>
            <p:ph type="sldNum" sz="quarter" idx="10"/>
          </p:nvPr>
        </p:nvSpPr>
        <p:spPr/>
        <p:txBody>
          <a:bodyPr/>
          <a:lstStyle/>
          <a:p>
            <a:fld id="{6A40C185-C806-A44C-A531-5850C1C605E1}" type="slidenum">
              <a:rPr lang="en-US" smtClean="0"/>
              <a:t>5</a:t>
            </a:fld>
            <a:endParaRPr lang="en-US"/>
          </a:p>
        </p:txBody>
      </p:sp>
    </p:spTree>
    <p:extLst>
      <p:ext uri="{BB962C8B-B14F-4D97-AF65-F5344CB8AC3E}">
        <p14:creationId xmlns:p14="http://schemas.microsoft.com/office/powerpoint/2010/main" val="341963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People used to use</a:t>
            </a:r>
            <a:r>
              <a:rPr lang="en-US" sz="1200" kern="1200" baseline="0" dirty="0">
                <a:solidFill>
                  <a:schemeClr val="tx1"/>
                </a:solidFill>
                <a:latin typeface="+mn-lt"/>
                <a:ea typeface="+mn-ea"/>
                <a:cs typeface="+mn-cs"/>
              </a:rPr>
              <a:t> fire to harden their clay.  </a:t>
            </a:r>
            <a:r>
              <a:rPr lang="en-US" sz="1200" kern="1200" dirty="0">
                <a:solidFill>
                  <a:schemeClr val="tx1"/>
                </a:solidFill>
                <a:latin typeface="+mn-lt"/>
                <a:ea typeface="+mn-ea"/>
                <a:cs typeface="+mn-cs"/>
              </a:rPr>
              <a:t>Today we use a special electric oven called a kiln to cook the clay.   How hot does your kitchen oven at home reach when you are cooking food?  375 or 400 degrees F?  Our kiln will cook your projects at about 1800 -2000 degrees F. (show photo of kiln)</a:t>
            </a:r>
          </a:p>
          <a:p>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6A40C185-C806-A44C-A531-5850C1C605E1}" type="slidenum">
              <a:rPr lang="en-US" smtClean="0"/>
              <a:t>6</a:t>
            </a:fld>
            <a:endParaRPr lang="en-US"/>
          </a:p>
        </p:txBody>
      </p:sp>
    </p:spTree>
    <p:extLst>
      <p:ext uri="{BB962C8B-B14F-4D97-AF65-F5344CB8AC3E}">
        <p14:creationId xmlns:p14="http://schemas.microsoft.com/office/powerpoint/2010/main" val="975296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Cooking in a kiln is called firing.  This is important because it makes the clay stronger and more waterproof.  Clay that has been kiln fired would not return to a soft state even if it were in water for a long time.  That is because the extreme heat causes permanent physical and chemical changes to occur. These reactions, among other changes, cause the clay to be converted into a </a:t>
            </a:r>
            <a:r>
              <a:rPr lang="en-US" sz="1200" u="none" strike="noStrike" kern="1200" dirty="0">
                <a:solidFill>
                  <a:schemeClr val="tx1"/>
                </a:solidFill>
                <a:latin typeface="+mn-lt"/>
                <a:ea typeface="+mn-ea"/>
                <a:cs typeface="+mn-cs"/>
                <a:hlinkClick r:id="rId3"/>
              </a:rPr>
              <a:t>ceramic</a:t>
            </a:r>
            <a:r>
              <a:rPr lang="en-US" sz="1200" kern="1200" dirty="0">
                <a:solidFill>
                  <a:schemeClr val="tx1"/>
                </a:solidFill>
                <a:latin typeface="+mn-lt"/>
                <a:ea typeface="+mn-ea"/>
                <a:cs typeface="+mn-cs"/>
              </a:rPr>
              <a:t> material.</a:t>
            </a:r>
          </a:p>
          <a:p>
            <a:endParaRPr lang="en-US" dirty="0"/>
          </a:p>
          <a:p>
            <a:r>
              <a:rPr lang="en-US" dirty="0"/>
              <a:t>If you put wet clay in a tub of water it would turn</a:t>
            </a:r>
            <a:r>
              <a:rPr lang="en-US" baseline="0" dirty="0"/>
              <a:t> mushy and lose it’s shape but clay that has been kiln fired and turned to </a:t>
            </a:r>
            <a:r>
              <a:rPr lang="en-US" baseline="0" dirty="0" err="1"/>
              <a:t>bisqueware</a:t>
            </a:r>
            <a:r>
              <a:rPr lang="en-US" baseline="0" dirty="0"/>
              <a:t> will retain it’s shape even if it were put in a tub of water.  For example, the pitchers above would not turn back to soft lumps of clay if you poured water into it.</a:t>
            </a:r>
            <a:endParaRPr lang="en-US" dirty="0"/>
          </a:p>
        </p:txBody>
      </p:sp>
      <p:sp>
        <p:nvSpPr>
          <p:cNvPr id="4" name="Slide Number Placeholder 3"/>
          <p:cNvSpPr>
            <a:spLocks noGrp="1"/>
          </p:cNvSpPr>
          <p:nvPr>
            <p:ph type="sldNum" sz="quarter" idx="10"/>
          </p:nvPr>
        </p:nvSpPr>
        <p:spPr/>
        <p:txBody>
          <a:bodyPr/>
          <a:lstStyle/>
          <a:p>
            <a:fld id="{6A40C185-C806-A44C-A531-5850C1C605E1}" type="slidenum">
              <a:rPr lang="en-US" smtClean="0"/>
              <a:t>7</a:t>
            </a:fld>
            <a:endParaRPr lang="en-US"/>
          </a:p>
        </p:txBody>
      </p:sp>
    </p:spTree>
    <p:extLst>
      <p:ext uri="{BB962C8B-B14F-4D97-AF65-F5344CB8AC3E}">
        <p14:creationId xmlns:p14="http://schemas.microsoft.com/office/powerpoint/2010/main" val="426411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0C185-C806-A44C-A531-5850C1C605E1}" type="slidenum">
              <a:rPr lang="en-US" smtClean="0"/>
              <a:t>8</a:t>
            </a:fld>
            <a:endParaRPr lang="en-US"/>
          </a:p>
        </p:txBody>
      </p:sp>
    </p:spTree>
    <p:extLst>
      <p:ext uri="{BB962C8B-B14F-4D97-AF65-F5344CB8AC3E}">
        <p14:creationId xmlns:p14="http://schemas.microsoft.com/office/powerpoint/2010/main" val="3191179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0C185-C806-A44C-A531-5850C1C605E1}" type="slidenum">
              <a:rPr lang="en-US" smtClean="0"/>
              <a:t>9</a:t>
            </a:fld>
            <a:endParaRPr lang="en-US"/>
          </a:p>
        </p:txBody>
      </p:sp>
    </p:spTree>
    <p:extLst>
      <p:ext uri="{BB962C8B-B14F-4D97-AF65-F5344CB8AC3E}">
        <p14:creationId xmlns:p14="http://schemas.microsoft.com/office/powerpoint/2010/main" val="574948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10/13/2016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Clay Leaf Bowl </a:t>
            </a:r>
          </a:p>
        </p:txBody>
      </p:sp>
      <p:pic>
        <p:nvPicPr>
          <p:cNvPr id="4" name="Picture 3"/>
          <p:cNvPicPr>
            <a:picLocks noChangeAspect="1"/>
          </p:cNvPicPr>
          <p:nvPr/>
        </p:nvPicPr>
        <p:blipFill>
          <a:blip r:embed="rId3"/>
          <a:stretch>
            <a:fillRect/>
          </a:stretch>
        </p:blipFill>
        <p:spPr>
          <a:xfrm>
            <a:off x="2909455" y="2588591"/>
            <a:ext cx="6248399" cy="3586361"/>
          </a:xfrm>
          <a:prstGeom prst="rect">
            <a:avLst/>
          </a:prstGeom>
        </p:spPr>
      </p:pic>
    </p:spTree>
    <p:extLst>
      <p:ext uri="{BB962C8B-B14F-4D97-AF65-F5344CB8AC3E}">
        <p14:creationId xmlns:p14="http://schemas.microsoft.com/office/powerpoint/2010/main" val="79701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a:t>Clay</a:t>
            </a:r>
            <a:br>
              <a:rPr lang="en-US" sz="7200" dirty="0"/>
            </a:br>
            <a:r>
              <a:rPr lang="en-US" sz="4000" dirty="0"/>
              <a:t>Minerals from the earth: silica and alumina</a:t>
            </a:r>
            <a:endParaRPr lang="en-US" sz="7200" dirty="0"/>
          </a:p>
        </p:txBody>
      </p:sp>
      <p:pic>
        <p:nvPicPr>
          <p:cNvPr id="3" name="Picture 2"/>
          <p:cNvPicPr>
            <a:picLocks noChangeAspect="1"/>
          </p:cNvPicPr>
          <p:nvPr/>
        </p:nvPicPr>
        <p:blipFill>
          <a:blip r:embed="rId3"/>
          <a:stretch>
            <a:fillRect/>
          </a:stretch>
        </p:blipFill>
        <p:spPr>
          <a:xfrm>
            <a:off x="1946565" y="2651989"/>
            <a:ext cx="3763077" cy="2814782"/>
          </a:xfrm>
          <a:prstGeom prst="rect">
            <a:avLst/>
          </a:prstGeom>
        </p:spPr>
      </p:pic>
      <p:pic>
        <p:nvPicPr>
          <p:cNvPr id="4" name="Picture 3"/>
          <p:cNvPicPr>
            <a:picLocks noChangeAspect="1"/>
          </p:cNvPicPr>
          <p:nvPr/>
        </p:nvPicPr>
        <p:blipFill>
          <a:blip r:embed="rId4"/>
          <a:stretch>
            <a:fillRect/>
          </a:stretch>
        </p:blipFill>
        <p:spPr>
          <a:xfrm>
            <a:off x="6359236" y="2646786"/>
            <a:ext cx="3920836" cy="2819985"/>
          </a:xfrm>
          <a:prstGeom prst="rect">
            <a:avLst/>
          </a:prstGeom>
        </p:spPr>
      </p:pic>
    </p:spTree>
    <p:extLst>
      <p:ext uri="{BB962C8B-B14F-4D97-AF65-F5344CB8AC3E}">
        <p14:creationId xmlns:p14="http://schemas.microsoft.com/office/powerpoint/2010/main" val="2742569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3958091" cy="4919861"/>
          </a:xfrm>
        </p:spPr>
        <p:txBody>
          <a:bodyPr/>
          <a:lstStyle/>
          <a:p>
            <a:br>
              <a:rPr lang="en-US" dirty="0"/>
            </a:br>
            <a:r>
              <a:rPr lang="en-US" sz="4000" dirty="0"/>
              <a:t>People have </a:t>
            </a:r>
            <a:br>
              <a:rPr lang="en-US" sz="4000" dirty="0"/>
            </a:br>
            <a:r>
              <a:rPr lang="en-US" sz="4000" dirty="0"/>
              <a:t>used clay for thousands of years to make items like pots.</a:t>
            </a:r>
          </a:p>
        </p:txBody>
      </p:sp>
      <p:sp>
        <p:nvSpPr>
          <p:cNvPr id="3" name="TextBox 2"/>
          <p:cNvSpPr txBox="1"/>
          <p:nvPr/>
        </p:nvSpPr>
        <p:spPr>
          <a:xfrm>
            <a:off x="5787502" y="3694157"/>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a:stretch>
            <a:fillRect/>
          </a:stretch>
        </p:blipFill>
        <p:spPr>
          <a:xfrm>
            <a:off x="5755630" y="921893"/>
            <a:ext cx="5080000" cy="5245100"/>
          </a:xfrm>
          <a:prstGeom prst="rect">
            <a:avLst/>
          </a:prstGeom>
        </p:spPr>
      </p:pic>
      <p:sp>
        <p:nvSpPr>
          <p:cNvPr id="5" name="TextBox 4"/>
          <p:cNvSpPr txBox="1"/>
          <p:nvPr/>
        </p:nvSpPr>
        <p:spPr>
          <a:xfrm>
            <a:off x="1212345" y="1067842"/>
            <a:ext cx="4403770" cy="1107996"/>
          </a:xfrm>
          <a:prstGeom prst="rect">
            <a:avLst/>
          </a:prstGeom>
          <a:noFill/>
        </p:spPr>
        <p:txBody>
          <a:bodyPr wrap="none" rtlCol="0">
            <a:spAutoFit/>
          </a:bodyPr>
          <a:lstStyle/>
          <a:p>
            <a:r>
              <a:rPr lang="en-US" sz="6600" dirty="0"/>
              <a:t>Uses for clay</a:t>
            </a:r>
          </a:p>
        </p:txBody>
      </p:sp>
    </p:spTree>
    <p:extLst>
      <p:ext uri="{BB962C8B-B14F-4D97-AF65-F5344CB8AC3E}">
        <p14:creationId xmlns:p14="http://schemas.microsoft.com/office/powerpoint/2010/main" val="65967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Plastic Stage</a:t>
            </a:r>
          </a:p>
        </p:txBody>
      </p:sp>
      <p:sp>
        <p:nvSpPr>
          <p:cNvPr id="4" name="Text Placeholder 3"/>
          <p:cNvSpPr>
            <a:spLocks noGrp="1"/>
          </p:cNvSpPr>
          <p:nvPr>
            <p:ph type="body" sz="half" idx="2"/>
          </p:nvPr>
        </p:nvSpPr>
        <p:spPr/>
        <p:txBody>
          <a:bodyPr/>
          <a:lstStyle/>
          <a:p>
            <a:endParaRPr lang="en-US" dirty="0"/>
          </a:p>
          <a:p>
            <a:r>
              <a:rPr lang="en-US" sz="3600" dirty="0"/>
              <a:t> Workable</a:t>
            </a:r>
          </a:p>
          <a:p>
            <a:r>
              <a:rPr lang="en-US" sz="3600" dirty="0"/>
              <a:t>Moldable </a:t>
            </a:r>
          </a:p>
        </p:txBody>
      </p:sp>
      <p:pic>
        <p:nvPicPr>
          <p:cNvPr id="6" name="Picture 5" descr="Clay-lump.jpg"/>
          <p:cNvPicPr>
            <a:picLocks noChangeAspect="1"/>
          </p:cNvPicPr>
          <p:nvPr/>
        </p:nvPicPr>
        <p:blipFill>
          <a:blip r:embed="rId3"/>
          <a:stretch>
            <a:fillRect/>
          </a:stretch>
        </p:blipFill>
        <p:spPr>
          <a:xfrm>
            <a:off x="5170060" y="1191491"/>
            <a:ext cx="5858158" cy="4393619"/>
          </a:xfrm>
          <a:prstGeom prst="rect">
            <a:avLst/>
          </a:prstGeom>
        </p:spPr>
      </p:pic>
    </p:spTree>
    <p:extLst>
      <p:ext uri="{BB962C8B-B14F-4D97-AF65-F5344CB8AC3E}">
        <p14:creationId xmlns:p14="http://schemas.microsoft.com/office/powerpoint/2010/main" val="692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err="1"/>
              <a:t>Greenware</a:t>
            </a:r>
            <a:r>
              <a:rPr lang="en-US" sz="6000" dirty="0"/>
              <a:t> Stage</a:t>
            </a:r>
          </a:p>
        </p:txBody>
      </p:sp>
      <p:sp>
        <p:nvSpPr>
          <p:cNvPr id="4" name="Text Placeholder 3"/>
          <p:cNvSpPr>
            <a:spLocks noGrp="1"/>
          </p:cNvSpPr>
          <p:nvPr>
            <p:ph type="body" sz="half" idx="2"/>
          </p:nvPr>
        </p:nvSpPr>
        <p:spPr/>
        <p:txBody>
          <a:bodyPr>
            <a:normAutofit fontScale="70000" lnSpcReduction="20000"/>
          </a:bodyPr>
          <a:lstStyle/>
          <a:p>
            <a:r>
              <a:rPr lang="en-US" sz="3600" dirty="0">
                <a:solidFill>
                  <a:schemeClr val="tx1"/>
                </a:solidFill>
              </a:rPr>
              <a:t>Wet, damp, soft leather-hard, leather-hard, stiff leather-hard, dry, and bone dry</a:t>
            </a:r>
          </a:p>
          <a:p>
            <a:r>
              <a:rPr lang="en-US" sz="3600" dirty="0"/>
              <a:t>Once it is dry and light gray it becomes very fragile</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09855" y="680911"/>
            <a:ext cx="4184072" cy="5377121"/>
          </a:xfrm>
        </p:spPr>
      </p:pic>
    </p:spTree>
    <p:extLst>
      <p:ext uri="{BB962C8B-B14F-4D97-AF65-F5344CB8AC3E}">
        <p14:creationId xmlns:p14="http://schemas.microsoft.com/office/powerpoint/2010/main" val="211905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600" dirty="0"/>
              <a:t>Electric Kiln</a:t>
            </a:r>
          </a:p>
        </p:txBody>
      </p:sp>
      <p:sp>
        <p:nvSpPr>
          <p:cNvPr id="8" name="Text Placeholder 7"/>
          <p:cNvSpPr>
            <a:spLocks noGrp="1"/>
          </p:cNvSpPr>
          <p:nvPr>
            <p:ph type="body" sz="half" idx="2"/>
          </p:nvPr>
        </p:nvSpPr>
        <p:spPr/>
        <p:txBody>
          <a:bodyPr>
            <a:normAutofit/>
          </a:bodyPr>
          <a:lstStyle/>
          <a:p>
            <a:r>
              <a:rPr lang="en-US" sz="4000" dirty="0"/>
              <a:t>1800 -2000 degrees F</a:t>
            </a:r>
          </a:p>
        </p:txBody>
      </p:sp>
      <p:pic>
        <p:nvPicPr>
          <p:cNvPr id="6" name="Picture 5" descr="Kiln-Far.jpg"/>
          <p:cNvPicPr>
            <a:picLocks noChangeAspect="1"/>
          </p:cNvPicPr>
          <p:nvPr/>
        </p:nvPicPr>
        <p:blipFill>
          <a:blip r:embed="rId3"/>
          <a:stretch>
            <a:fillRect/>
          </a:stretch>
        </p:blipFill>
        <p:spPr>
          <a:xfrm>
            <a:off x="7191929" y="869950"/>
            <a:ext cx="3412067" cy="5118100"/>
          </a:xfrm>
          <a:prstGeom prst="rect">
            <a:avLst/>
          </a:prstGeom>
        </p:spPr>
      </p:pic>
    </p:spTree>
    <p:extLst>
      <p:ext uri="{BB962C8B-B14F-4D97-AF65-F5344CB8AC3E}">
        <p14:creationId xmlns:p14="http://schemas.microsoft.com/office/powerpoint/2010/main" val="1111654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err="1"/>
              <a:t>Bisqueware</a:t>
            </a:r>
            <a:r>
              <a:rPr lang="en-US" sz="6000" dirty="0"/>
              <a:t> Stage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58246" y="1565563"/>
            <a:ext cx="5611091" cy="3740727"/>
          </a:xfrm>
        </p:spPr>
      </p:pic>
      <p:sp>
        <p:nvSpPr>
          <p:cNvPr id="4" name="Text Placeholder 3"/>
          <p:cNvSpPr>
            <a:spLocks noGrp="1"/>
          </p:cNvSpPr>
          <p:nvPr>
            <p:ph type="body" sz="half" idx="2"/>
          </p:nvPr>
        </p:nvSpPr>
        <p:spPr/>
        <p:txBody>
          <a:bodyPr>
            <a:normAutofit/>
          </a:bodyPr>
          <a:lstStyle/>
          <a:p>
            <a:endParaRPr lang="en-US" sz="4400" dirty="0"/>
          </a:p>
          <a:p>
            <a:r>
              <a:rPr lang="en-US" sz="4400" dirty="0"/>
              <a:t>After Fired in the kiln</a:t>
            </a:r>
          </a:p>
        </p:txBody>
      </p:sp>
    </p:spTree>
    <p:extLst>
      <p:ext uri="{BB962C8B-B14F-4D97-AF65-F5344CB8AC3E}">
        <p14:creationId xmlns:p14="http://schemas.microsoft.com/office/powerpoint/2010/main" val="3094604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Next time…</a:t>
            </a:r>
          </a:p>
        </p:txBody>
      </p:sp>
      <p:sp>
        <p:nvSpPr>
          <p:cNvPr id="4" name="Text Placeholder 3"/>
          <p:cNvSpPr>
            <a:spLocks noGrp="1"/>
          </p:cNvSpPr>
          <p:nvPr>
            <p:ph type="body" sz="half" idx="2"/>
          </p:nvPr>
        </p:nvSpPr>
        <p:spPr/>
        <p:txBody>
          <a:bodyPr>
            <a:normAutofit lnSpcReduction="10000"/>
          </a:bodyPr>
          <a:lstStyle/>
          <a:p>
            <a:r>
              <a:rPr lang="en-US" sz="2400" dirty="0">
                <a:solidFill>
                  <a:schemeClr val="tx1"/>
                </a:solidFill>
              </a:rPr>
              <a:t>We will paint the projects with something called GLAZE which is a special liquid like a paint that’s made of bits of ground up glass. Then they will be fired in the kiln again.</a:t>
            </a:r>
            <a:endParaRPr lang="en-US" sz="2400" dirty="0"/>
          </a:p>
        </p:txBody>
      </p:sp>
      <p:pic>
        <p:nvPicPr>
          <p:cNvPr id="5" name="Content Placeholder 4" descr="DSC_0001.JPG"/>
          <p:cNvPicPr>
            <a:picLocks noGrp="1" noChangeAspect="1"/>
          </p:cNvPicPr>
          <p:nvPr>
            <p:ph idx="1"/>
          </p:nvPr>
        </p:nvPicPr>
        <p:blipFill>
          <a:blip r:embed="rId3"/>
          <a:stretch>
            <a:fillRect/>
          </a:stretch>
        </p:blipFill>
        <p:spPr>
          <a:xfrm>
            <a:off x="5418138" y="1678432"/>
            <a:ext cx="5470525" cy="3501136"/>
          </a:xfrm>
          <a:prstGeom prst="rect">
            <a:avLst/>
          </a:prstGeom>
        </p:spPr>
      </p:pic>
    </p:spTree>
    <p:extLst>
      <p:ext uri="{BB962C8B-B14F-4D97-AF65-F5344CB8AC3E}">
        <p14:creationId xmlns:p14="http://schemas.microsoft.com/office/powerpoint/2010/main" val="2203371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17418" y="817417"/>
            <a:ext cx="10543309" cy="5262979"/>
          </a:xfrm>
          <a:prstGeom prst="rect">
            <a:avLst/>
          </a:prstGeom>
          <a:noFill/>
        </p:spPr>
        <p:txBody>
          <a:bodyPr wrap="square" rtlCol="0">
            <a:spAutoFit/>
          </a:bodyPr>
          <a:lstStyle/>
          <a:p>
            <a:r>
              <a:rPr lang="en-US" sz="2400" dirty="0"/>
              <a:t>Steps:</a:t>
            </a:r>
          </a:p>
          <a:p>
            <a:endParaRPr lang="en-US" sz="2400" dirty="0"/>
          </a:p>
          <a:p>
            <a:pPr marL="514350" lvl="0" indent="-514350">
              <a:buAutoNum type="arabicPeriod"/>
            </a:pPr>
            <a:r>
              <a:rPr lang="en-US" sz="2400" dirty="0"/>
              <a:t>Place the leaf (vein side down) on the clay slab.</a:t>
            </a:r>
          </a:p>
          <a:p>
            <a:pPr marL="514350" lvl="0" indent="-514350">
              <a:buAutoNum type="arabicPeriod"/>
            </a:pPr>
            <a:r>
              <a:rPr lang="en-US" sz="2400" dirty="0"/>
              <a:t>Use a rolling pin to push leaf firmly into the clay to make an impression.</a:t>
            </a:r>
          </a:p>
          <a:p>
            <a:pPr marL="514350" lvl="0" indent="-514350">
              <a:buAutoNum type="arabicPeriod"/>
            </a:pPr>
            <a:r>
              <a:rPr lang="en-US" sz="2400" dirty="0"/>
              <a:t>Trace around the perimeter of the leaf using the paper clip in an upright manner (adults may need to help).</a:t>
            </a:r>
          </a:p>
          <a:p>
            <a:pPr marL="514350" indent="-514350">
              <a:buFontTx/>
              <a:buAutoNum type="arabicPeriod"/>
            </a:pPr>
            <a:r>
              <a:rPr lang="en-US" sz="2400" dirty="0"/>
              <a:t>Flip over clay to scratch student’s name on back with a dull pencil.</a:t>
            </a:r>
          </a:p>
          <a:p>
            <a:pPr marL="514350" lvl="0" indent="-514350">
              <a:buAutoNum type="arabicPeriod"/>
            </a:pPr>
            <a:r>
              <a:rPr lang="en-US" sz="2400" dirty="0"/>
              <a:t>Remove leaf by lifting stem. </a:t>
            </a:r>
          </a:p>
          <a:p>
            <a:pPr marL="514350" lvl="0" indent="-514350">
              <a:buAutoNum type="arabicPeriod"/>
            </a:pPr>
            <a:r>
              <a:rPr lang="en-US" sz="2400" dirty="0"/>
              <a:t>Place clay leaf in </a:t>
            </a:r>
            <a:r>
              <a:rPr lang="en-US" sz="2400" dirty="0" err="1"/>
              <a:t>styrofoam</a:t>
            </a:r>
            <a:r>
              <a:rPr lang="en-US" sz="2400" dirty="0"/>
              <a:t> or coated paper bowl and slump by pressing gently to achieve bowl shape with clay leaf.</a:t>
            </a:r>
          </a:p>
          <a:p>
            <a:pPr marL="514350" lvl="0" indent="-514350">
              <a:buAutoNum type="arabicPeriod"/>
            </a:pPr>
            <a:r>
              <a:rPr lang="en-US" sz="2400" dirty="0"/>
              <a:t>Use a moist finger to smooth all the edges so they won’t be jagged or sharp once fired.</a:t>
            </a:r>
          </a:p>
          <a:p>
            <a:pPr marL="514350" lvl="0" indent="-514350">
              <a:buAutoNum type="arabicPeriod"/>
            </a:pPr>
            <a:r>
              <a:rPr lang="en-US" sz="2400" dirty="0"/>
              <a:t>Set the bowl aside to dry for 1-2 weeks until ready to fire in the kiln.</a:t>
            </a:r>
          </a:p>
          <a:p>
            <a:pPr marL="514350" lvl="0" indent="-514350">
              <a:buAutoNum type="arabicPeriod"/>
            </a:pPr>
            <a:r>
              <a:rPr lang="en-US" sz="2400" dirty="0"/>
              <a:t>Clean up!</a:t>
            </a:r>
          </a:p>
        </p:txBody>
      </p:sp>
    </p:spTree>
    <p:extLst>
      <p:ext uri="{BB962C8B-B14F-4D97-AF65-F5344CB8AC3E}">
        <p14:creationId xmlns:p14="http://schemas.microsoft.com/office/powerpoint/2010/main" val="2030139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1797</TotalTime>
  <Words>754</Words>
  <Application>Microsoft Office PowerPoint</Application>
  <PresentationFormat>Widescreen</PresentationFormat>
  <Paragraphs>62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Garamond</vt:lpstr>
      <vt:lpstr>Organic</vt:lpstr>
      <vt:lpstr>Clay Leaf Bowl </vt:lpstr>
      <vt:lpstr>Clay Minerals from the earth: silica and alumina</vt:lpstr>
      <vt:lpstr> People have  used clay for thousands of years to make items like pots.</vt:lpstr>
      <vt:lpstr>Plastic Stage</vt:lpstr>
      <vt:lpstr>Greenware Stage</vt:lpstr>
      <vt:lpstr>Electric Kiln</vt:lpstr>
      <vt:lpstr>Bisqueware Stage</vt:lpstr>
      <vt:lpstr>Next time…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Clay Leaf Bowl</dc:title>
  <dc:creator>Karen Rajtar</dc:creator>
  <cp:lastModifiedBy>Karen Rajtar</cp:lastModifiedBy>
  <cp:revision>16</cp:revision>
  <cp:lastPrinted>2015-10-01T15:40:23Z</cp:lastPrinted>
  <dcterms:created xsi:type="dcterms:W3CDTF">2013-10-29T16:45:04Z</dcterms:created>
  <dcterms:modified xsi:type="dcterms:W3CDTF">2016-10-13T20:08:04Z</dcterms:modified>
</cp:coreProperties>
</file>